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</p:sldIdLst>
  <p:sldSz cx="5549900" cy="7778750"/>
  <p:notesSz cx="5549900" cy="7778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6242" y="2411412"/>
            <a:ext cx="4717415" cy="1633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32485" y="4356100"/>
            <a:ext cx="3884930" cy="19446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04669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04669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77495" y="1789112"/>
            <a:ext cx="2414206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858198" y="1789112"/>
            <a:ext cx="2414206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04669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27999" y="683994"/>
            <a:ext cx="3888104" cy="0"/>
          </a:xfrm>
          <a:custGeom>
            <a:avLst/>
            <a:gdLst/>
            <a:ahLst/>
            <a:cxnLst/>
            <a:rect l="l" t="t" r="r" b="b"/>
            <a:pathLst>
              <a:path w="3888104" h="0">
                <a:moveTo>
                  <a:pt x="0" y="0"/>
                </a:moveTo>
                <a:lnTo>
                  <a:pt x="3888003" y="0"/>
                </a:lnTo>
              </a:path>
            </a:pathLst>
          </a:custGeom>
          <a:ln w="9004">
            <a:solidFill>
              <a:srgbClr val="0046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5300" y="2529794"/>
            <a:ext cx="3919298" cy="955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004669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5300" y="1598593"/>
            <a:ext cx="3919298" cy="5202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86966" y="7234237"/>
            <a:ext cx="1775968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77495" y="7234237"/>
            <a:ext cx="1276477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95928" y="7234237"/>
            <a:ext cx="1276477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ua.undp.org/" TargetMode="External"/><Relationship Id="rId3" Type="http://schemas.openxmlformats.org/officeDocument/2006/relationships/hyperlink" Target="http://www.houses.in.ua/" TargetMode="Externa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osbb-inform.com/" TargetMode="External"/></Relationships>
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885" y="2986994"/>
            <a:ext cx="3636645" cy="955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460"/>
              </a:lnSpc>
              <a:spcBef>
                <a:spcPts val="100"/>
              </a:spcBef>
            </a:pPr>
            <a:r>
              <a:rPr dirty="0" spc="40">
                <a:solidFill>
                  <a:srgbClr val="231F20"/>
                </a:solidFill>
              </a:rPr>
              <a:t>Бухгалтерський</a:t>
            </a:r>
            <a:r>
              <a:rPr dirty="0" spc="-110">
                <a:solidFill>
                  <a:srgbClr val="231F20"/>
                </a:solidFill>
              </a:rPr>
              <a:t> </a:t>
            </a:r>
            <a:r>
              <a:rPr dirty="0" spc="25">
                <a:solidFill>
                  <a:srgbClr val="231F20"/>
                </a:solidFill>
              </a:rPr>
              <a:t>облік</a:t>
            </a:r>
          </a:p>
          <a:p>
            <a:pPr algn="ctr" marL="12700" marR="5080">
              <a:lnSpc>
                <a:spcPts val="2400"/>
              </a:lnSpc>
              <a:spcBef>
                <a:spcPts val="120"/>
              </a:spcBef>
            </a:pPr>
            <a:r>
              <a:rPr dirty="0" spc="5">
                <a:solidFill>
                  <a:srgbClr val="231F20"/>
                </a:solidFill>
              </a:rPr>
              <a:t>в</a:t>
            </a:r>
            <a:r>
              <a:rPr dirty="0" spc="-90">
                <a:solidFill>
                  <a:srgbClr val="231F20"/>
                </a:solidFill>
              </a:rPr>
              <a:t> </a:t>
            </a:r>
            <a:r>
              <a:rPr dirty="0" spc="25">
                <a:solidFill>
                  <a:srgbClr val="231F20"/>
                </a:solidFill>
              </a:rPr>
              <a:t>об’єднаннях</a:t>
            </a:r>
            <a:r>
              <a:rPr dirty="0" spc="-85">
                <a:solidFill>
                  <a:srgbClr val="231F20"/>
                </a:solidFill>
              </a:rPr>
              <a:t> </a:t>
            </a:r>
            <a:r>
              <a:rPr dirty="0" spc="30">
                <a:solidFill>
                  <a:srgbClr val="231F20"/>
                </a:solidFill>
              </a:rPr>
              <a:t>співвласників </a:t>
            </a:r>
            <a:r>
              <a:rPr dirty="0" spc="-615">
                <a:solidFill>
                  <a:srgbClr val="231F20"/>
                </a:solidFill>
              </a:rPr>
              <a:t> </a:t>
            </a:r>
            <a:r>
              <a:rPr dirty="0" spc="70">
                <a:solidFill>
                  <a:srgbClr val="231F20"/>
                </a:solidFill>
              </a:rPr>
              <a:t>багатоквартирних</a:t>
            </a:r>
            <a:r>
              <a:rPr dirty="0" spc="-100">
                <a:solidFill>
                  <a:srgbClr val="231F20"/>
                </a:solidFill>
              </a:rPr>
              <a:t> </a:t>
            </a:r>
            <a:r>
              <a:rPr dirty="0" spc="35">
                <a:solidFill>
                  <a:srgbClr val="231F20"/>
                </a:solidFill>
              </a:rPr>
              <a:t>будинків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27095" y="6758894"/>
            <a:ext cx="89026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Київ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35" b="1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45" b="1">
                <a:solidFill>
                  <a:srgbClr val="231F20"/>
                </a:solidFill>
                <a:latin typeface="Arial"/>
                <a:cs typeface="Arial"/>
              </a:rPr>
              <a:t>2020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8383" y="2491694"/>
            <a:ext cx="7073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5" b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200" spc="-75" b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80" b="1">
                <a:solidFill>
                  <a:srgbClr val="231F20"/>
                </a:solidFill>
                <a:latin typeface="Arial"/>
                <a:cs typeface="Arial"/>
              </a:rPr>
              <a:t>Г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ура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7467" y="4625294"/>
            <a:ext cx="16497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Навчальний</a:t>
            </a: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посібник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606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5">
                <a:solidFill>
                  <a:srgbClr val="004669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39423"/>
            <a:ext cx="3914140" cy="1545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Активи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зобов’язання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відображають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бухгалтерському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балансі,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витрати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доходи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неприбуткових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організаціях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відобража-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ють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в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кошторисі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витрат,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також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формі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фінансової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звіт-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ності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ово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звіті.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-15">
                <a:solidFill>
                  <a:srgbClr val="004669"/>
                </a:solidFill>
                <a:latin typeface="Trebuchet MS"/>
                <a:cs typeface="Trebuchet MS"/>
              </a:rPr>
              <a:t>табл. </a:t>
            </a:r>
            <a:r>
              <a:rPr dirty="0" sz="950" spc="-30">
                <a:solidFill>
                  <a:srgbClr val="004669"/>
                </a:solidFill>
                <a:latin typeface="Trebuchet MS"/>
                <a:cs typeface="Trebuchet MS"/>
              </a:rPr>
              <a:t>1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перелік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об’єктів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ста-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новлять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бухгалтерський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баланс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(із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зазначенням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дужках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номера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повідного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рахунку).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1.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Об’єкти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36998" y="2506505"/>
          <a:ext cx="3892550" cy="2273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8645"/>
                <a:gridCol w="2020570"/>
              </a:tblGrid>
              <a:tr h="1661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ктиви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Асиви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4914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еобор</a:t>
                      </a:r>
                      <a:r>
                        <a:rPr dirty="0" sz="750" spc="-2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тні</a:t>
                      </a:r>
                      <a:r>
                        <a:rPr dirty="0" sz="750" spc="-2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активи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1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-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Довгострокові</a:t>
                      </a:r>
                      <a:r>
                        <a:rPr dirty="0" sz="750" spc="-4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зобов’язання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основні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засоби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(10)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заборгованість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кредитами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банків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(501)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нематеріальні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(12)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цільове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5441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Обор</a:t>
                      </a:r>
                      <a:r>
                        <a:rPr dirty="0" sz="750" spc="-2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тні</a:t>
                      </a:r>
                      <a:r>
                        <a:rPr dirty="0" sz="750" spc="-2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активи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dirty="0" sz="750" spc="-2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очні</a:t>
                      </a:r>
                      <a:r>
                        <a:rPr dirty="0" sz="750" spc="-2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зобо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язання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виробничі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запаси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(2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МШП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(22)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кредиторська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заборгованість: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грошові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ошти: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ачальни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8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асі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ю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поточному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рахунку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(311)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оціально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страхуванн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65)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дебіторська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заборгованість: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оналу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заробітної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іншим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орам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орендарів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підзвітних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осіб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(372)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1437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ебі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(377)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15300" y="4954224"/>
            <a:ext cx="391414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Рахунки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субрахунки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згідно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Інструкцією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Плану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рахун-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ків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[8]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(оскільки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План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[7]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останній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редакції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затверджено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без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брахункі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виокремлен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задіяни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брахуно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9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дл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орендарями.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наступний: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5300" y="5867354"/>
            <a:ext cx="93980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5299" y="5868624"/>
            <a:ext cx="355346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366010">
              <a:lnSpc>
                <a:spcPct val="105300"/>
              </a:lnSpc>
              <a:spcBef>
                <a:spcPts val="10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еріальні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ти; 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заробітна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плата;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відрахування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органам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соціального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страхування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(єдиний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соці-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альний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внесок);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амортизація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засобів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(крім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житлового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будинку);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місць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загального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користування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(опалення,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освіт-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лення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тощо);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3582624"/>
            <a:ext cx="3916045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985">
              <a:lnSpc>
                <a:spcPct val="105300"/>
              </a:lnSpc>
              <a:spcBef>
                <a:spcPts val="10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Оскільки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неприбутковими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організаціями,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які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здійсню-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ють господарську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діяльність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надають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послуг,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доходи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витра-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треба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обліковувати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рахунках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витрат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іншої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опе-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раційної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діяльності.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Ви</a:t>
            </a:r>
            <a:r>
              <a:rPr dirty="0" sz="950" spc="-125" i="1">
                <a:solidFill>
                  <a:srgbClr val="231F20"/>
                </a:solidFill>
                <a:latin typeface="Arial"/>
                <a:cs typeface="Arial"/>
              </a:rPr>
              <a:t>тр</a:t>
            </a:r>
            <a:r>
              <a:rPr dirty="0" sz="950" spc="-110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950" spc="-180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950" spc="-120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950" spc="-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СБ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ран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іш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мо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ун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кла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аб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 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(чи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84),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але після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виключення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2019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році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Інструкції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Плану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[8]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норми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щодо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можливості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неприбут-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ковими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організаціями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тільки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рахунків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класу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8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визначення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обов’яз-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ковості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використання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рахунків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класу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9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пропонується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відображати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тільки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«Інші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операційної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діяль-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ності».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Це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зручно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методологічно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вірно,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авто-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матизовано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задіяні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інші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зазначених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вище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рахунків,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вважаємо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цільним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поспішати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внесенням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змін.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прийняття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рішення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щодо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замість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класу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8,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його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оформлюють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вне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ення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змі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робочо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план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рахункі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тк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про 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облікову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політику;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доцільно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робити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початок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року.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985">
              <a:lnSpc>
                <a:spcPct val="105300"/>
              </a:lnSpc>
            </a:pP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Зверніть 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увагу: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невірним 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(і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навіть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небезпечним)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використання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хунків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23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«Виробництво»,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91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«Загальновиробничі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витрати»,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оскільки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немає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одного,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другого;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зайвим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непотрібним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виділен-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ня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адміністративних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однойменному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92,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оскільки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-60">
                <a:solidFill>
                  <a:srgbClr val="004669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285305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40">
                <a:solidFill>
                  <a:srgbClr val="004669"/>
                </a:solidFill>
                <a:latin typeface="Franklin Gothic Medium"/>
                <a:cs typeface="Franklin Gothic Medium"/>
              </a:rPr>
              <a:t>Особливості</a:t>
            </a:r>
            <a:r>
              <a:rPr dirty="0" sz="700" spc="10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обліку,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Franklin Gothic Medium"/>
                <a:cs typeface="Franklin Gothic Medium"/>
              </a:rPr>
              <a:t>оподаткування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та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планування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0">
                <a:solidFill>
                  <a:srgbClr val="004669"/>
                </a:solidFill>
                <a:latin typeface="Franklin Gothic Medium"/>
                <a:cs typeface="Franklin Gothic Medium"/>
              </a:rPr>
              <a:t>діяльності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ОСББ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5299" y="838154"/>
            <a:ext cx="9461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200" spc="-90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299" y="839424"/>
            <a:ext cx="3554095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відсотки,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сплачуються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послуги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ощадбанку,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обчислю-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вального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центру;</a:t>
            </a:r>
            <a:endParaRPr sz="950">
              <a:latin typeface="Trebuchet MS"/>
              <a:cs typeface="Trebuchet MS"/>
            </a:endParaRPr>
          </a:p>
          <a:p>
            <a:pPr marL="12700" marR="641350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плата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банку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касове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банківське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обслуговування;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поточний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житлового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будинку;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плата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обслуговування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ліфтів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іншого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інженерного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об-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ладнання;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капітальний</a:t>
            </a:r>
            <a:r>
              <a:rPr dirty="0" sz="950" spc="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ремонт,</a:t>
            </a:r>
            <a:r>
              <a:rPr dirty="0" sz="950" spc="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модернізацію</a:t>
            </a:r>
            <a:r>
              <a:rPr dirty="0" sz="950" spc="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житлового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300" y="2218644"/>
            <a:ext cx="1783714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Основними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доходами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є: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5300" y="2362154"/>
            <a:ext cx="93980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5299" y="2363443"/>
            <a:ext cx="355346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цільові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будинку,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резервний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фонди;</a:t>
            </a:r>
            <a:endParaRPr sz="950">
              <a:latin typeface="Trebuchet MS"/>
              <a:cs typeface="Trebuchet MS"/>
            </a:endParaRPr>
          </a:p>
          <a:p>
            <a:pPr marL="12700" marR="374650">
              <a:lnSpc>
                <a:spcPct val="105300"/>
              </a:lnSpc>
            </a:pP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дачі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орен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ервіту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майна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ОСББ; 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цільове фінансування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бюджету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(у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разі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наявності);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цільові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добровільні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фізичних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юридичних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осіб;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відсотки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банків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зберігання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коштів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на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поточних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депозит-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рахунках.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839424"/>
            <a:ext cx="3915410" cy="6427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05300"/>
              </a:lnSpc>
              <a:spcBef>
                <a:spcPts val="10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вимагається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малих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розміром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підприємств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неприбутко-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вих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організацій,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відповідає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природі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діяльності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невиправ-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дано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ускладнює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облік.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Доходи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доходами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реалізації,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тому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треба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облікову-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вати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71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«Інший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операційний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дохід».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Невірним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небезпеч-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ним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огляду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податкові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органи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бути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70</a:t>
            </a:r>
            <a:endParaRPr sz="9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60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реалізації».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Усі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обліковують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цільове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endParaRPr sz="95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«Цільове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цільові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надходження».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Якщо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раніше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інакше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обліковувались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пасивні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оренди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сервітуту,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то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звільнення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оподаткування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податком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прибуток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усіх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робить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доцільним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зручним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всіх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випадках.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1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004669"/>
                </a:solidFill>
                <a:latin typeface="Trebuchet MS"/>
                <a:cs typeface="Trebuchet MS"/>
              </a:rPr>
              <a:t>2</a:t>
            </a:r>
            <a:r>
              <a:rPr dirty="0" sz="950" spc="-12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пропонований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робочий</a:t>
            </a:r>
            <a:r>
              <a:rPr dirty="0" sz="95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план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950" spc="-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ведення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синтетичного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зазначенням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характеристики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кожного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відношенню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балансу.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Хоча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досить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обмежений,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доцільніше</a:t>
            </a:r>
            <a:r>
              <a:rPr dirty="0" sz="95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обирати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його</a:t>
            </a:r>
            <a:r>
              <a:rPr dirty="0" sz="95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скороченого</a:t>
            </a:r>
            <a:r>
              <a:rPr dirty="0" sz="950" spc="-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плану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ків,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який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дозволяє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урахувати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достатньою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мірою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специфіку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Можуть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бути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інші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субрахунки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(або</a:t>
            </a:r>
            <a:r>
              <a:rPr dirty="0" sz="950" spc="-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бути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ніяких),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можна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кривати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субрахунки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64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інших,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вести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МШП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рахун-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ку</a:t>
            </a:r>
            <a:r>
              <a:rPr dirty="0" sz="95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20,</a:t>
            </a:r>
            <a:r>
              <a:rPr dirty="0" sz="95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відкривати</a:t>
            </a:r>
            <a:r>
              <a:rPr dirty="0" sz="95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додаткові</a:t>
            </a:r>
            <a:r>
              <a:rPr dirty="0" sz="95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субрахунки</a:t>
            </a:r>
            <a:r>
              <a:rPr dirty="0" sz="95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субрахунки</a:t>
            </a:r>
            <a:r>
              <a:rPr dirty="0" sz="950" spc="-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другого</a:t>
            </a:r>
            <a:r>
              <a:rPr dirty="0" sz="950" spc="-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порядку.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житлового</a:t>
            </a:r>
            <a:r>
              <a:rPr dirty="0" sz="950" spc="-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будинку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запропоновано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субрахунок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позаба-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лансового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02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«Активи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відповідальному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зберіганні».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Буди-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нок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обліковують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балансом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згідно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ЦКУ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принципом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автоном-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ності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бухгалтерському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обліку: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«кожне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підприємство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розглядається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юридична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особа,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відокремлена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власників,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зв’язку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чим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бисте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майно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зобов’язання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власників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повинні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відображатися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фінансовій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підприємства»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[4,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10].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Оскільки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квартири,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житлові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приміщення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спільне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майно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належать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співвлас-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никам,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їхнє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майно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відображатись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балансі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майно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Витрати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майбутніх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періодів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таких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випадках,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напри-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клад,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оформлення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поточному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році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підписки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періодичні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видан-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наступний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рік;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майбутніх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періодів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можуть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відобража-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тись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випадку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списання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придбання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обів,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ляну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п.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2.3.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004669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3633" y="7089094"/>
            <a:ext cx="1555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004669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285305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40">
                <a:solidFill>
                  <a:srgbClr val="004669"/>
                </a:solidFill>
                <a:latin typeface="Franklin Gothic Medium"/>
                <a:cs typeface="Franklin Gothic Medium"/>
              </a:rPr>
              <a:t>Особливості</a:t>
            </a:r>
            <a:r>
              <a:rPr dirty="0" sz="700" spc="10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обліку,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Franklin Gothic Medium"/>
                <a:cs typeface="Franklin Gothic Medium"/>
              </a:rPr>
              <a:t>оподаткування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та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планування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0">
                <a:solidFill>
                  <a:srgbClr val="004669"/>
                </a:solidFill>
                <a:latin typeface="Franklin Gothic Medium"/>
                <a:cs typeface="Franklin Gothic Medium"/>
              </a:rPr>
              <a:t>діяльності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ОСББ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018493"/>
            <a:ext cx="21678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2.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Робочий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план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1285191"/>
          <a:ext cx="3883660" cy="5646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390"/>
                <a:gridCol w="2510790"/>
                <a:gridCol w="778510"/>
              </a:tblGrid>
              <a:tr h="4924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6040" marR="46355" indent="-12065">
                        <a:lnSpc>
                          <a:spcPct val="109400"/>
                        </a:lnSpc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№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-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хунку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,  </a:t>
                      </a:r>
                      <a:r>
                        <a:rPr dirty="0" sz="550" spc="5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субрАхунку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30860">
                        <a:lnSpc>
                          <a:spcPct val="100000"/>
                        </a:lnSpc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АйменувАння</a:t>
                      </a:r>
                      <a:r>
                        <a:rPr dirty="0" sz="55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рАхунку</a:t>
                      </a:r>
                      <a:r>
                        <a:rPr dirty="0" sz="8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dirty="0" sz="800" spc="-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5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субрАхунку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800" spc="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dirty="0" sz="550" spc="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АрАктеристикА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  <a:p>
                      <a:pPr algn="ctr" marL="75565" marR="67945">
                        <a:lnSpc>
                          <a:spcPts val="800"/>
                        </a:lnSpc>
                      </a:pPr>
                      <a:r>
                        <a:rPr dirty="0" sz="55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dirty="0" sz="550" spc="-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7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відношенню </a:t>
                      </a:r>
                      <a:r>
                        <a:rPr dirty="0" sz="550" spc="-13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9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dirty="0" sz="55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3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бАлАнсу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806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ем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еріальні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Знос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(амортизація)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необоротних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Капі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альні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інвестиції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иробничі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запаси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Малоцінні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та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швидкозношувані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предмети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Готівка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очні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національній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вал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ю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національній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вал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ю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різними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ебі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орами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виданими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авансами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підзвітними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обами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А-П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А-П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іншими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ебі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орами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А-П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орендарями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май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утніх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пері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Цільове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фінансування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цільові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надходження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остро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постачальниками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та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підрядниками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жами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П-А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641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(П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П-А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7"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642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23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marR="628015">
                        <a:lnSpc>
                          <a:spcPts val="800"/>
                        </a:lnSpc>
                        <a:spcBef>
                          <a:spcPts val="20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обов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’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яз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овими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жами 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(військовий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збір)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П-А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23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страхуванням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Є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П-А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працівни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П-А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Розрахунки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іншими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операціями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П-А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іншими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орами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май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утніх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пері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Інший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операційний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дохід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А-П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Інші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операційної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діяльності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029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ловий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динок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управлінні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84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80" y="4039747"/>
            <a:ext cx="3914775" cy="3227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-635">
              <a:lnSpc>
                <a:spcPct val="105300"/>
              </a:lnSpc>
              <a:spcBef>
                <a:spcPts val="10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акумулює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своїх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рахунках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оплату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комунальних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послуг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тепло-,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водо-, газопостачання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подальшим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перерахуванням цих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коштів відповідним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комунальним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підприємствах,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ці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необхід-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показувати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окремими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рядками.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-15">
                <a:solidFill>
                  <a:srgbClr val="004669"/>
                </a:solidFill>
                <a:latin typeface="Trebuchet MS"/>
                <a:cs typeface="Trebuchet MS"/>
              </a:rPr>
              <a:t>табл. </a:t>
            </a:r>
            <a:r>
              <a:rPr dirty="0" sz="950" spc="-40">
                <a:solidFill>
                  <a:srgbClr val="004669"/>
                </a:solidFill>
                <a:latin typeface="Trebuchet MS"/>
                <a:cs typeface="Trebuchet MS"/>
              </a:rPr>
              <a:t>3.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подано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приклад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кошторису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яко-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одночасно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дані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звітний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рік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план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наступний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рік.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практиці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кошторис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доцільно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подавати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більшим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ступенем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дета-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лізації.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Так,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витрати на заробітну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плату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єдиний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соціальний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внесок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(ЄСВ)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доцільно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подавати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окремими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рядками,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цьому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можлива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ще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алізаці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оріям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онал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тт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«інш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послуг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оронніх 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організацій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(у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межах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плати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будинку)»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бажано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відобра-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зити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окремо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оплату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відповідних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послуг: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опалення,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освітлення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місць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загального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користування,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протипожежні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заходи,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дезінсекція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тощо.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Серед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інших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витрат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можна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відобразити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оплату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телефону,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витрати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правничу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допомогу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тощо;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включити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податки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збори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наявності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(зокрема,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земельний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податок)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Оскільки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затвер-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дженню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передує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велика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інформаційно-роз’яснювальна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04669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967693"/>
            <a:ext cx="3914140" cy="24879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1334135">
              <a:lnSpc>
                <a:spcPts val="1200"/>
              </a:lnSpc>
              <a:spcBef>
                <a:spcPts val="340"/>
              </a:spcBef>
            </a:pP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1.4. </a:t>
            </a:r>
            <a:r>
              <a:rPr dirty="0" sz="1200" spc="5" b="1">
                <a:solidFill>
                  <a:srgbClr val="231F20"/>
                </a:solidFill>
                <a:latin typeface="Arial"/>
                <a:cs typeface="Arial"/>
              </a:rPr>
              <a:t>Порядок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складання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5" b="1">
                <a:solidFill>
                  <a:srgbClr val="231F20"/>
                </a:solidFill>
                <a:latin typeface="Arial"/>
                <a:cs typeface="Arial"/>
              </a:rPr>
              <a:t>кошторису</a:t>
            </a: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доходів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і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витрат</a:t>
            </a: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231F20"/>
                </a:solidFill>
                <a:latin typeface="Arial"/>
                <a:cs typeface="Arial"/>
              </a:rPr>
              <a:t>ОСББ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Одним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2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документів,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що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регламентує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діяльність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кошторис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витрат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рік.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Він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складається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основі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бухгал-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терських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даних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(головою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правління,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бухгалтером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об’єднання,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членами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правління)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затверджується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загальних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зборах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згідно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статутом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Кошторис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складається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таким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чином,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щоб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доходи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забезпечували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криття необхідних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витрат.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Основні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отримуються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внесків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будинку,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розмір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визначається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виходя-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потреб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Сьогодні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цей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розмір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визначається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співвласниками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загальних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зборах,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Крім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того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можуть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затверджувати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внески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даткові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4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формування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ремонтного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резервного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фондів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Кошторис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повинен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складатись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щонайменше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трьох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частин: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5300" y="3428953"/>
            <a:ext cx="9398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5299" y="3430223"/>
            <a:ext cx="116586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динку; 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ремонтний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фонд;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резервний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фонд.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4650" y="708909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004669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285305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40">
                <a:solidFill>
                  <a:srgbClr val="004669"/>
                </a:solidFill>
                <a:latin typeface="Franklin Gothic Medium"/>
                <a:cs typeface="Franklin Gothic Medium"/>
              </a:rPr>
              <a:t>Особливості</a:t>
            </a:r>
            <a:r>
              <a:rPr dirty="0" sz="700" spc="10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обліку,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Franklin Gothic Medium"/>
                <a:cs typeface="Franklin Gothic Medium"/>
              </a:rPr>
              <a:t>оподаткування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та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планування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0">
                <a:solidFill>
                  <a:srgbClr val="004669"/>
                </a:solidFill>
                <a:latin typeface="Franklin Gothic Medium"/>
                <a:cs typeface="Franklin Gothic Medium"/>
              </a:rPr>
              <a:t>діяльності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ОСББ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018493"/>
            <a:ext cx="270954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3.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Примірний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кошторис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1329592"/>
          <a:ext cx="3892550" cy="559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405"/>
                <a:gridCol w="1943735"/>
                <a:gridCol w="538480"/>
                <a:gridCol w="538479"/>
                <a:gridCol w="538479"/>
              </a:tblGrid>
              <a:tr h="203200">
                <a:tc rowSpan="2">
                  <a:txBody>
                    <a:bodyPr/>
                    <a:lstStyle/>
                    <a:p>
                      <a:pPr marL="105410">
                        <a:lnSpc>
                          <a:spcPts val="880"/>
                        </a:lnSpc>
                        <a:spcBef>
                          <a:spcPts val="509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№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92710">
                        <a:lnSpc>
                          <a:spcPts val="880"/>
                        </a:lnSpc>
                      </a:pP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80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476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66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тАтті</a:t>
                      </a:r>
                      <a:r>
                        <a:rPr dirty="0" sz="55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доходів</a:t>
                      </a:r>
                      <a:r>
                        <a:rPr dirty="0" sz="55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тА</a:t>
                      </a:r>
                      <a:r>
                        <a:rPr dirty="0" sz="55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витрАт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800" spc="5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 spc="5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оПередній</a:t>
                      </a:r>
                      <a:r>
                        <a:rPr dirty="0" sz="55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рік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81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 marL="53340" marR="45720" indent="-635">
                        <a:lnSpc>
                          <a:spcPts val="800"/>
                        </a:lnSpc>
                        <a:spcBef>
                          <a:spcPts val="270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лАн 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dirty="0" sz="550" spc="5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й  </a:t>
                      </a:r>
                      <a:r>
                        <a:rPr dirty="0" sz="550" spc="3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рік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53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476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лАн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800" spc="3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Ф</a:t>
                      </a:r>
                      <a:r>
                        <a:rPr dirty="0" sz="550" spc="3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Акт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29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marL="10922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Утримання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будинку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(загальний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фонд)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8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0637"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всьо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Цільові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8"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оренди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ч.: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4.1.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4.2.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8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всьо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>
                  <a:txBody>
                    <a:bodyPr/>
                    <a:lstStyle/>
                    <a:p>
                      <a:pPr algn="r" marR="1289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Заробітна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нарахуваннями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408305">
                        <a:lnSpc>
                          <a:spcPts val="800"/>
                        </a:lnSpc>
                        <a:spcBef>
                          <a:spcPts val="229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матеріали,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елярсь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приладдя,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інвен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Обслуговування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ліфтів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8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ослуги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ІОЦ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щ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85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послуги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сторонніх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організацій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marL="36830">
                        <a:lnSpc>
                          <a:spcPts val="850"/>
                        </a:lnSpc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жах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утримання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динк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):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52237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 marR="384810" indent="-167005">
                        <a:lnSpc>
                          <a:spcPts val="8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5.1.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опалення,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осві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лення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місць 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загального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користування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5.2.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тип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жні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5.3.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зін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екція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5.4.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електроенергія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роботу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ліфтів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5.5.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послуги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ти: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6.1.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елефону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6.2.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6.3.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8">
                <a:tc gridSpan="5"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емонтний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фонд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0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Доходи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0637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7.1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нески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r" marR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7.2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540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850"/>
                        </a:lnSpc>
                        <a:spcBef>
                          <a:spcPts val="12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Бюджетне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marL="37465">
                        <a:lnSpc>
                          <a:spcPts val="850"/>
                        </a:lnSpc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(капітальний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ремонт,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енергозбереження)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0638">
                <a:tc>
                  <a:txBody>
                    <a:bodyPr/>
                    <a:lstStyle/>
                    <a:p>
                      <a:pPr algn="r" marR="908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7.3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ремонт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 gridSpan="5"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езервний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фонд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0637"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8.1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Доходи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0637">
                <a:tc>
                  <a:txBody>
                    <a:bodyPr/>
                    <a:lstStyle/>
                    <a:p>
                      <a:pPr algn="r" marR="838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8.2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034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460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839423"/>
            <a:ext cx="3915410" cy="6427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985">
              <a:lnSpc>
                <a:spcPct val="105300"/>
              </a:lnSpc>
              <a:spcBef>
                <a:spcPts val="100"/>
              </a:spcBef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робота,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доцільно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готувати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додатки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до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деталізацією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обґ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унтування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формуванні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наступний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рік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необхідно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враховувати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заплановане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підвищення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мінімальної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заробітної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плати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підвищення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тарифів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комунальні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послуги.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формуванні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резервного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фонду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кладають,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зокрема,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непередбачені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витрати,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ремонтний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фонд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включає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ремон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енер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збер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енн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раз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наявност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(зокр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ма,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земельний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податок)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Оскільки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затвердженню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редує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велика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інформаційно-роз’яснювальна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робота,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доцільно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готу-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додатки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деталізацією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обґрунтуванням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витрат.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формуванні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наступний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рік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необхідно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враховувати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заплановане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підвищення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мінімальної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заробітної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плати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підвищення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тарифів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комунальні послуги.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формуванні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резервного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фонду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закладають,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зокрема,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непередбачені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витрати,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ремонтний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фонд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вклю-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чає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ремонт,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енергозбереження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  <a:spcBef>
                <a:spcPts val="5"/>
              </a:spcBef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наявності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дахових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котелень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свердловин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водопостачан-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ня,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експлуатацію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кошторисі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виділятись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окремий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підрозділ.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формування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наступний.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92405" marR="5080">
              <a:lnSpc>
                <a:spcPct val="105300"/>
              </a:lnSpc>
              <a:spcBef>
                <a:spcPts val="5"/>
              </a:spcBef>
              <a:buAutoNum type="arabicParenR"/>
              <a:tabLst>
                <a:tab pos="355600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Визначають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планові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витрати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(з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урахуванням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можливого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зростання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мінімальної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заробітної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плати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її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індексації,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тарифів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електроенергію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тощо),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включаючи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обов’язкового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ліку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додаткові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(чергові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в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під’їздах).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31F20"/>
              </a:buClr>
              <a:buFont typeface="Trebuchet MS"/>
              <a:buAutoNum type="arabicParenR"/>
            </a:pPr>
            <a:endParaRPr sz="1000">
              <a:latin typeface="Trebuchet MS"/>
              <a:cs typeface="Trebuchet MS"/>
            </a:endParaRPr>
          </a:p>
          <a:p>
            <a:pPr algn="just" marL="192405" marR="5080">
              <a:lnSpc>
                <a:spcPct val="105300"/>
              </a:lnSpc>
              <a:buAutoNum type="arabicParenR"/>
              <a:tabLst>
                <a:tab pos="328930" algn="l"/>
              </a:tabLst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Визначаються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доходи,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будуть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отримані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(орендна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плата,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бюджетне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фінансування,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відсотки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депозитами)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спрямовані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визначені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п.1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витрати,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віднімають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загальної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суми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витрат.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Залишок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ділять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загальну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площу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квартир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нежит-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лових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приміщень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визначають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розмір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внеску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утри-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1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кв.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м,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потім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кожну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квартиру.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31F20"/>
              </a:buClr>
              <a:buFont typeface="Trebuchet MS"/>
              <a:buAutoNum type="arabicParenR"/>
            </a:pPr>
            <a:endParaRPr sz="1000">
              <a:latin typeface="Trebuchet MS"/>
              <a:cs typeface="Trebuchet MS"/>
            </a:endParaRPr>
          </a:p>
          <a:p>
            <a:pPr algn="just" marL="192405" marR="6350">
              <a:lnSpc>
                <a:spcPct val="105300"/>
              </a:lnSpc>
              <a:buAutoNum type="arabicParenR"/>
              <a:tabLst>
                <a:tab pos="318770" algn="l"/>
              </a:tabLst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розрахунку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внеску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кожного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окремого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співвласника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отрима-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ний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розмір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внеску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кв.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множать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площу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відповідної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квар-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тири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(нежитлового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приміщення).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Сума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внесків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всіх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повинна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дорівнювати значенню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рядку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доходної частини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кошто-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рису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будинку.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10">
                <a:solidFill>
                  <a:srgbClr val="004669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529271"/>
            <a:ext cx="3917315" cy="67379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40">
                <a:solidFill>
                  <a:srgbClr val="004669"/>
                </a:solidFill>
                <a:latin typeface="Franklin Gothic Medium"/>
                <a:cs typeface="Franklin Gothic Medium"/>
              </a:rPr>
              <a:t>Особливості</a:t>
            </a:r>
            <a:r>
              <a:rPr dirty="0" sz="700" spc="10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обліку,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Franklin Gothic Medium"/>
                <a:cs typeface="Franklin Gothic Medium"/>
              </a:rPr>
              <a:t>оподаткування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та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планування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0">
                <a:solidFill>
                  <a:srgbClr val="004669"/>
                </a:solidFill>
                <a:latin typeface="Franklin Gothic Medium"/>
                <a:cs typeface="Franklin Gothic Medium"/>
              </a:rPr>
              <a:t>діяльності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ОСББ</a:t>
            </a:r>
            <a:endParaRPr sz="7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800">
              <a:latin typeface="Franklin Gothic Medium"/>
              <a:cs typeface="Franklin Gothic Medium"/>
            </a:endParaRPr>
          </a:p>
          <a:p>
            <a:pPr algn="just" marL="12700" marR="5080">
              <a:lnSpc>
                <a:spcPct val="105300"/>
              </a:lnSpc>
              <a:spcBef>
                <a:spcPts val="695"/>
              </a:spcBef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доцільно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додавати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примітки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щодо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можливості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пере-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розподілу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коштів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між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фондами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рішенням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правління,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виконання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обов’язків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голови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правління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громадських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засадах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(якщо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це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відпо-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відає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дійсності)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7620">
              <a:lnSpc>
                <a:spcPct val="1053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Виконання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правильність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ведення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щорічно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перевіряє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ревізійна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комісія,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обрана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згідно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статутом.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Акт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ревізійної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комісії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затверджується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загальними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зборами.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Зазначимо,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запропоноване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кошторисі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планових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фактичних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даних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звітний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рік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плану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наступний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рік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досить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очним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протирічить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сьогоднішнім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вимогам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законодавства.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Врахо-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вуючи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складність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скликання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загальних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зборів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ОСББ,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доцільніше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затвер-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енн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онанн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ош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ори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попередньо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рок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план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наступний 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рік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дних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зборах,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жне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приймає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рішення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самостійно.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35" b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200" spc="60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ання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для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55" b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тр</a:t>
            </a:r>
            <a:r>
              <a:rPr dirty="0" sz="1200" spc="1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лю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знань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310515" indent="-118745">
              <a:lnSpc>
                <a:spcPct val="100000"/>
              </a:lnSpc>
              <a:buAutoNum type="arabicPeriod"/>
              <a:tabLst>
                <a:tab pos="311150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діяльності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21945" indent="-13017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2580" algn="l"/>
              </a:tabLst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Відмінність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інших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неприбуткових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організацій.</a:t>
            </a:r>
            <a:endParaRPr sz="950">
              <a:latin typeface="Trebuchet MS"/>
              <a:cs typeface="Trebuchet MS"/>
            </a:endParaRPr>
          </a:p>
          <a:p>
            <a:pPr marL="192405" marR="6350">
              <a:lnSpc>
                <a:spcPct val="105300"/>
              </a:lnSpc>
              <a:buAutoNum type="arabicPeriod"/>
              <a:tabLst>
                <a:tab pos="337185" algn="l"/>
              </a:tabLst>
            </a:pP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Оподаткування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об’єднань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багатоквартирних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будинків.</a:t>
            </a:r>
            <a:endParaRPr sz="950">
              <a:latin typeface="Trebuchet MS"/>
              <a:cs typeface="Trebuchet MS"/>
            </a:endParaRPr>
          </a:p>
          <a:p>
            <a:pPr marL="327025" indent="-13525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7660" algn="l"/>
              </a:tabLst>
            </a:pP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збори,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сплач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21310" indent="-129539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1945" algn="l"/>
              </a:tabLst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бути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платником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податку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додану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вартість?</a:t>
            </a:r>
            <a:endParaRPr sz="950">
              <a:latin typeface="Trebuchet MS"/>
              <a:cs typeface="Trebuchet MS"/>
            </a:endParaRPr>
          </a:p>
          <a:p>
            <a:pPr marL="325120" indent="-13335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5755" algn="l"/>
              </a:tabLst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Умови,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яким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повинна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відповідати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неприбуткова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організація.</a:t>
            </a:r>
            <a:endParaRPr sz="950">
              <a:latin typeface="Trebuchet MS"/>
              <a:cs typeface="Trebuchet MS"/>
            </a:endParaRPr>
          </a:p>
          <a:p>
            <a:pPr marL="308610" indent="-116839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09245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25755" indent="-13398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6390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Об’єкти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22580" indent="-13081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3215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активів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87350" indent="-19558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7985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зобов’язань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69570" indent="-17780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70205" algn="l"/>
              </a:tabLst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об’єкти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відсутні?</a:t>
            </a:r>
            <a:endParaRPr sz="950">
              <a:latin typeface="Trebuchet MS"/>
              <a:cs typeface="Trebuchet MS"/>
            </a:endParaRPr>
          </a:p>
          <a:p>
            <a:pPr marL="381000" indent="-18923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1635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80365" indent="-18859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1000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83540" indent="-19177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4175" algn="l"/>
              </a:tabLst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рахунки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192405" marR="5080">
              <a:lnSpc>
                <a:spcPct val="105300"/>
              </a:lnSpc>
              <a:buAutoNum type="arabicPeriod"/>
              <a:tabLst>
                <a:tab pos="404495" algn="l"/>
              </a:tabLst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рахунки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використовують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  <a:p>
            <a:pPr marL="384175" indent="-19240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4810" algn="l"/>
              </a:tabLst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Структура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192405" marR="5715">
              <a:lnSpc>
                <a:spcPct val="105300"/>
              </a:lnSpc>
              <a:buAutoNum type="arabicPeriod"/>
              <a:tabLst>
                <a:tab pos="401320" algn="l"/>
              </a:tabLst>
            </a:pP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складання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затвердження</a:t>
            </a:r>
            <a:r>
              <a:rPr dirty="0" sz="950" spc="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84810" indent="-19304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5445" algn="l"/>
              </a:tabLst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виділяють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адміністративні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витрати?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8255">
              <a:lnSpc>
                <a:spcPct val="100000"/>
              </a:lnSpc>
            </a:pPr>
            <a:r>
              <a:rPr dirty="0" sz="1000" spc="-30">
                <a:solidFill>
                  <a:srgbClr val="004669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3406094"/>
            <a:ext cx="3914140" cy="3860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2.1.</a:t>
            </a: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Облік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витрат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231F20"/>
                </a:solidFill>
                <a:latin typeface="Arial"/>
                <a:cs typeface="Arial"/>
              </a:rPr>
              <a:t>ОСББ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Витрати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відображають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дебетом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рахунку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94,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зазна-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чалось,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кредитом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рахунків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обліку відповідних елементів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витрат </a:t>
            </a:r>
            <a:r>
              <a:rPr dirty="0" sz="950" spc="285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20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«Виробничі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запаси»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інші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рахунки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запа-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сів,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66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«Розрахунки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виплатами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працівникам»,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65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«Розрахун-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ки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страхуванням»,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13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«Знос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(амортизація)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необоротних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акти-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вів»,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64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«Розрахунки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податками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платежами»,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«Розрахунки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постачальниками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підрядниками»,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68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«Розрахунки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інши-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ми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операціями».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20">
                <a:solidFill>
                  <a:srgbClr val="004669"/>
                </a:solidFill>
                <a:latin typeface="Trebuchet MS"/>
                <a:cs typeface="Trebuchet MS"/>
              </a:rPr>
              <a:t>табл. </a:t>
            </a:r>
            <a:r>
              <a:rPr dirty="0" sz="950" spc="95">
                <a:solidFill>
                  <a:srgbClr val="004669"/>
                </a:solidFill>
                <a:latin typeface="Trebuchet MS"/>
                <a:cs typeface="Trebuchet MS"/>
              </a:rPr>
              <a:t>4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наведено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основні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бухгалтерські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проведення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відображення розрахунків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постачальниками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комунальних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послуг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можуть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відкривати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окремі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субрахунки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кожним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постачальником.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spcBef>
                <a:spcPts val="5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здійснення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об’єднанням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збору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співвласни-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ків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перерахування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платежів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постачальникам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комунальних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по-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слуг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тепло-,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газо-,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водопостачання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водовідведення,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коли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виступає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колективним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споживачем,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платежі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відображають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транзитні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платежі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розглянуто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главі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2.4.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04669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5300" y="2529794"/>
            <a:ext cx="3910965" cy="650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460"/>
              </a:lnSpc>
              <a:spcBef>
                <a:spcPts val="100"/>
              </a:spcBef>
            </a:pPr>
            <a:r>
              <a:rPr dirty="0" spc="-135"/>
              <a:t>2.</a:t>
            </a:r>
            <a:r>
              <a:rPr dirty="0" spc="-85"/>
              <a:t> </a:t>
            </a:r>
            <a:r>
              <a:rPr dirty="0" spc="180"/>
              <a:t>М</a:t>
            </a:r>
            <a:r>
              <a:rPr dirty="0" spc="60"/>
              <a:t>ет</a:t>
            </a:r>
            <a:r>
              <a:rPr dirty="0" spc="20"/>
              <a:t>о</a:t>
            </a:r>
            <a:r>
              <a:rPr dirty="0" spc="10"/>
              <a:t>дика</a:t>
            </a:r>
          </a:p>
          <a:p>
            <a:pPr marL="12700">
              <a:lnSpc>
                <a:spcPts val="2460"/>
              </a:lnSpc>
            </a:pPr>
            <a:r>
              <a:rPr dirty="0" spc="5"/>
              <a:t>бухгалтерського</a:t>
            </a:r>
            <a:r>
              <a:rPr dirty="0" spc="-85"/>
              <a:t> </a:t>
            </a:r>
            <a:r>
              <a:rPr dirty="0"/>
              <a:t>обліку</a:t>
            </a:r>
            <a:r>
              <a:rPr dirty="0" spc="-85"/>
              <a:t> </a:t>
            </a:r>
            <a:r>
              <a:rPr dirty="0" spc="-30"/>
              <a:t>в</a:t>
            </a:r>
            <a:r>
              <a:rPr dirty="0" spc="-85"/>
              <a:t> </a:t>
            </a:r>
            <a:r>
              <a:rPr dirty="0" spc="100"/>
              <a:t>ОСББ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242" y="906862"/>
            <a:ext cx="1092027" cy="14330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4320494"/>
            <a:ext cx="3916045" cy="294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2.2.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Облік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доходів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і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цільового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фінансування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Усі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надходження коштів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цільовими </a:t>
            </a:r>
            <a:r>
              <a:rPr dirty="0" sz="950" spc="280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здійснення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їхньої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статутної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діяльності,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тому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відображаються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по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кредиту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ра-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хунку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цільового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фінансування.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Після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внесення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2015 році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змін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Податкового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кодексу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щодо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сплати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неприбутковими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організа-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ціями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податку на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прибуток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всіма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своїми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доходами,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доходи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оренди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та пасивні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доходи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також відображають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цільове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фінан-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сування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48,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зазначалось.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985">
              <a:lnSpc>
                <a:spcPct val="105300"/>
              </a:lnSpc>
            </a:pPr>
            <a:r>
              <a:rPr dirty="0" sz="950" spc="65" i="1">
                <a:solidFill>
                  <a:srgbClr val="231F20"/>
                </a:solidFill>
                <a:latin typeface="Arial"/>
                <a:cs typeface="Arial"/>
              </a:rPr>
              <a:t>Дохід </a:t>
            </a:r>
            <a:r>
              <a:rPr dirty="0" sz="950" spc="55" i="1">
                <a:solidFill>
                  <a:srgbClr val="231F20"/>
                </a:solidFill>
                <a:latin typeface="Arial"/>
                <a:cs typeface="Arial"/>
              </a:rPr>
              <a:t>від цільового фінансування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визнається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згідно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п.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17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П(С)БО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15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«Дохід»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[17]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момент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витрачання 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коштів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(крім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дохо-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ду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цільового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капітальних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вкладень). </a:t>
            </a:r>
            <a:r>
              <a:rPr dirty="0" sz="950" spc="55">
                <a:solidFill>
                  <a:srgbClr val="004669"/>
                </a:solidFill>
                <a:latin typeface="Trebuchet MS"/>
                <a:cs typeface="Trebuchet MS"/>
              </a:rPr>
              <a:t>В </a:t>
            </a:r>
            <a:r>
              <a:rPr dirty="0" sz="950">
                <a:solidFill>
                  <a:srgbClr val="004669"/>
                </a:solidFill>
                <a:latin typeface="Trebuchet MS"/>
                <a:cs typeface="Trebuchet MS"/>
              </a:rPr>
              <a:t>табл. </a:t>
            </a:r>
            <a:r>
              <a:rPr dirty="0" sz="950" spc="35">
                <a:solidFill>
                  <a:srgbClr val="004669"/>
                </a:solidFill>
                <a:latin typeface="Trebuchet MS"/>
                <a:cs typeface="Trebuchet MS"/>
              </a:rPr>
              <a:t>5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стор.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20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наведено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порядок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визнання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цільового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порядок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обкладання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ПДВ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різних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видів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надходжень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(на-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гадуємо,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що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об’єктом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оподаткування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ПДВ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можуть стати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тільки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надходження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оренди,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сервітуту).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-10">
                <a:solidFill>
                  <a:srgbClr val="004669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3913504" cy="640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Методика</a:t>
            </a:r>
            <a:r>
              <a:rPr dirty="0" sz="700" spc="-3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обліку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5200"/>
              </a:lnSpc>
              <a:spcBef>
                <a:spcPts val="67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кінці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звітного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періоду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списують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кредиту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94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дебет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79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«Фінансові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результати».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475694"/>
            <a:ext cx="14916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8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лиця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4.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1742391"/>
          <a:ext cx="3892550" cy="2257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8780"/>
                <a:gridCol w="470534"/>
                <a:gridCol w="470535"/>
              </a:tblGrid>
              <a:tr h="248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міст</a:t>
                      </a:r>
                      <a:r>
                        <a:rPr dirty="0" sz="55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оПерАції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ебет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редит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ередано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ацію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еріали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заробітну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поточний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місяць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єдиний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соціальний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внесок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7">
                <a:tc>
                  <a:txBody>
                    <a:bodyPr/>
                    <a:lstStyle/>
                    <a:p>
                      <a:pPr marL="35560" marR="942340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амортизацію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основних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засобів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крім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жи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лово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динк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освітлення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місць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загального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користування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7">
                <a:tc>
                  <a:txBody>
                    <a:bodyPr/>
                    <a:lstStyle/>
                    <a:p>
                      <a:pPr marL="36195">
                        <a:lnSpc>
                          <a:spcPts val="85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ачальників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marL="36195">
                        <a:lnSpc>
                          <a:spcPts val="850"/>
                        </a:lnSpc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спільно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спожиті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співвласниками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послуги: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опалення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епло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енергію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аз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елеан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раді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очку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щ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Сплачено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банку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комісію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приймання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платежів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7">
                <a:tc>
                  <a:txBody>
                    <a:bodyPr/>
                    <a:lstStyle/>
                    <a:p>
                      <a:pPr marL="36195" marR="402590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уючо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банківсь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ове 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обслуговування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4991206"/>
            <a:ext cx="3915410" cy="1957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6350">
              <a:lnSpc>
                <a:spcPct val="100000"/>
              </a:lnSpc>
              <a:spcBef>
                <a:spcPts val="105"/>
              </a:spcBef>
            </a:pPr>
            <a:r>
              <a:rPr dirty="0" sz="750" spc="-25">
                <a:solidFill>
                  <a:srgbClr val="231F20"/>
                </a:solidFill>
                <a:latin typeface="Trebuchet MS"/>
                <a:cs typeface="Trebuchet MS"/>
              </a:rPr>
              <a:t>Думки,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висловлені </a:t>
            </a:r>
            <a:r>
              <a:rPr dirty="0" sz="750" spc="-2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цьому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посібнику,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належать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авторам 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обов’язково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відображають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офіційну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позицію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Програми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розвитку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25">
                <a:solidFill>
                  <a:srgbClr val="231F20"/>
                </a:solidFill>
                <a:latin typeface="Trebuchet MS"/>
                <a:cs typeface="Trebuchet MS"/>
              </a:rPr>
              <a:t>ООН.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rebuchet MS"/>
                <a:cs typeface="Trebuchet MS"/>
              </a:rPr>
              <a:t>Жодну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частину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посібника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можна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rebuchet MS"/>
                <a:cs typeface="Trebuchet MS"/>
              </a:rPr>
              <a:t>відтворити </a:t>
            </a:r>
            <a:r>
              <a:rPr dirty="0" sz="750" spc="-2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використовувати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будь-яким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чином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без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відповідного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посилання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першоджерело.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30">
                <a:solidFill>
                  <a:srgbClr val="231F20"/>
                </a:solidFill>
                <a:latin typeface="Trebuchet MS"/>
                <a:cs typeface="Trebuchet MS"/>
              </a:rPr>
              <a:t>Повне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відтворення </a:t>
            </a:r>
            <a:r>
              <a:rPr dirty="0" sz="750" spc="10">
                <a:solidFill>
                  <a:srgbClr val="231F20"/>
                </a:solidFill>
                <a:latin typeface="Trebuchet MS"/>
                <a:cs typeface="Trebuchet MS"/>
              </a:rPr>
              <a:t>тексту </a:t>
            </a:r>
            <a:r>
              <a:rPr dirty="0" sz="750" spc="15">
                <a:solidFill>
                  <a:srgbClr val="231F20"/>
                </a:solidFill>
                <a:latin typeface="Trebuchet MS"/>
                <a:cs typeface="Trebuchet MS"/>
              </a:rPr>
              <a:t>посібника можливо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лише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750" spc="15">
                <a:solidFill>
                  <a:srgbClr val="231F20"/>
                </a:solidFill>
                <a:latin typeface="Trebuchet MS"/>
                <a:cs typeface="Trebuchet MS"/>
              </a:rPr>
              <a:t>письмової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згоди </a:t>
            </a:r>
            <a:r>
              <a:rPr dirty="0" sz="750" spc="25">
                <a:solidFill>
                  <a:srgbClr val="231F20"/>
                </a:solidFill>
                <a:latin typeface="Trebuchet MS"/>
                <a:cs typeface="Trebuchet MS"/>
              </a:rPr>
              <a:t>Програми </a:t>
            </a:r>
            <a:r>
              <a:rPr dirty="0" sz="7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rebuchet MS"/>
                <a:cs typeface="Trebuchet MS"/>
              </a:rPr>
              <a:t>розвитку</a:t>
            </a:r>
            <a:r>
              <a:rPr dirty="0" sz="7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45">
                <a:solidFill>
                  <a:srgbClr val="231F20"/>
                </a:solidFill>
                <a:latin typeface="Trebuchet MS"/>
                <a:cs typeface="Trebuchet MS"/>
              </a:rPr>
              <a:t>ООН.</a:t>
            </a:r>
            <a:endParaRPr sz="750">
              <a:latin typeface="Trebuchet MS"/>
              <a:cs typeface="Trebuchet MS"/>
            </a:endParaRPr>
          </a:p>
          <a:p>
            <a:pPr algn="just" marL="12700" marR="5080">
              <a:lnSpc>
                <a:spcPct val="100000"/>
              </a:lnSpc>
              <a:spcBef>
                <a:spcPts val="570"/>
              </a:spcBef>
            </a:pPr>
            <a:r>
              <a:rPr dirty="0" sz="750" spc="20">
                <a:solidFill>
                  <a:srgbClr val="231F20"/>
                </a:solidFill>
                <a:latin typeface="Trebuchet MS"/>
                <a:cs typeface="Trebuchet MS"/>
              </a:rPr>
              <a:t>Проєкт</a:t>
            </a:r>
            <a:r>
              <a:rPr dirty="0" sz="7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«Об’єднання</a:t>
            </a:r>
            <a:r>
              <a:rPr dirty="0" sz="7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7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будинків</a:t>
            </a:r>
            <a:r>
              <a:rPr dirty="0" sz="7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7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впровадження</a:t>
            </a:r>
            <a:r>
              <a:rPr dirty="0" sz="7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сталих</a:t>
            </a:r>
            <a:r>
              <a:rPr dirty="0" sz="7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енергоефективних </a:t>
            </a:r>
            <a:r>
              <a:rPr dirty="0" sz="750" spc="-2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рішень»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(HOUSES)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реалізується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rebuchet MS"/>
                <a:cs typeface="Trebuchet MS"/>
              </a:rPr>
              <a:t>Програмою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розвитку</a:t>
            </a:r>
            <a:r>
              <a:rPr dirty="0" sz="7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75">
                <a:solidFill>
                  <a:srgbClr val="231F20"/>
                </a:solidFill>
                <a:latin typeface="Trebuchet MS"/>
                <a:cs typeface="Trebuchet MS"/>
              </a:rPr>
              <a:t>ООН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rebuchet MS"/>
                <a:cs typeface="Trebuchet MS"/>
              </a:rPr>
              <a:t>фінансується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Європейським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 Союзом.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Мета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проєкту</a:t>
            </a:r>
            <a:r>
              <a:rPr dirty="0" sz="7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9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rebuchet MS"/>
                <a:cs typeface="Trebuchet MS"/>
              </a:rPr>
              <a:t>мобілізувати</a:t>
            </a:r>
            <a:r>
              <a:rPr dirty="0" sz="7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багатоквартирних</a:t>
            </a:r>
            <a:r>
              <a:rPr dirty="0" sz="7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5">
                <a:solidFill>
                  <a:srgbClr val="231F20"/>
                </a:solidFill>
                <a:latin typeface="Trebuchet MS"/>
                <a:cs typeface="Trebuchet MS"/>
              </a:rPr>
              <a:t>будинків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5">
                <a:solidFill>
                  <a:srgbClr val="231F20"/>
                </a:solidFill>
                <a:latin typeface="Trebuchet MS"/>
                <a:cs typeface="Trebuchet MS"/>
              </a:rPr>
              <a:t>спільні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40">
                <a:solidFill>
                  <a:srgbClr val="231F20"/>
                </a:solidFill>
                <a:latin typeface="Trebuchet MS"/>
                <a:cs typeface="Trebuchet MS"/>
              </a:rPr>
              <a:t>дії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rebuchet MS"/>
                <a:cs typeface="Trebuchet MS"/>
              </a:rPr>
              <a:t>підвищення</a:t>
            </a:r>
            <a:r>
              <a:rPr dirty="0" sz="7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енергоефективності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свого</a:t>
            </a:r>
            <a:r>
              <a:rPr dirty="0" sz="7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35">
                <a:solidFill>
                  <a:srgbClr val="231F20"/>
                </a:solidFill>
                <a:latin typeface="Trebuchet MS"/>
                <a:cs typeface="Trebuchet MS"/>
              </a:rPr>
              <a:t>житла.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rebuchet MS"/>
                <a:cs typeface="Trebuchet MS"/>
              </a:rPr>
              <a:t>Проєкт</a:t>
            </a:r>
            <a:r>
              <a:rPr dirty="0" sz="7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мотивує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7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підтримує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створен- </a:t>
            </a:r>
            <a:r>
              <a:rPr dirty="0" sz="750" spc="-2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ня </a:t>
            </a:r>
            <a:r>
              <a:rPr dirty="0" sz="750" spc="10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проводить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навчання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та надає </a:t>
            </a:r>
            <a:r>
              <a:rPr dirty="0" sz="750" spc="-25">
                <a:solidFill>
                  <a:srgbClr val="231F20"/>
                </a:solidFill>
                <a:latin typeface="Trebuchet MS"/>
                <a:cs typeface="Trebuchet MS"/>
              </a:rPr>
              <a:t>консультації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ініціативним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групам </a:t>
            </a:r>
            <a:r>
              <a:rPr dirty="0" sz="750" spc="10">
                <a:solidFill>
                  <a:srgbClr val="231F20"/>
                </a:solidFill>
                <a:latin typeface="Trebuchet MS"/>
                <a:cs typeface="Trebuchet MS"/>
              </a:rPr>
              <a:t>щодо </a:t>
            </a:r>
            <a:r>
              <a:rPr dirty="0" sz="750" spc="-15">
                <a:solidFill>
                  <a:srgbClr val="231F20"/>
                </a:solidFill>
                <a:latin typeface="Trebuchet MS"/>
                <a:cs typeface="Trebuchet MS"/>
              </a:rPr>
              <a:t>створення, </a:t>
            </a:r>
            <a:r>
              <a:rPr dirty="0" sz="750" spc="-2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ефективного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управління,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ведення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бухгалтерії </a:t>
            </a:r>
            <a:r>
              <a:rPr dirty="0" sz="750" spc="4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підвищення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рівня 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енергоефектив- </a:t>
            </a:r>
            <a:r>
              <a:rPr dirty="0" sz="750" spc="-2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ності</a:t>
            </a:r>
            <a:r>
              <a:rPr dirty="0" sz="7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30">
                <a:solidFill>
                  <a:srgbClr val="231F20"/>
                </a:solidFill>
                <a:latin typeface="Trebuchet MS"/>
                <a:cs typeface="Trebuchet MS"/>
              </a:rPr>
              <a:t>будинків.</a:t>
            </a:r>
            <a:endParaRPr sz="7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565"/>
              </a:spcBef>
            </a:pP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Більше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2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rebuchet MS"/>
                <a:cs typeface="Trebuchet MS"/>
              </a:rPr>
              <a:t>проєкт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сайті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rebuchet MS"/>
                <a:cs typeface="Trebuchet MS"/>
              </a:rPr>
              <a:t>Програми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розвитку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80">
                <a:solidFill>
                  <a:srgbClr val="231F20"/>
                </a:solidFill>
                <a:latin typeface="Trebuchet MS"/>
                <a:cs typeface="Trebuchet MS"/>
              </a:rPr>
              <a:t>ООН</a:t>
            </a:r>
            <a:r>
              <a:rPr dirty="0" sz="7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u="sng" sz="750" spc="-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rebuchet MS"/>
                <a:cs typeface="Trebuchet MS"/>
                <a:hlinkClick r:id="rId2"/>
              </a:rPr>
              <a:t>www.ua.undp.org</a:t>
            </a:r>
            <a:endParaRPr sz="750">
              <a:latin typeface="Trebuchet MS"/>
              <a:cs typeface="Trebuchet MS"/>
            </a:endParaRPr>
          </a:p>
          <a:p>
            <a:pPr algn="just" marL="12700" marR="6350">
              <a:lnSpc>
                <a:spcPct val="100000"/>
              </a:lnSpc>
              <a:spcBef>
                <a:spcPts val="565"/>
              </a:spcBef>
            </a:pP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Долучитися</a:t>
            </a:r>
            <a:r>
              <a:rPr dirty="0" sz="7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rebuchet MS"/>
                <a:cs typeface="Trebuchet MS"/>
              </a:rPr>
              <a:t>проєкту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 дізнатися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контакти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координаторів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rebuchet MS"/>
                <a:cs typeface="Trebuchet MS"/>
              </a:rPr>
              <a:t>проєкту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rebuchet MS"/>
                <a:cs typeface="Trebuchet MS"/>
              </a:rPr>
              <a:t>регіонах</a:t>
            </a:r>
            <a:r>
              <a:rPr dirty="0" sz="7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можна </a:t>
            </a:r>
            <a:r>
              <a:rPr dirty="0" sz="750" spc="-2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rebuchet MS"/>
                <a:cs typeface="Trebuchet MS"/>
              </a:rPr>
              <a:t>завітавши</a:t>
            </a:r>
            <a:r>
              <a:rPr dirty="0" sz="7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7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rebuchet MS"/>
                <a:cs typeface="Trebuchet MS"/>
              </a:rPr>
              <a:t>сайт</a:t>
            </a:r>
            <a:r>
              <a:rPr dirty="0" sz="7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u="sng" sz="750" spc="-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rebuchet MS"/>
                <a:cs typeface="Trebuchet MS"/>
                <a:hlinkClick r:id="rId3"/>
              </a:rPr>
              <a:t>www.houses.in.ua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1906224"/>
            <a:ext cx="3914140" cy="2764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Н.О.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Гура.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Бухгалтерський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облік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об’єднаннях співвласників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багатоквартирних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будинків: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Навчальний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посібник.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2-ге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видання,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доповнене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перероблене.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9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К.,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2020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25000"/>
              </a:lnSpc>
            </a:pP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посібнику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розкриваються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особливості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діяльності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оподаткування </a:t>
            </a:r>
            <a:r>
              <a:rPr dirty="0" sz="800" spc="8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обумовлені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ними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обліку,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методика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розрізі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окремих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об’єктів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4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активів,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витрат,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доходів,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фінансуван-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ня,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житлового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будинку,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розрахунків;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висвітлюються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особливості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організації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 бухгалтерського обліку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першу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чергу,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частині облікової політики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форми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відповідним прикладом,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порядок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складання та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подання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фінансової та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податкової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звітності.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Посібник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містить приклади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завдан-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ня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самостійної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роботи </a:t>
            </a:r>
            <a:r>
              <a:rPr dirty="0" sz="800" spc="235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питання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контролю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знань,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тести,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задачі,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які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допоможуть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глибше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засвоїти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матеріал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сформувати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поглибити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необ-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хідні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практичні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навички.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25000"/>
              </a:lnSpc>
            </a:pP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Розраховано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бухгалтерів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членів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правління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студентів та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аспірантів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економічних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спеціальностей,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викладачів.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5563824"/>
            <a:ext cx="3913504" cy="1703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оплата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усіх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платежів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здійснюється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однією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квитанцією,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таке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розмежування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робити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недоцільно,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тому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6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004669"/>
                </a:solidFill>
                <a:latin typeface="Trebuchet MS"/>
                <a:cs typeface="Trebuchet MS"/>
              </a:rPr>
              <a:t>6</a:t>
            </a:r>
            <a:r>
              <a:rPr dirty="0" sz="950" spc="-6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цільово-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використано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без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субрахунків.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Можна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відкривати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субрахунки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другого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порядку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кожного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будинку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більше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одного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будинку,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наприклад: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926465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482.1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емонтний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фонд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динку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1,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endParaRPr sz="9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60"/>
              </a:spcBef>
              <a:tabLst>
                <a:tab pos="926465" algn="l"/>
              </a:tabLst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481	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Цільове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60">
                <a:solidFill>
                  <a:srgbClr val="004669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018493"/>
            <a:ext cx="3570604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5.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визнання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обкладення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ПДВ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1285191"/>
          <a:ext cx="3892550" cy="2784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/>
                <a:gridCol w="1131570"/>
                <a:gridCol w="1131569"/>
              </a:tblGrid>
              <a:tr h="361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dirty="0" sz="800" spc="9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dirty="0" sz="550" spc="9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ид</a:t>
                      </a:r>
                      <a:r>
                        <a:rPr dirty="0" sz="550" spc="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9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цільового</a:t>
                      </a:r>
                      <a:r>
                        <a:rPr dirty="0" sz="550" spc="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6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ФінАнсувАння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38735" indent="55880">
                        <a:lnSpc>
                          <a:spcPts val="800"/>
                        </a:lnSpc>
                        <a:spcBef>
                          <a:spcPts val="280"/>
                        </a:spcBef>
                      </a:pPr>
                      <a:r>
                        <a:rPr dirty="0" sz="80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dirty="0" sz="55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ключення</a:t>
                      </a:r>
                      <a:r>
                        <a:rPr dirty="0" sz="550" spc="13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1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dirty="0" sz="550" spc="1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9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доходу </a:t>
                      </a:r>
                      <a:r>
                        <a:rPr dirty="0" sz="550" spc="9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5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в бухгАлтерському </a:t>
                      </a:r>
                      <a:r>
                        <a:rPr dirty="0" sz="55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обліку </a:t>
                      </a:r>
                      <a:r>
                        <a:rPr dirty="0" sz="550" spc="-1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-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(П</a:t>
                      </a:r>
                      <a:r>
                        <a:rPr dirty="0" sz="800" spc="-2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С)БО</a:t>
                      </a:r>
                      <a:r>
                        <a:rPr dirty="0" sz="800" spc="-25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800" spc="-25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«</a:t>
                      </a:r>
                      <a:r>
                        <a:rPr dirty="0" sz="800" spc="-5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dirty="0" sz="550" spc="-15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55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хі</a:t>
                      </a:r>
                      <a:r>
                        <a:rPr dirty="0" sz="55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»)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37160" marR="117475" indent="-12065">
                        <a:lnSpc>
                          <a:spcPts val="800"/>
                        </a:lnSpc>
                        <a:spcBef>
                          <a:spcPts val="280"/>
                        </a:spcBef>
                      </a:pPr>
                      <a:r>
                        <a:rPr dirty="0" sz="800" spc="7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 spc="7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орядок</a:t>
                      </a:r>
                      <a:r>
                        <a:rPr dirty="0" sz="550" spc="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обклАдення </a:t>
                      </a:r>
                      <a:r>
                        <a:rPr dirty="0" sz="550" spc="-1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ПодАтком 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dirty="0" sz="550" spc="7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додАну </a:t>
                      </a:r>
                      <a:r>
                        <a:rPr dirty="0" sz="550" spc="-1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-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ртість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55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00" spc="-25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00" spc="-5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ПКУ)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33700"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неск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750" spc="-10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10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0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 marR="29845">
                        <a:lnSpc>
                          <a:spcPts val="800"/>
                        </a:lnSpc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изнається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ом 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під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час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визнання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 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визнаних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  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п.</a:t>
                      </a:r>
                      <a:r>
                        <a:rPr dirty="0" sz="750" spc="-7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обкладається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ПДВ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01631">
                <a:tc>
                  <a:txBody>
                    <a:bodyPr/>
                    <a:lstStyle/>
                    <a:p>
                      <a:pPr marL="35560">
                        <a:lnSpc>
                          <a:spcPts val="700"/>
                        </a:lnSpc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1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утриманн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</a:t>
                      </a:r>
                      <a:r>
                        <a:rPr dirty="0" sz="750" spc="-1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динк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dirty="0" sz="750" spc="-1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понад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01631">
                <a:tc>
                  <a:txBody>
                    <a:bodyPr/>
                    <a:lstStyle/>
                    <a:p>
                      <a:pPr marL="35560">
                        <a:lnSpc>
                          <a:spcPts val="700"/>
                        </a:lnSpc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ї</a:t>
                      </a:r>
                      <a:r>
                        <a:rPr dirty="0" sz="750" spc="-1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числ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1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ліпшення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25890"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жи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лово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динк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26522"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ю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тне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ремонти,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18515"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енер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збер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ення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щ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26563"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  <a:spcBef>
                          <a:spcPts val="9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обровільні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18474"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фізичних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юридичних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осіб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асивні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263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  <a:spcBef>
                          <a:spcPts val="9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ає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’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єк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ом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</a:tr>
              <a:tr h="1016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7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обкла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ПДВ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</a:tr>
              <a:tr h="100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69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після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переви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щ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</a:tr>
              <a:tr h="103441">
                <a:tc>
                  <a:txBody>
                    <a:bodyPr/>
                    <a:lstStyle/>
                    <a:p>
                      <a:pPr marL="35560">
                        <a:lnSpc>
                          <a:spcPts val="715"/>
                        </a:lnSpc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рендна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а,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ервітут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715"/>
                        </a:lnSpc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законодавчо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</a:tr>
              <a:tr h="100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695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вс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ановленої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</a:tr>
              <a:tr h="1016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700"/>
                        </a:lnSpc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позицією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податкових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</a:tr>
              <a:tr h="1184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органів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26418"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апі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альних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  <a:spcBef>
                          <a:spcPts val="95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изнається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хід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</a:tr>
              <a:tr h="101310">
                <a:tc>
                  <a:txBody>
                    <a:bodyPr/>
                    <a:lstStyle/>
                    <a:p>
                      <a:pPr marL="35560">
                        <a:lnSpc>
                          <a:spcPts val="7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вкла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ень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при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бання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7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під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час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</a:tr>
              <a:tr h="102739">
                <a:tc>
                  <a:txBody>
                    <a:bodyPr/>
                    <a:lstStyle/>
                    <a:p>
                      <a:pPr marL="35560">
                        <a:lnSpc>
                          <a:spcPts val="710"/>
                        </a:lnSpc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дівни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тво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основних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71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амо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тизації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710"/>
                        </a:lnSpc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обкладається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ПДВ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</a:tr>
              <a:tr h="100845">
                <a:tc>
                  <a:txBody>
                    <a:bodyPr/>
                    <a:lstStyle/>
                    <a:p>
                      <a:pPr marL="35560">
                        <a:lnSpc>
                          <a:spcPts val="695"/>
                        </a:lnSpc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окремлених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жи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лово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695"/>
                        </a:lnSpc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нарахованої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</a:tr>
              <a:tr h="118525"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будинку)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8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амо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тизації</a:t>
                      </a:r>
                      <a:r>
                        <a:rPr dirty="0" sz="75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п.</a:t>
                      </a:r>
                      <a:r>
                        <a:rPr dirty="0" sz="750" spc="-7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18)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15300" y="4344643"/>
            <a:ext cx="391350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можна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відкривати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субрахунки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48: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27998" y="4790392"/>
          <a:ext cx="3892550" cy="675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745"/>
                <a:gridCol w="3379470"/>
              </a:tblGrid>
              <a:tr h="166535">
                <a:tc>
                  <a:txBody>
                    <a:bodyPr/>
                    <a:lstStyle/>
                    <a:p>
                      <a:pPr algn="r" marR="1625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Цільове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утримання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будинку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6535">
                <a:tc>
                  <a:txBody>
                    <a:bodyPr/>
                    <a:lstStyle/>
                    <a:p>
                      <a:pPr algn="r" marR="1581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Цільове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фінансування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ремонтів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(ремонтний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фонд)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6535">
                <a:tc>
                  <a:txBody>
                    <a:bodyPr/>
                    <a:lstStyle/>
                    <a:p>
                      <a:pPr algn="r" marR="1581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Цільове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непередбачених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(резервний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фонд)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6535">
                <a:tc>
                  <a:txBody>
                    <a:bodyPr/>
                    <a:lstStyle/>
                    <a:p>
                      <a:pPr algn="r" marR="15621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нше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цільове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2973024"/>
            <a:ext cx="3917315" cy="429387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Зверніт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ь</a:t>
            </a:r>
            <a:r>
              <a:rPr dirty="0" sz="950" spc="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увагу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dirty="0" sz="950" spc="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зрахун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з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і</a:t>
            </a:r>
            <a:r>
              <a:rPr dirty="0" sz="950" spc="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співвласни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ам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950" spc="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340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950" spc="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орендарями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здійснюється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заборгованості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(внесків),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інших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випадках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відображається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надходження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коштів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Кошти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цільового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кінці</a:t>
            </a:r>
            <a:r>
              <a:rPr dirty="0" sz="950" spc="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звітного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періоду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списують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із 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дебету </a:t>
            </a: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рахунку </a:t>
            </a:r>
            <a:r>
              <a:rPr dirty="0" sz="950" spc="50" i="1">
                <a:solidFill>
                  <a:srgbClr val="231F20"/>
                </a:solidFill>
                <a:latin typeface="Arial"/>
                <a:cs typeface="Arial"/>
              </a:rPr>
              <a:t>48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«Цільове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цільові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надходжен-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ня»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кредиту </a:t>
            </a: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рахунку 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71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«Інший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операційний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дохід» </a:t>
            </a:r>
            <a:r>
              <a:rPr dirty="0" sz="950" spc="40" i="1">
                <a:solidFill>
                  <a:srgbClr val="231F20"/>
                </a:solidFill>
                <a:latin typeface="Arial"/>
                <a:cs typeface="Arial"/>
              </a:rPr>
              <a:t>у 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сумі </a:t>
            </a:r>
            <a:r>
              <a:rPr dirty="0" sz="950" spc="45" i="1">
                <a:solidFill>
                  <a:srgbClr val="231F20"/>
                </a:solidFill>
                <a:latin typeface="Arial"/>
                <a:cs typeface="Arial"/>
              </a:rPr>
              <a:t>ви- </a:t>
            </a:r>
            <a:r>
              <a:rPr dirty="0" sz="95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10" i="1">
                <a:solidFill>
                  <a:srgbClr val="231F20"/>
                </a:solidFill>
                <a:latin typeface="Arial"/>
                <a:cs typeface="Arial"/>
              </a:rPr>
              <a:t>тр</a:t>
            </a:r>
            <a:r>
              <a:rPr dirty="0" sz="950" spc="-100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950" spc="-325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95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звітно</a:t>
            </a:r>
            <a:r>
              <a:rPr dirty="0" sz="950" spc="-50" i="1">
                <a:solidFill>
                  <a:srgbClr val="231F20"/>
                </a:solidFill>
                <a:latin typeface="Arial"/>
                <a:cs typeface="Arial"/>
              </a:rPr>
              <a:t>г</a:t>
            </a:r>
            <a:r>
              <a:rPr dirty="0" sz="950" spc="70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95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пері</a:t>
            </a: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д</a:t>
            </a:r>
            <a:r>
              <a:rPr dirty="0" sz="950" spc="40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372110" marR="7620">
              <a:lnSpc>
                <a:spcPct val="125000"/>
              </a:lnSpc>
            </a:pPr>
            <a:r>
              <a:rPr dirty="0" sz="800" spc="5">
                <a:solidFill>
                  <a:srgbClr val="004669"/>
                </a:solidFill>
                <a:latin typeface="Trebuchet MS"/>
                <a:cs typeface="Trebuchet MS"/>
              </a:rPr>
              <a:t>Приклад.</a:t>
            </a:r>
            <a:r>
              <a:rPr dirty="0" sz="800" spc="-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протягом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місяця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нарахована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заборгованість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інших дебіторів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становить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51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000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грн,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надійшло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поточний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рахунок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грн,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списано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(витрачено)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47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грн,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то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дохід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цьому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місяці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визнається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сумі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47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 marR="6985">
              <a:lnSpc>
                <a:spcPct val="105200"/>
              </a:lnSpc>
            </a:pPr>
            <a:r>
              <a:rPr dirty="0" sz="950" spc="-25" i="1">
                <a:solidFill>
                  <a:srgbClr val="231F20"/>
                </a:solidFill>
                <a:latin typeface="Arial"/>
                <a:cs typeface="Arial"/>
              </a:rPr>
              <a:t>Зверніть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увагу: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враховуються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нараховані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витрати, а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реально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витрачені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кошти,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згідно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принципом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нарахування.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Невитрачену частину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коштів </a:t>
            </a: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неприбуткові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організації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можуть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відносити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майбутніх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періодів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(рахунок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69).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Приклад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визнання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фінан-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сування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004669"/>
                </a:solidFill>
                <a:latin typeface="Trebuchet MS"/>
                <a:cs typeface="Trebuchet MS"/>
              </a:rPr>
              <a:t>7</a:t>
            </a:r>
            <a:r>
              <a:rPr dirty="0" sz="95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стор.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22.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кінці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звітного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періоду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доходи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списують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79</a:t>
            </a:r>
            <a:endParaRPr sz="95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«Фінансові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результати»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однаковій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сумі,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оскільки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доходи визна-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ються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сумі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витрат;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внаслідок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цього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фінансовий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результат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завжди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8255">
              <a:lnSpc>
                <a:spcPct val="100000"/>
              </a:lnSpc>
            </a:pPr>
            <a:r>
              <a:rPr dirty="0" sz="1000" spc="-10">
                <a:solidFill>
                  <a:srgbClr val="004669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3914140" cy="941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Методика</a:t>
            </a:r>
            <a:r>
              <a:rPr dirty="0" sz="700" spc="-3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обліку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5200"/>
              </a:lnSpc>
              <a:spcBef>
                <a:spcPts val="670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2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004669"/>
                </a:solidFill>
                <a:latin typeface="Trebuchet MS"/>
                <a:cs typeface="Trebuchet MS"/>
              </a:rPr>
              <a:t>6</a:t>
            </a:r>
            <a:r>
              <a:rPr dirty="0" sz="950" spc="-2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бухгалтерські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різних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видів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6.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27998" y="1589991"/>
          <a:ext cx="3892550" cy="1206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8780"/>
                <a:gridCol w="470534"/>
                <a:gridCol w="470535"/>
              </a:tblGrid>
              <a:tr h="248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міст</a:t>
                      </a:r>
                      <a:r>
                        <a:rPr dirty="0" sz="55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оПерАції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ебет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редит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внески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адійшли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ошти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Надійшли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добровільні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пожертвування,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бюджетне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орендну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адійшли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ошти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орендарів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адійшли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17000" y="4406394"/>
            <a:ext cx="0" cy="536575"/>
          </a:xfrm>
          <a:custGeom>
            <a:avLst/>
            <a:gdLst/>
            <a:ahLst/>
            <a:cxnLst/>
            <a:rect l="l" t="t" r="r" b="b"/>
            <a:pathLst>
              <a:path w="0" h="536575">
                <a:moveTo>
                  <a:pt x="0" y="0"/>
                </a:moveTo>
                <a:lnTo>
                  <a:pt x="0" y="536397"/>
                </a:lnTo>
              </a:path>
            </a:pathLst>
          </a:custGeom>
          <a:ln w="17995">
            <a:solidFill>
              <a:srgbClr val="00466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701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39424"/>
            <a:ext cx="3913504" cy="745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дорівнює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нулю,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тому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використовують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44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«Не-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розподілені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прибутки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(непокриті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збитки)».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rebuchet MS"/>
              <a:cs typeface="Trebuchet MS"/>
            </a:endParaRPr>
          </a:p>
          <a:p>
            <a:pPr marL="12700" marR="46355">
              <a:lnSpc>
                <a:spcPts val="900"/>
              </a:lnSpc>
            </a:pP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80">
                <a:solidFill>
                  <a:srgbClr val="231F20"/>
                </a:solidFill>
                <a:latin typeface="Trebuchet MS"/>
                <a:cs typeface="Trebuchet MS"/>
              </a:rPr>
              <a:t>7.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цільових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надходжень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визнання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1721919"/>
          <a:ext cx="3892550" cy="1087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2675"/>
                <a:gridCol w="495300"/>
                <a:gridCol w="495300"/>
                <a:gridCol w="535304"/>
              </a:tblGrid>
              <a:tr h="1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міст</a:t>
                      </a:r>
                      <a:r>
                        <a:rPr dirty="0" sz="55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оПерАції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ебет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редит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-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грн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9712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9712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частину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коштів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(нараховано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63...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971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суму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фінансовий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9712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обра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звітно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9712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8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15300" y="2973024"/>
            <a:ext cx="3913504" cy="634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Далі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приклад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списан-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фінан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овий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90">
                <a:solidFill>
                  <a:srgbClr val="004669"/>
                </a:solidFill>
                <a:latin typeface="Trebuchet MS"/>
                <a:cs typeface="Trebuchet MS"/>
              </a:rPr>
              <a:t>(</a:t>
            </a:r>
            <a:r>
              <a:rPr dirty="0" sz="950" spc="30">
                <a:solidFill>
                  <a:srgbClr val="004669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004669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004669"/>
                </a:solidFill>
                <a:latin typeface="Trebuchet MS"/>
                <a:cs typeface="Trebuchet MS"/>
              </a:rPr>
              <a:t>б</a:t>
            </a:r>
            <a:r>
              <a:rPr dirty="0" sz="950" spc="-70">
                <a:solidFill>
                  <a:srgbClr val="004669"/>
                </a:solidFill>
                <a:latin typeface="Trebuchet MS"/>
                <a:cs typeface="Trebuchet MS"/>
              </a:rPr>
              <a:t>л.</a:t>
            </a:r>
            <a:r>
              <a:rPr dirty="0" sz="95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004669"/>
                </a:solidFill>
                <a:latin typeface="Trebuchet MS"/>
                <a:cs typeface="Trebuchet MS"/>
              </a:rPr>
              <a:t>8)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8.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Приклад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27998" y="3723592"/>
          <a:ext cx="3892550" cy="319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5700"/>
                <a:gridCol w="445769"/>
                <a:gridCol w="445769"/>
                <a:gridCol w="562610"/>
              </a:tblGrid>
              <a:tr h="1770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міст</a:t>
                      </a:r>
                      <a:r>
                        <a:rPr dirty="0" sz="55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оПерАції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ебет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редит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-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грн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внески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(373)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180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адійшло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орендну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орендну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заробітну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108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3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Є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Придбано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миючі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Сплачено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миючі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Передано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прибиральниці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осві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лення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осві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лення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банківсь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340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фінансовий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169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изнано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169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7053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169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529271"/>
            <a:ext cx="3915410" cy="67379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Методика</a:t>
            </a:r>
            <a:r>
              <a:rPr dirty="0" sz="700" spc="-3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обліку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 algn="just" marL="372110" marR="6350">
              <a:lnSpc>
                <a:spcPct val="125000"/>
              </a:lnSpc>
              <a:spcBef>
                <a:spcPts val="640"/>
              </a:spcBef>
            </a:pPr>
            <a:r>
              <a:rPr dirty="0" sz="800" spc="15">
                <a:solidFill>
                  <a:srgbClr val="004669"/>
                </a:solidFill>
                <a:latin typeface="Trebuchet MS"/>
                <a:cs typeface="Trebuchet MS"/>
              </a:rPr>
              <a:t>Приклад</a:t>
            </a:r>
            <a:r>
              <a:rPr dirty="0" sz="800" spc="-5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004669"/>
                </a:solidFill>
                <a:latin typeface="Trebuchet MS"/>
                <a:cs typeface="Trebuchet MS"/>
              </a:rPr>
              <a:t>(табл.</a:t>
            </a:r>
            <a:r>
              <a:rPr dirty="0" sz="800" spc="-5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800" spc="-40">
                <a:solidFill>
                  <a:srgbClr val="004669"/>
                </a:solidFill>
                <a:latin typeface="Trebuchet MS"/>
                <a:cs typeface="Trebuchet MS"/>
              </a:rPr>
              <a:t>8).</a:t>
            </a:r>
            <a:r>
              <a:rPr dirty="0" sz="80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співвласникам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склали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180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грн.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Отримано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150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Нараховано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і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отримано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орендну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пл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00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итр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нара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ован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заробітн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пл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10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00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нар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ховано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75">
                <a:solidFill>
                  <a:srgbClr val="231F20"/>
                </a:solidFill>
                <a:latin typeface="Trebuchet MS"/>
                <a:cs typeface="Trebuchet MS"/>
              </a:rPr>
              <a:t>ЄСВ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23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760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(22%);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закуплено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миючі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засоби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передано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приби-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ральницям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суму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200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грн;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нараховано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сплачено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обслуговування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ліфтів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35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грн,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освітлення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місць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загального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користування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400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грн.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Сплачено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банківське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обслуговування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340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Зверніть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увагу: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Асоціаціях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об’єднань 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співвласників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облік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ведеть-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так,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тільки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сплачують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члени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асоціації.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rebuchet MS"/>
              <a:cs typeface="Trebuchet MS"/>
            </a:endParaRPr>
          </a:p>
          <a:p>
            <a:pPr lvl="1" marL="300355" indent="-288290">
              <a:lnSpc>
                <a:spcPct val="100000"/>
              </a:lnSpc>
              <a:buAutoNum type="arabicPeriod" startAt="3"/>
              <a:tabLst>
                <a:tab pos="300990" algn="l"/>
              </a:tabLst>
            </a:pP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Облік</a:t>
            </a:r>
            <a:r>
              <a:rPr dirty="0" sz="1200" spc="-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активів</a:t>
            </a:r>
            <a:endParaRPr sz="1200">
              <a:latin typeface="Arial"/>
              <a:cs typeface="Arial"/>
            </a:endParaRPr>
          </a:p>
          <a:p>
            <a:pPr algn="just" marL="12700" marR="6350">
              <a:lnSpc>
                <a:spcPct val="105300"/>
              </a:lnSpc>
              <a:spcBef>
                <a:spcPts val="1150"/>
              </a:spcBef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надходження</a:t>
            </a:r>
            <a:r>
              <a:rPr dirty="0" sz="95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запасів</a:t>
            </a:r>
            <a:r>
              <a:rPr dirty="0" sz="950" spc="-114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практично</a:t>
            </a:r>
            <a:r>
              <a:rPr dirty="0" sz="95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відрізняється</a:t>
            </a:r>
            <a:r>
              <a:rPr dirty="0" sz="95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інших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підприємств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організацій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виключенням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незначної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кількості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но-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менклатури,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також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того,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податок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додану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вартість,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сплачений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складі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вартості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запасів,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включають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первісної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вартості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цих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запасів.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Придбання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запасів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по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дебету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рахунків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запа-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сів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(20,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22)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кредиту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рахунків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розрахунків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25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постачальниками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підрядниками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(63)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іншими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кредиторами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(68):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tabLst>
                <a:tab pos="2298065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20,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22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63,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68</a:t>
            </a:r>
            <a:endParaRPr sz="950">
              <a:latin typeface="Trebuchet MS"/>
              <a:cs typeface="Trebuchet MS"/>
            </a:endParaRPr>
          </a:p>
          <a:p>
            <a:pPr marL="927100" marR="268605" indent="-914400">
              <a:lnSpc>
                <a:spcPct val="210500"/>
              </a:lnSpc>
              <a:tabLst>
                <a:tab pos="2298065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придбанні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запасів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підзвітною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особою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роблять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проведення: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Д-т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20,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22	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К-т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372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200"/>
              </a:lnSpc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Передачу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запасів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кредиту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рахунків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22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кореспонденції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дебетом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«Інші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опера-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ційної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діяльності»: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tabLst>
                <a:tab pos="2298065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20,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22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Окремі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специфічні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питання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обліку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оборотних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активів.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lvl="2" marL="192405" marR="5080">
              <a:lnSpc>
                <a:spcPct val="105300"/>
              </a:lnSpc>
              <a:spcBef>
                <a:spcPts val="5"/>
              </a:spcBef>
              <a:buAutoNum type="arabicParenR"/>
              <a:tabLst>
                <a:tab pos="310515" algn="l"/>
              </a:tabLst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великих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підприємствах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аудиторські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компанії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вимагають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спи-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сання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запасів,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якими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було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руху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протягом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звітного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algn="r" marR="6350">
              <a:lnSpc>
                <a:spcPct val="100000"/>
              </a:lnSpc>
            </a:pP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7000" y="907191"/>
            <a:ext cx="0" cy="988060"/>
          </a:xfrm>
          <a:custGeom>
            <a:avLst/>
            <a:gdLst/>
            <a:ahLst/>
            <a:cxnLst/>
            <a:rect l="l" t="t" r="r" b="b"/>
            <a:pathLst>
              <a:path w="0" h="988060">
                <a:moveTo>
                  <a:pt x="0" y="0"/>
                </a:moveTo>
                <a:lnTo>
                  <a:pt x="0" y="987602"/>
                </a:lnTo>
              </a:path>
            </a:pathLst>
          </a:custGeom>
          <a:ln w="17995">
            <a:solidFill>
              <a:srgbClr val="00466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6478223"/>
            <a:ext cx="3916045" cy="788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Суми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усіх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проведеннях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однакові.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Двічі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кредитуємо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рахунок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48,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списуємо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один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раз </a:t>
            </a:r>
            <a:r>
              <a:rPr dirty="0" sz="950" spc="270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першим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проведенням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відновлюємо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частину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ремонт.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50">
                <a:solidFill>
                  <a:srgbClr val="004669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5300" y="839443"/>
            <a:ext cx="3734435" cy="322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року,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таких,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відповідають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визначенню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оборотного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акти-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(використовується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протягом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12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місяців).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визначенню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акти-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такі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запаси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відповідають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(від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них очікуються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економічні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виго-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майбутньому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бути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достовірно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визначена),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тому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вважаємо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потрібним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використовувати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цю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норму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(напри-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клад,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сіль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орис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зимовий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пері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д).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Те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саме стосується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грошових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коштів: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якщо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було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руху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протягом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року,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такі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гроші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вважають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неліквідними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вели-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ких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підприємствах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списують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рахунок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інших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необоротних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активів.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Але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наявності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депозитного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рахунку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ньому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й не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вимагається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руху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коштів,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це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легко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пояснити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рішенням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гальних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зборів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кошторисом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витрат.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Враховуючи,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що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 повинні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проводити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аудиторські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пере-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вірки,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переважна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більшість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підприємств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такі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норми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вико-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рис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є,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орис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ув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2)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Щодо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оприбуткування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безоплатно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отриманих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запасів,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вини-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кли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проведенні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ремонту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(наприклад,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металобрухт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заміні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труб),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пропонуються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наступні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бухгалтерські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проведення.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5300" y="4192185"/>
            <a:ext cx="1687195" cy="3302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0"/>
              </a:spcBef>
            </a:pPr>
            <a:r>
              <a:rPr dirty="0" sz="950" spc="1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овано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алоб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ухт</a:t>
            </a:r>
            <a:endParaRPr sz="950">
              <a:latin typeface="Trebuchet MS"/>
              <a:cs typeface="Trebuchet MS"/>
            </a:endParaRPr>
          </a:p>
          <a:p>
            <a:pPr algn="ctr" marL="168910">
              <a:lnSpc>
                <a:spcPct val="100000"/>
              </a:lnSpc>
              <a:spcBef>
                <a:spcPts val="6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01245" y="4352166"/>
            <a:ext cx="374015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5300" y="4649327"/>
            <a:ext cx="1473835" cy="6350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еалізовано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алоб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ухт</a:t>
            </a:r>
            <a:endParaRPr sz="950">
              <a:latin typeface="Trebuchet MS"/>
              <a:cs typeface="Trebuchet MS"/>
            </a:endParaRPr>
          </a:p>
          <a:p>
            <a:pPr marL="746760">
              <a:lnSpc>
                <a:spcPct val="100000"/>
              </a:lnSpc>
              <a:spcBef>
                <a:spcPts val="6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endParaRPr sz="950">
              <a:latin typeface="Trebuchet MS"/>
              <a:cs typeface="Trebuchet MS"/>
            </a:endParaRPr>
          </a:p>
          <a:p>
            <a:pPr marL="746760">
              <a:lnSpc>
                <a:spcPct val="100000"/>
              </a:lnSpc>
              <a:spcBef>
                <a:spcPts val="6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endParaRPr sz="950">
              <a:latin typeface="Trebuchet MS"/>
              <a:cs typeface="Trebuchet MS"/>
            </a:endParaRPr>
          </a:p>
          <a:p>
            <a:pPr marL="746760">
              <a:lnSpc>
                <a:spcPct val="100000"/>
              </a:lnSpc>
              <a:spcBef>
                <a:spcPts val="6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311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1245" y="4801708"/>
            <a:ext cx="374015" cy="4826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5300" y="5411232"/>
            <a:ext cx="1583055" cy="3302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изнано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хід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реалізації</a:t>
            </a:r>
            <a:endParaRPr sz="950">
              <a:latin typeface="Trebuchet MS"/>
              <a:cs typeface="Trebuchet MS"/>
            </a:endParaRPr>
          </a:p>
          <a:p>
            <a:pPr marL="746760">
              <a:lnSpc>
                <a:spcPct val="100000"/>
              </a:lnSpc>
              <a:spcBef>
                <a:spcPts val="6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1245" y="5571214"/>
            <a:ext cx="35052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71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5300" y="5868375"/>
            <a:ext cx="1951989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6760" marR="5080" indent="-734695">
              <a:lnSpc>
                <a:spcPct val="105200"/>
              </a:lnSpc>
              <a:spcBef>
                <a:spcPts val="100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Списано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фінансовий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результат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Д-т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79</a:t>
            </a:r>
            <a:endParaRPr sz="950">
              <a:latin typeface="Trebuchet MS"/>
              <a:cs typeface="Trebuchet MS"/>
            </a:endParaRPr>
          </a:p>
          <a:p>
            <a:pPr marL="746760">
              <a:lnSpc>
                <a:spcPct val="100000"/>
              </a:lnSpc>
              <a:spcBef>
                <a:spcPts val="6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71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01245" y="6020756"/>
            <a:ext cx="373380" cy="3302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79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5563824"/>
            <a:ext cx="3913504" cy="1703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Щодо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списання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цільового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майбутніх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пері-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одів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(проведення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виділено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курсивом)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організа-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цій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така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норма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обов’язковою,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рішенням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бути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доцільною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чіткіше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видно,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яка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частина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сто-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сується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засобів.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виникає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питання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основні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засоби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придбано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нок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коштів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співвласників,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чому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можна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відразу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списати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витрати?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користь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цього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аргументом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те,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амортизація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таких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7000" y="2419192"/>
            <a:ext cx="0" cy="542925"/>
          </a:xfrm>
          <a:custGeom>
            <a:avLst/>
            <a:gdLst/>
            <a:ahLst/>
            <a:cxnLst/>
            <a:rect l="l" t="t" r="r" b="b"/>
            <a:pathLst>
              <a:path w="0" h="542925">
                <a:moveTo>
                  <a:pt x="0" y="0"/>
                </a:moveTo>
                <a:lnTo>
                  <a:pt x="0" y="542391"/>
                </a:lnTo>
              </a:path>
            </a:pathLst>
          </a:custGeom>
          <a:ln w="17995">
            <a:solidFill>
              <a:srgbClr val="0046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15299" y="529271"/>
            <a:ext cx="3915410" cy="2767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Методика</a:t>
            </a:r>
            <a:r>
              <a:rPr dirty="0" sz="700" spc="-3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обліку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spcBef>
                <a:spcPts val="670"/>
              </a:spcBef>
            </a:pP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Щодо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необоротних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активів,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то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специфічним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придбання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5" i="1">
                <a:solidFill>
                  <a:srgbClr val="231F20"/>
                </a:solidFill>
                <a:latin typeface="Arial"/>
                <a:cs typeface="Arial"/>
              </a:rPr>
              <a:t>ос- </a:t>
            </a:r>
            <a:r>
              <a:rPr dirty="0" sz="950" spc="-2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новних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засобів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0" i="1">
                <a:solidFill>
                  <a:srgbClr val="231F20"/>
                </a:solidFill>
                <a:latin typeface="Arial"/>
                <a:cs typeface="Arial"/>
              </a:rPr>
              <a:t>(ОЗ),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відокремлених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від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житлового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будинку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рахунок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цільово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фінан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ування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треб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звернут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уваг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дв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ливості: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marL="192405" marR="9525">
              <a:lnSpc>
                <a:spcPct val="105300"/>
              </a:lnSpc>
              <a:buAutoNum type="arabicParenR"/>
              <a:tabLst>
                <a:tab pos="307975" algn="l"/>
              </a:tabLst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ПДВ,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сплачений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постачальнику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придбанні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засобів,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зараховується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вартості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придбаних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засобів;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31F20"/>
              </a:buClr>
              <a:buFont typeface="Trebuchet MS"/>
              <a:buAutoNum type="arabicParenR"/>
            </a:pPr>
            <a:endParaRPr sz="1000">
              <a:latin typeface="Trebuchet MS"/>
              <a:cs typeface="Trebuchet MS"/>
            </a:endParaRPr>
          </a:p>
          <a:p>
            <a:pPr marL="192405" marR="6985">
              <a:lnSpc>
                <a:spcPct val="105300"/>
              </a:lnSpc>
              <a:spcBef>
                <a:spcPts val="5"/>
              </a:spcBef>
              <a:buAutoNum type="arabicParenR"/>
              <a:tabLst>
                <a:tab pos="332740" algn="l"/>
              </a:tabLst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дохід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визнається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під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час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амортизації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придбані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(збудовані)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основні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засоби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згідно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п.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18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П(С)БО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15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«Дохід».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372110" marR="6350">
              <a:lnSpc>
                <a:spcPct val="125000"/>
              </a:lnSpc>
            </a:pPr>
            <a:r>
              <a:rPr dirty="0" sz="800" spc="25">
                <a:solidFill>
                  <a:srgbClr val="004669"/>
                </a:solidFill>
                <a:latin typeface="Trebuchet MS"/>
                <a:cs typeface="Trebuchet MS"/>
              </a:rPr>
              <a:t>Приклад </a:t>
            </a:r>
            <a:r>
              <a:rPr dirty="0" sz="800" spc="-20">
                <a:solidFill>
                  <a:srgbClr val="004669"/>
                </a:solidFill>
                <a:latin typeface="Trebuchet MS"/>
                <a:cs typeface="Trebuchet MS"/>
              </a:rPr>
              <a:t>(табл. </a:t>
            </a:r>
            <a:r>
              <a:rPr dirty="0" sz="800" spc="-40">
                <a:solidFill>
                  <a:srgbClr val="004669"/>
                </a:solidFill>
                <a:latin typeface="Trebuchet MS"/>
                <a:cs typeface="Trebuchet MS"/>
              </a:rPr>
              <a:t>9)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.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Цільове фінансування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вартість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придбаних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ПДВ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становить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24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Амортизаційні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відрахування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визначе-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но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прямолінійним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методом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виходячи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строку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корисного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використання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років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 i="1">
                <a:solidFill>
                  <a:srgbClr val="231F20"/>
                </a:solidFill>
                <a:latin typeface="Arial"/>
                <a:cs typeface="Arial"/>
              </a:rPr>
              <a:t>(24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55" i="1">
                <a:solidFill>
                  <a:srgbClr val="231F20"/>
                </a:solidFill>
                <a:latin typeface="Arial"/>
                <a:cs typeface="Arial"/>
              </a:rPr>
              <a:t>000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грн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114" i="1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5" i="1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20" i="1">
                <a:solidFill>
                  <a:srgbClr val="231F20"/>
                </a:solidFill>
                <a:latin typeface="Arial"/>
                <a:cs typeface="Arial"/>
              </a:rPr>
              <a:t>років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114" i="1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0" i="1">
                <a:solidFill>
                  <a:srgbClr val="231F20"/>
                </a:solidFill>
                <a:latin typeface="Arial"/>
                <a:cs typeface="Arial"/>
              </a:rPr>
              <a:t>12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10" i="1">
                <a:solidFill>
                  <a:srgbClr val="231F20"/>
                </a:solidFill>
                <a:latin typeface="Arial"/>
                <a:cs typeface="Arial"/>
              </a:rPr>
              <a:t>міс.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0" i="1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80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50" i="1">
                <a:solidFill>
                  <a:srgbClr val="231F20"/>
                </a:solidFill>
                <a:latin typeface="Arial"/>
                <a:cs typeface="Arial"/>
              </a:rPr>
              <a:t>400</a:t>
            </a:r>
            <a:r>
              <a:rPr dirty="0" sz="80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35" i="1">
                <a:solidFill>
                  <a:srgbClr val="231F20"/>
                </a:solidFill>
                <a:latin typeface="Arial"/>
                <a:cs typeface="Arial"/>
              </a:rPr>
              <a:t>грн)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9.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придбання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(будівництво)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ОЗ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3413564"/>
          <a:ext cx="3892550" cy="2023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1260"/>
                <a:gridCol w="414019"/>
                <a:gridCol w="485774"/>
                <a:gridCol w="517525"/>
              </a:tblGrid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міст</a:t>
                      </a:r>
                      <a:r>
                        <a:rPr dirty="0" sz="55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оПерАції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ебет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редит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-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грн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поточний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рахунок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цільове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Придбано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(збудовано)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основні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63...)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Оплачено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основні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Уведено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експлуатацію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7">
                <a:tc>
                  <a:txBody>
                    <a:bodyPr/>
                    <a:lstStyle/>
                    <a:p>
                      <a:pPr marL="35560" marR="622300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-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Списано</a:t>
                      </a:r>
                      <a:r>
                        <a:rPr dirty="0" sz="750" spc="-4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цільове</a:t>
                      </a:r>
                      <a:r>
                        <a:rPr dirty="0" sz="750" spc="-4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2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фінансування</a:t>
                      </a:r>
                      <a:r>
                        <a:rPr dirty="0" sz="750" spc="-4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до</a:t>
                      </a:r>
                      <a:r>
                        <a:rPr dirty="0" sz="750" spc="-4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доходів </a:t>
                      </a:r>
                      <a:r>
                        <a:rPr dirty="0" sz="750" spc="-19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dirty="0" sz="750" spc="-3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ніх</a:t>
                      </a:r>
                      <a:r>
                        <a:rPr dirty="0" sz="750" spc="-3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пері</a:t>
                      </a:r>
                      <a:r>
                        <a:rPr dirty="0" sz="750" spc="-1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дів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3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2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69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-1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750" spc="-2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000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70003">
                <a:tc gridSpan="4">
                  <a:txBody>
                    <a:bodyPr/>
                    <a:lstStyle/>
                    <a:p>
                      <a:pPr marL="12484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наступному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звітному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періоді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54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133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амортизацію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основних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2133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Визнано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дохід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сумі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амортизаційних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відрахувань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5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2133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фінансовий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50" spc="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61899">
                <a:tc>
                  <a:txBody>
                    <a:bodyPr/>
                    <a:lstStyle/>
                    <a:p>
                      <a:pPr marL="35560" marR="203200">
                        <a:lnSpc>
                          <a:spcPts val="800"/>
                        </a:lnSpc>
                        <a:spcBef>
                          <a:spcPts val="27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визнаний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надходжень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7112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7112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750" spc="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7112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708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39423"/>
            <a:ext cx="3914140" cy="4860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засобів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відповідає ряду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характеристик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її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економічного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змісту: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здійснюється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накопичення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коштів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подальше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відновлен-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перенесення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вартості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створюваний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дукт.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амортизації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обов’язковим,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тому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якості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рішення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цього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питання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можна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запропонувати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встанови-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ти,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можливості,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обліковій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політиці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таку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межу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вартості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засобів,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 якої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вони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відносились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би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малоцінних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швидкозношу-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ваних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предметів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(МШП).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цьому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випадку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можна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списува-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момент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передачі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експлуатацію.</a:t>
            </a:r>
            <a:endParaRPr sz="950">
              <a:latin typeface="Trebuchet MS"/>
              <a:cs typeface="Trebuchet MS"/>
            </a:endParaRPr>
          </a:p>
          <a:p>
            <a:pPr algn="just" marL="927100" marR="5080" indent="-914400">
              <a:lnSpc>
                <a:spcPct val="210500"/>
              </a:lnSpc>
              <a:tabLst>
                <a:tab pos="1840864" algn="l"/>
              </a:tabLst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Безоплатне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отримання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відображається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проведенням: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Д-т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10	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К-т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2.4.</a:t>
            </a:r>
            <a:r>
              <a:rPr dirty="0" sz="1200" spc="-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Облік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розрахунків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45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зазначалось,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досить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складна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система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розрахунків.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Бух-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галтерські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розрахунків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співвласниками,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орендарями,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бюджетом,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постачальниками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комунальних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послуг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розглянуто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попе-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редніх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підрозділах.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Нагадаємо,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заборгованості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спів-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власників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орендарів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відображають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дебету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кредиту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 48,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іншими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надходженнями нарахування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заборгованості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відображають.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заборгованості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постачальникам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бража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кредиту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еб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94.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004669"/>
                </a:solidFill>
                <a:latin typeface="Trebuchet MS"/>
                <a:cs typeface="Trebuchet MS"/>
              </a:rPr>
              <a:t>10</a:t>
            </a:r>
            <a:r>
              <a:rPr dirty="0" sz="95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запропоновано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приклад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бухгалтерських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проведень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роз-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співвласниками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випадку,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коли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банком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укладено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договір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відсотків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обслуговування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суми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платежу.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rebuchet MS"/>
              <a:cs typeface="Trebuchet MS"/>
            </a:endParaRPr>
          </a:p>
          <a:p>
            <a:pPr algn="just" marL="12700" marR="56515">
              <a:lnSpc>
                <a:spcPts val="900"/>
              </a:lnSpc>
            </a:pP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10.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розрахунків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співвласниками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урахуванням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омісі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ї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прийманн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пл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жі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раз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укла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енн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бан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ово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36997" y="5816245"/>
          <a:ext cx="3874770" cy="1132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7750"/>
                <a:gridCol w="544830"/>
                <a:gridCol w="508634"/>
                <a:gridCol w="490854"/>
              </a:tblGrid>
              <a:tr h="1888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міст</a:t>
                      </a:r>
                      <a:r>
                        <a:rPr dirty="0" sz="55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оПерАції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-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грн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ебет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редит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9316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внески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683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444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заборгованість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перед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банком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</a:tcPr>
                </a:tc>
              </a:tr>
              <a:tr h="18840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мовно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2%)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відне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її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</a:tcPr>
                </a:tc>
              </a:tr>
              <a:tr h="187391"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або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простіше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58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58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58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58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20499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адійшли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980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508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4649423"/>
            <a:ext cx="3916679" cy="2617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>
              <a:lnSpc>
                <a:spcPct val="105300"/>
              </a:lnSpc>
              <a:spcBef>
                <a:spcPts val="100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Інформацією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щодо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стану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розрахунків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володіє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бухгалтер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ОСББ;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він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регулярно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надає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правлінню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інформацію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щодо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заборгованості,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правління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вживає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заходів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впливу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Важливо: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можна пропускати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термін </a:t>
            </a:r>
            <a:r>
              <a:rPr dirty="0" sz="950" spc="55" i="1">
                <a:solidFill>
                  <a:srgbClr val="231F20"/>
                </a:solidFill>
                <a:latin typeface="Arial"/>
                <a:cs typeface="Arial"/>
              </a:rPr>
              <a:t>позовної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давності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який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цивільними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позовами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становить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роки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.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разі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наявності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такої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заборгованості необхідно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обов’язково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подавати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суду.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Кошти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правничу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допомогу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закладають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кошторисі.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винесення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су-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дом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рішення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щодо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стягнення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заборгованості, сплив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позовної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дав-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ності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ній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вже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ніяк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позначиться.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7620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судовому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позові треба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вимагати накладання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арешту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 кварти-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ру,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бажано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також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індексації боргу.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Згідно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статтею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625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Цивільного </a:t>
            </a:r>
            <a:r>
              <a:rPr dirty="0" sz="950" spc="-2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кодексу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«боржник…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повинен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сплатити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суму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боргу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урахуван-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ням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індексу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інфляції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весь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час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прострочення,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також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3%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річних…».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7620">
              <a:lnSpc>
                <a:spcPct val="100000"/>
              </a:lnSpc>
            </a:pPr>
            <a:r>
              <a:rPr dirty="0" sz="1000" spc="20">
                <a:solidFill>
                  <a:srgbClr val="004669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3915410" cy="3536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Методика</a:t>
            </a:r>
            <a:r>
              <a:rPr dirty="0" sz="700" spc="-3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обліку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Зверніть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увагу: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algn="just" marL="192405" marR="6350">
              <a:lnSpc>
                <a:spcPct val="105300"/>
              </a:lnSpc>
              <a:buAutoNum type="arabicParenR"/>
              <a:tabLst>
                <a:tab pos="328295" algn="l"/>
              </a:tabLst>
            </a:pP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При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розрахунках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співвласниками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первинним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документом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слугує квитанція-повідомлення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власників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житлових,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не-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житлових приміщень;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розрахунок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внеску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власників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нежитлових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приміщень здійснюється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основі кошторису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виходячи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пло-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щі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приміщення;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31F20"/>
              </a:buClr>
              <a:buFont typeface="Trebuchet MS"/>
              <a:buAutoNum type="arabicParenR"/>
            </a:pPr>
            <a:endParaRPr sz="1000">
              <a:latin typeface="Trebuchet MS"/>
              <a:cs typeface="Trebuchet MS"/>
            </a:endParaRPr>
          </a:p>
          <a:p>
            <a:pPr algn="just" marL="192405" marR="5080">
              <a:lnSpc>
                <a:spcPct val="105300"/>
              </a:lnSpc>
              <a:spcBef>
                <a:spcPts val="5"/>
              </a:spcBef>
              <a:buAutoNum type="arabicParenR"/>
              <a:tabLst>
                <a:tab pos="336550" algn="l"/>
              </a:tabLst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Розрахунки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орендарями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здійснюються на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основі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договору,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документ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сплату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первинним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документом;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надання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акту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виконаних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робіт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потрібне.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Розрахунки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співвласниками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виконання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ними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робіт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оплати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внеску здійснюються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згідно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постановою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[5]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шляхом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укла-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дання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договорів цивільно-правового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характеру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утриманням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із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рахованого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податків.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2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сьогодні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існують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проблеми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заборгованості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спла-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внесків.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Основні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шляхи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0" i="1">
                <a:solidFill>
                  <a:srgbClr val="231F20"/>
                </a:solidFill>
                <a:latin typeface="Arial"/>
                <a:cs typeface="Arial"/>
              </a:rPr>
              <a:t>роб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950" spc="-145" i="1">
                <a:solidFill>
                  <a:srgbClr val="231F20"/>
                </a:solidFill>
                <a:latin typeface="Arial"/>
                <a:cs typeface="Arial"/>
              </a:rPr>
              <a:t>ти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зі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збо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внесків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335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пл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950" spc="-345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ежів: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5300" y="4038553"/>
            <a:ext cx="9398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299" y="4039823"/>
            <a:ext cx="1955164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роз’яснювальна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робота;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рест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уктуризація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забор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ованості; 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звернення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суду.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89" y="3430089"/>
            <a:ext cx="3916045" cy="3837304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92405">
              <a:lnSpc>
                <a:spcPct val="100000"/>
              </a:lnSpc>
              <a:spcBef>
                <a:spcPts val="160"/>
              </a:spcBef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дійснено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залік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аван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endParaRPr sz="95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spcBef>
                <a:spcPts val="60"/>
              </a:spcBef>
              <a:tabLst>
                <a:tab pos="1840864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371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spcBef>
                <a:spcPts val="5"/>
              </a:spcBef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Розрахунки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постачальниками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комунальних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послуг,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якщо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виступає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колективним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споживачем,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відображають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транзитні 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платежі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зазначалось.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marL="927100" marR="701040" indent="-734695">
              <a:lnSpc>
                <a:spcPct val="105300"/>
              </a:lnSpc>
              <a:tabLst>
                <a:tab pos="1840864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Нараховано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заборгованість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водопостачання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тощо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Д-т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	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К-т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68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(63)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r" marR="1791970">
              <a:lnSpc>
                <a:spcPct val="1000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Надійшли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endParaRPr sz="950">
              <a:latin typeface="Trebuchet MS"/>
              <a:cs typeface="Trebuchet MS"/>
            </a:endParaRPr>
          </a:p>
          <a:p>
            <a:pPr algn="r" marR="1730375">
              <a:lnSpc>
                <a:spcPct val="100000"/>
              </a:lnSpc>
              <a:spcBef>
                <a:spcPts val="60"/>
              </a:spcBef>
              <a:tabLst>
                <a:tab pos="913765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31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marL="927100" marR="287655" indent="-734695">
              <a:lnSpc>
                <a:spcPct val="105300"/>
              </a:lnSpc>
              <a:tabLst>
                <a:tab pos="1840864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Перераховано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платежі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постачальникам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комунальних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послуг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Д-т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68	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К-т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311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985">
              <a:lnSpc>
                <a:spcPct val="105300"/>
              </a:lnSpc>
              <a:spcBef>
                <a:spcPts val="5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Розрахунки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постачальниками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комунальних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послуг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обліковують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63,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зазначеному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випадку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транзитних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платежів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викори-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стання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68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«Розрахунки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іншими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операціями»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більш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до-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цільним.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Тим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більше,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Інструкцією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Плану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[8]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кореспон-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денцію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дебету рахунку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кредитом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68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передбачено,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кредитом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передбачено.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50">
                <a:solidFill>
                  <a:srgbClr val="004669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39423"/>
            <a:ext cx="3916679" cy="154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Виконавча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служба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нерідко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здійснює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стягнення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боргів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зв’язку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нібито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відсутністю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боржників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коштів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майна.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більшості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спів-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власників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майном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їхня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квартира,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тому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порушуються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вимоги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Закону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«Про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виконавче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впровадження»,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статтях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11,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52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якого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йдеться,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зокрема,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звернення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стягнення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майно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боржника.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Так,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ст.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52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зазначено: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«Звернення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стягнення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майно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боржника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поля-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гає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його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арешті,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вилученні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примусовій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реалізації».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8890">
              <a:lnSpc>
                <a:spcPct val="1053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разі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перерахування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постачальникам 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авансу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передоплати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їх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треба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дебету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субрахунку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371: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5309" y="2515804"/>
            <a:ext cx="1617980" cy="3302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ерера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овано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пере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опл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ту</a:t>
            </a:r>
            <a:endParaRPr sz="950">
              <a:latin typeface="Trebuchet MS"/>
              <a:cs typeface="Trebuchet MS"/>
            </a:endParaRPr>
          </a:p>
          <a:p>
            <a:pPr marL="746760">
              <a:lnSpc>
                <a:spcPct val="100000"/>
              </a:lnSpc>
              <a:spcBef>
                <a:spcPts val="6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371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44112" y="2675786"/>
            <a:ext cx="41148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311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5309" y="2972946"/>
            <a:ext cx="1217930" cy="3302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Отримано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еріали</a:t>
            </a:r>
            <a:endParaRPr sz="950">
              <a:latin typeface="Trebuchet MS"/>
              <a:cs typeface="Trebuchet MS"/>
            </a:endParaRPr>
          </a:p>
          <a:p>
            <a:pPr marL="746760">
              <a:lnSpc>
                <a:spcPct val="100000"/>
              </a:lnSpc>
              <a:spcBef>
                <a:spcPts val="6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44112" y="3132928"/>
            <a:ext cx="368935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529271"/>
            <a:ext cx="3916045" cy="67379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Методика</a:t>
            </a:r>
            <a:r>
              <a:rPr dirty="0" sz="700" spc="-3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обліку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 algn="just" marL="12700" marR="6985">
              <a:lnSpc>
                <a:spcPct val="105300"/>
              </a:lnSpc>
              <a:spcBef>
                <a:spcPts val="670"/>
              </a:spcBef>
            </a:pP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ємо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зрахун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пос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ачальни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ам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унальни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слуг,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яких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відшкодовується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внеску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14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опалення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осві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ленн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мі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сц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ально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ористування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обслу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ліфтів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тощо)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заборгованості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здійснюється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одночас-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ним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відображенням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004669"/>
                </a:solidFill>
                <a:latin typeface="Trebuchet MS"/>
                <a:cs typeface="Trebuchet MS"/>
              </a:rPr>
              <a:t>4</a:t>
            </a:r>
            <a:r>
              <a:rPr dirty="0" sz="950" spc="-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(стор.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19)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004669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004669"/>
                </a:solidFill>
                <a:latin typeface="Trebuchet MS"/>
                <a:cs typeface="Trebuchet MS"/>
              </a:rPr>
              <a:t>8</a:t>
            </a:r>
            <a:r>
              <a:rPr dirty="0" sz="95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(стор.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22):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tabLst>
                <a:tab pos="1840864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самозабезпечення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об’єднання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опаленням,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гарячим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водопоста-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чанням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(дахові котельні)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холодною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водою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(свердловини)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витра-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таких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об’єктів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дебету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94,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розрахунки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постачальниками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газу,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холодної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води,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електроенергії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наведеним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проведенням.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Нарахування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заборгованості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співвласни-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ків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дійснюється,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004669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004669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004669"/>
                </a:solidFill>
                <a:latin typeface="Trebuchet MS"/>
                <a:cs typeface="Trebuchet MS"/>
              </a:rPr>
              <a:t>б</a:t>
            </a:r>
            <a:r>
              <a:rPr dirty="0" sz="950" spc="-70">
                <a:solidFill>
                  <a:srgbClr val="004669"/>
                </a:solidFill>
                <a:latin typeface="Trebuchet MS"/>
                <a:cs typeface="Trebuchet MS"/>
              </a:rPr>
              <a:t>л.</a:t>
            </a:r>
            <a:r>
              <a:rPr dirty="0" sz="95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004669"/>
                </a:solidFill>
                <a:latin typeface="Trebuchet MS"/>
                <a:cs typeface="Trebuchet MS"/>
              </a:rPr>
              <a:t>6</a:t>
            </a:r>
            <a:r>
              <a:rPr dirty="0" sz="95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21),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прове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енням: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tabLst>
                <a:tab pos="1840864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48.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1607820">
              <a:lnSpc>
                <a:spcPts val="1200"/>
              </a:lnSpc>
              <a:spcBef>
                <a:spcPts val="5"/>
              </a:spcBef>
            </a:pP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2.5.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Облік </a:t>
            </a:r>
            <a:r>
              <a:rPr dirty="0" sz="1200" spc="5" b="1">
                <a:solidFill>
                  <a:srgbClr val="231F20"/>
                </a:solidFill>
                <a:latin typeface="Arial"/>
                <a:cs typeface="Arial"/>
              </a:rPr>
              <a:t>житлового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будинку </a:t>
            </a:r>
            <a:r>
              <a:rPr dirty="0" sz="1200" spc="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та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витрат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його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поліпшення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Житловий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будинок,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зазначалось,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обліковують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поза балансом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(рахунок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029).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визначає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термін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експлуатації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будинку,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обирає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прямолінійний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метод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зносу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здійснює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його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нарахуван-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ня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окремому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регістрі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(таблиці,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книзі).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Оскільки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сьогодні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визна-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чена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бухгалтером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залишкова вартість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будинку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практично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ні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впливає,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доцільно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полегшити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процес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зносу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щомісячним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записом,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щорічним.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-70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емонт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і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ре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онст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укція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70" i="1">
                <a:solidFill>
                  <a:srgbClr val="231F20"/>
                </a:solidFill>
                <a:latin typeface="Arial"/>
                <a:cs typeface="Arial"/>
              </a:rPr>
              <a:t>жи</a:t>
            </a:r>
            <a:r>
              <a:rPr dirty="0" sz="950" spc="-130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лово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г</a:t>
            </a:r>
            <a:r>
              <a:rPr dirty="0" sz="950" spc="65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950" spc="40" i="1">
                <a:solidFill>
                  <a:srgbClr val="231F20"/>
                </a:solidFill>
                <a:latin typeface="Arial"/>
                <a:cs typeface="Arial"/>
              </a:rPr>
              <a:t>динк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algn="just" marL="12700" marR="6985">
              <a:lnSpc>
                <a:spcPct val="105300"/>
              </a:lnSpc>
              <a:spcBef>
                <a:spcPts val="5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Згідн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пунк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С)Б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«Основн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оби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»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[12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]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монти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засобів,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поточні,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так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капітальні,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відносяться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підприємств.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372110" marR="6350">
              <a:lnSpc>
                <a:spcPct val="125000"/>
              </a:lnSpc>
            </a:pPr>
            <a:r>
              <a:rPr dirty="0" sz="800" spc="15">
                <a:solidFill>
                  <a:srgbClr val="004669"/>
                </a:solidFill>
                <a:latin typeface="Trebuchet MS"/>
                <a:cs typeface="Trebuchet MS"/>
              </a:rPr>
              <a:t>Приклад.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Надійшли внески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капітальний 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ремонт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житлового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будинку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сумі </a:t>
            </a:r>
            <a:r>
              <a:rPr dirty="0" sz="800" spc="75">
                <a:solidFill>
                  <a:srgbClr val="231F20"/>
                </a:solidFill>
                <a:latin typeface="Trebuchet MS"/>
                <a:cs typeface="Trebuchet MS"/>
              </a:rPr>
              <a:t>400 </a:t>
            </a:r>
            <a:r>
              <a:rPr dirty="0" sz="800" spc="80">
                <a:solidFill>
                  <a:srgbClr val="231F20"/>
                </a:solidFill>
                <a:latin typeface="Trebuchet MS"/>
                <a:cs typeface="Trebuchet MS"/>
              </a:rPr>
              <a:t>000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грн.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поточному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місяці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придбано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будівельні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матеріали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100 </a:t>
            </a:r>
            <a:r>
              <a:rPr dirty="0" sz="800" spc="80">
                <a:solidFill>
                  <a:srgbClr val="231F20"/>
                </a:solidFill>
                <a:latin typeface="Trebuchet MS"/>
                <a:cs typeface="Trebuchet MS"/>
              </a:rPr>
              <a:t>000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грн та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витрачено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їх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ремонт,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а також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отримано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опла-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чено послуги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підрядної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організації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суму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200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80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rebuchet MS"/>
              <a:cs typeface="Trebuchet MS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7000" y="6229192"/>
            <a:ext cx="0" cy="542925"/>
          </a:xfrm>
          <a:custGeom>
            <a:avLst/>
            <a:gdLst/>
            <a:ahLst/>
            <a:cxnLst/>
            <a:rect l="l" t="t" r="r" b="b"/>
            <a:pathLst>
              <a:path w="0" h="542925">
                <a:moveTo>
                  <a:pt x="0" y="0"/>
                </a:moveTo>
                <a:lnTo>
                  <a:pt x="0" y="542391"/>
                </a:lnTo>
              </a:path>
            </a:pathLst>
          </a:custGeom>
          <a:ln w="17995">
            <a:solidFill>
              <a:srgbClr val="00466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5300" y="1462994"/>
            <a:ext cx="833755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35"/>
              <a:t>ЗМ</a:t>
            </a:r>
            <a:r>
              <a:rPr dirty="0" spc="45"/>
              <a:t>І</a:t>
            </a:r>
            <a:r>
              <a:rPr dirty="0" spc="125"/>
              <a:t>СТ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7199" y="1907494"/>
            <a:ext cx="3898265" cy="506222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50800" marR="578485">
              <a:lnSpc>
                <a:spcPct val="80000"/>
              </a:lnSpc>
              <a:spcBef>
                <a:spcPts val="340"/>
              </a:spcBef>
              <a:buAutoNum type="arabicPeriod"/>
              <a:tabLst>
                <a:tab pos="201295" algn="l"/>
              </a:tabLst>
            </a:pP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Особливості</a:t>
            </a:r>
            <a:r>
              <a:rPr dirty="0" sz="1000" spc="-4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-10">
                <a:solidFill>
                  <a:srgbClr val="004669"/>
                </a:solidFill>
                <a:latin typeface="Trebuchet MS"/>
                <a:cs typeface="Trebuchet MS"/>
              </a:rPr>
              <a:t>обліку,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оподаткування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4669"/>
                </a:solidFill>
                <a:latin typeface="Trebuchet MS"/>
                <a:cs typeface="Trebuchet MS"/>
              </a:rPr>
              <a:t>та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планування </a:t>
            </a:r>
            <a:r>
              <a:rPr dirty="0" sz="1000" spc="-28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-10">
                <a:solidFill>
                  <a:srgbClr val="004669"/>
                </a:solidFill>
                <a:latin typeface="Trebuchet MS"/>
                <a:cs typeface="Trebuchet MS"/>
              </a:rPr>
              <a:t>діял</a:t>
            </a:r>
            <a:r>
              <a:rPr dirty="0" sz="1000" spc="-15">
                <a:solidFill>
                  <a:srgbClr val="004669"/>
                </a:solidFill>
                <a:latin typeface="Trebuchet MS"/>
                <a:cs typeface="Trebuchet MS"/>
              </a:rPr>
              <a:t>ь</a:t>
            </a:r>
            <a:r>
              <a:rPr dirty="0" sz="1000" spc="55">
                <a:solidFill>
                  <a:srgbClr val="004669"/>
                </a:solidFill>
                <a:latin typeface="Trebuchet MS"/>
                <a:cs typeface="Trebuchet MS"/>
              </a:rPr>
              <a:t>но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с</a:t>
            </a: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ті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65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baseline="12820" sz="1950" spc="-300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12820" sz="1950" spc="-67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65">
                <a:solidFill>
                  <a:srgbClr val="004669"/>
                </a:solidFill>
                <a:latin typeface="Trebuchet MS"/>
                <a:cs typeface="Trebuchet MS"/>
              </a:rPr>
              <a:t>4</a:t>
            </a:r>
            <a:endParaRPr sz="1100">
              <a:latin typeface="Trebuchet MS"/>
              <a:cs typeface="Trebuchet MS"/>
            </a:endParaRPr>
          </a:p>
          <a:p>
            <a:pPr lvl="1" marL="482600" marR="702945" indent="-252095">
              <a:lnSpc>
                <a:spcPct val="86900"/>
              </a:lnSpc>
              <a:spcBef>
                <a:spcPts val="180"/>
              </a:spcBef>
              <a:buAutoNum type="arabicPeriod"/>
              <a:tabLst>
                <a:tab pos="483234" algn="l"/>
              </a:tabLst>
            </a:pPr>
            <a:r>
              <a:rPr dirty="0" sz="900" spc="20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9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діяльності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обумовлені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ними </a:t>
            </a:r>
            <a:r>
              <a:rPr dirty="0" sz="900" spc="-25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1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ливості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1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00" spc="-15">
                <a:solidFill>
                  <a:srgbClr val="231F20"/>
                </a:solidFill>
                <a:latin typeface="Trebuchet MS"/>
                <a:cs typeface="Trebuchet MS"/>
              </a:rPr>
              <a:t>ліку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65">
                <a:solidFill>
                  <a:srgbClr val="004669"/>
                </a:solidFill>
                <a:latin typeface="Trebuchet MS"/>
                <a:cs typeface="Trebuchet MS"/>
              </a:rPr>
              <a:t>4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200"/>
              </a:lnSpc>
              <a:buAutoNum type="arabicPeriod"/>
              <a:tabLst>
                <a:tab pos="483234" algn="l"/>
              </a:tabLst>
            </a:pPr>
            <a:r>
              <a:rPr dirty="0" sz="900" spc="70">
                <a:solidFill>
                  <a:srgbClr val="231F20"/>
                </a:solidFill>
                <a:latin typeface="Trebuchet MS"/>
                <a:cs typeface="Trebuchet MS"/>
              </a:rPr>
              <a:t>Оп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0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00" spc="15">
                <a:solidFill>
                  <a:srgbClr val="231F20"/>
                </a:solidFill>
                <a:latin typeface="Trebuchet MS"/>
                <a:cs typeface="Trebuchet MS"/>
              </a:rPr>
              <a:t>ткування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004669"/>
                </a:solidFill>
                <a:latin typeface="Trebuchet MS"/>
                <a:cs typeface="Trebuchet MS"/>
              </a:rPr>
              <a:t>7</a:t>
            </a:r>
            <a:endParaRPr sz="1100">
              <a:latin typeface="Trebuchet MS"/>
              <a:cs typeface="Trebuchet MS"/>
            </a:endParaRPr>
          </a:p>
          <a:p>
            <a:pPr lvl="1" marL="482600" marR="668655" indent="-252095">
              <a:lnSpc>
                <a:spcPts val="1200"/>
              </a:lnSpc>
              <a:buAutoNum type="arabicPeriod"/>
              <a:tabLst>
                <a:tab pos="483234" algn="l"/>
              </a:tabLst>
            </a:pP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Об’єкти</a:t>
            </a:r>
            <a:r>
              <a:rPr dirty="0" sz="9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рахунки </a:t>
            </a:r>
            <a:r>
              <a:rPr dirty="0" sz="900" spc="-25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відобра</a:t>
            </a:r>
            <a:r>
              <a:rPr dirty="0" sz="900" spc="-1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ення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50">
                <a:solidFill>
                  <a:srgbClr val="004669"/>
                </a:solidFill>
                <a:latin typeface="Trebuchet MS"/>
                <a:cs typeface="Trebuchet MS"/>
              </a:rPr>
              <a:t>9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080"/>
              </a:lnSpc>
              <a:buAutoNum type="arabicPeriod"/>
              <a:tabLst>
                <a:tab pos="483234" algn="l"/>
              </a:tabLst>
            </a:pPr>
            <a:r>
              <a:rPr dirty="0" sz="900" spc="25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складання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кошторису</a:t>
            </a:r>
            <a:r>
              <a:rPr dirty="0" sz="9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0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52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004669"/>
                </a:solidFill>
                <a:latin typeface="Trebuchet MS"/>
                <a:cs typeface="Trebuchet MS"/>
              </a:rPr>
              <a:t>14</a:t>
            </a:r>
            <a:endParaRPr sz="1100">
              <a:latin typeface="Trebuchet MS"/>
              <a:cs typeface="Trebuchet MS"/>
            </a:endParaRPr>
          </a:p>
          <a:p>
            <a:pPr marL="230504">
              <a:lnSpc>
                <a:spcPts val="1320"/>
              </a:lnSpc>
            </a:pP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Питання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Trebuchet MS"/>
                <a:cs typeface="Trebuchet MS"/>
              </a:rPr>
              <a:t>контролю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знань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-35">
                <a:solidFill>
                  <a:srgbClr val="004669"/>
                </a:solidFill>
                <a:latin typeface="Trebuchet MS"/>
                <a:cs typeface="Trebuchet MS"/>
              </a:rPr>
              <a:t>17</a:t>
            </a:r>
            <a:endParaRPr sz="1100">
              <a:latin typeface="Trebuchet MS"/>
              <a:cs typeface="Trebuchet MS"/>
            </a:endParaRPr>
          </a:p>
          <a:p>
            <a:pPr marL="213995" indent="-163830">
              <a:lnSpc>
                <a:spcPts val="1430"/>
              </a:lnSpc>
              <a:spcBef>
                <a:spcPts val="860"/>
              </a:spcBef>
              <a:buAutoNum type="arabicPeriod" startAt="2"/>
              <a:tabLst>
                <a:tab pos="214629" algn="l"/>
              </a:tabLst>
            </a:pPr>
            <a:r>
              <a:rPr dirty="0" sz="1000" spc="105">
                <a:solidFill>
                  <a:srgbClr val="004669"/>
                </a:solidFill>
                <a:latin typeface="Trebuchet MS"/>
                <a:cs typeface="Trebuchet MS"/>
              </a:rPr>
              <a:t>М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ет</a:t>
            </a: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о</a:t>
            </a:r>
            <a:r>
              <a:rPr dirty="0" sz="1000" spc="20">
                <a:solidFill>
                  <a:srgbClr val="004669"/>
                </a:solidFill>
                <a:latin typeface="Trebuchet MS"/>
                <a:cs typeface="Trebuchet MS"/>
              </a:rPr>
              <a:t>дика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-5">
                <a:solidFill>
                  <a:srgbClr val="004669"/>
                </a:solidFill>
                <a:latin typeface="Trebuchet MS"/>
                <a:cs typeface="Trebuchet MS"/>
              </a:rPr>
              <a:t>б</a:t>
            </a:r>
            <a:r>
              <a:rPr dirty="0" sz="1000" spc="15">
                <a:solidFill>
                  <a:srgbClr val="004669"/>
                </a:solidFill>
                <a:latin typeface="Trebuchet MS"/>
                <a:cs typeface="Trebuchet MS"/>
              </a:rPr>
              <a:t>ух</a:t>
            </a:r>
            <a:r>
              <a:rPr dirty="0" sz="1000" spc="5">
                <a:solidFill>
                  <a:srgbClr val="004669"/>
                </a:solidFill>
                <a:latin typeface="Trebuchet MS"/>
                <a:cs typeface="Trebuchet MS"/>
              </a:rPr>
              <a:t>г</a:t>
            </a:r>
            <a:r>
              <a:rPr dirty="0" sz="1000" spc="-5">
                <a:solidFill>
                  <a:srgbClr val="004669"/>
                </a:solidFill>
                <a:latin typeface="Trebuchet MS"/>
                <a:cs typeface="Trebuchet MS"/>
              </a:rPr>
              <a:t>а</a:t>
            </a:r>
            <a:r>
              <a:rPr dirty="0" sz="1000" spc="-10">
                <a:solidFill>
                  <a:srgbClr val="004669"/>
                </a:solidFill>
                <a:latin typeface="Trebuchet MS"/>
                <a:cs typeface="Trebuchet MS"/>
              </a:rPr>
              <a:t>л</a:t>
            </a:r>
            <a:r>
              <a:rPr dirty="0" sz="1000" spc="25">
                <a:solidFill>
                  <a:srgbClr val="004669"/>
                </a:solidFill>
                <a:latin typeface="Trebuchet MS"/>
                <a:cs typeface="Trebuchet MS"/>
              </a:rPr>
              <a:t>терс</a:t>
            </a:r>
            <a:r>
              <a:rPr dirty="0" sz="1000" spc="15">
                <a:solidFill>
                  <a:srgbClr val="004669"/>
                </a:solidFill>
                <a:latin typeface="Trebuchet MS"/>
                <a:cs typeface="Trebuchet MS"/>
              </a:rPr>
              <a:t>ь</a:t>
            </a:r>
            <a:r>
              <a:rPr dirty="0" sz="1000" spc="-5">
                <a:solidFill>
                  <a:srgbClr val="004669"/>
                </a:solidFill>
                <a:latin typeface="Trebuchet MS"/>
                <a:cs typeface="Trebuchet MS"/>
              </a:rPr>
              <a:t>к</a:t>
            </a:r>
            <a:r>
              <a:rPr dirty="0" sz="1000" spc="50">
                <a:solidFill>
                  <a:srgbClr val="004669"/>
                </a:solidFill>
                <a:latin typeface="Trebuchet MS"/>
                <a:cs typeface="Trebuchet MS"/>
              </a:rPr>
              <a:t>ого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о</a:t>
            </a: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б</a:t>
            </a:r>
            <a:r>
              <a:rPr dirty="0" sz="1000" spc="5">
                <a:solidFill>
                  <a:srgbClr val="004669"/>
                </a:solidFill>
                <a:latin typeface="Trebuchet MS"/>
                <a:cs typeface="Trebuchet MS"/>
              </a:rPr>
              <a:t>ліку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65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baseline="12820" sz="1950" spc="-300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12820" sz="1950" spc="-67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-5">
                <a:solidFill>
                  <a:srgbClr val="004669"/>
                </a:solidFill>
                <a:latin typeface="Trebuchet MS"/>
                <a:cs typeface="Trebuchet MS"/>
              </a:rPr>
              <a:t>18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190"/>
              </a:lnSpc>
              <a:buAutoNum type="arabicPeriod"/>
              <a:tabLst>
                <a:tab pos="483234" algn="l"/>
              </a:tabLst>
            </a:pPr>
            <a:r>
              <a:rPr dirty="0" sz="90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-5">
                <a:solidFill>
                  <a:srgbClr val="004669"/>
                </a:solidFill>
                <a:latin typeface="Trebuchet MS"/>
                <a:cs typeface="Trebuchet MS"/>
              </a:rPr>
              <a:t>18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200"/>
              </a:lnSpc>
              <a:buAutoNum type="arabicPeriod"/>
              <a:tabLst>
                <a:tab pos="483234" algn="l"/>
              </a:tabLst>
            </a:pPr>
            <a:r>
              <a:rPr dirty="0" sz="90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-4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-25">
                <a:solidFill>
                  <a:srgbClr val="231F20"/>
                </a:solidFill>
                <a:latin typeface="Trebuchet MS"/>
                <a:cs typeface="Trebuchet MS"/>
              </a:rPr>
              <a:t>дів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фінан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ування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004669"/>
                </a:solidFill>
                <a:latin typeface="Trebuchet MS"/>
                <a:cs typeface="Trebuchet MS"/>
              </a:rPr>
              <a:t>19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200"/>
              </a:lnSpc>
              <a:buAutoNum type="arabicPeriod"/>
              <a:tabLst>
                <a:tab pos="483234" algn="l"/>
              </a:tabLst>
            </a:pPr>
            <a:r>
              <a:rPr dirty="0" sz="90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активів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004669"/>
                </a:solidFill>
                <a:latin typeface="Trebuchet MS"/>
                <a:cs typeface="Trebuchet MS"/>
              </a:rPr>
              <a:t>23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200"/>
              </a:lnSpc>
              <a:buAutoNum type="arabicPeriod"/>
              <a:tabLst>
                <a:tab pos="483234" algn="l"/>
              </a:tabLst>
            </a:pPr>
            <a:r>
              <a:rPr dirty="0" sz="90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зрахунків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50">
                <a:solidFill>
                  <a:srgbClr val="004669"/>
                </a:solidFill>
                <a:latin typeface="Trebuchet MS"/>
                <a:cs typeface="Trebuchet MS"/>
              </a:rPr>
              <a:t>26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200"/>
              </a:lnSpc>
              <a:buAutoNum type="arabicPeriod"/>
              <a:tabLst>
                <a:tab pos="483234" algn="l"/>
              </a:tabLst>
            </a:pP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житлового</a:t>
            </a:r>
            <a:r>
              <a:rPr dirty="0" sz="9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його</a:t>
            </a:r>
            <a:r>
              <a:rPr dirty="0" sz="9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поліпшення</a:t>
            </a:r>
            <a:r>
              <a:rPr dirty="0" sz="90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97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004669"/>
                </a:solidFill>
                <a:latin typeface="Trebuchet MS"/>
                <a:cs typeface="Trebuchet MS"/>
              </a:rPr>
              <a:t>29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200"/>
              </a:lnSpc>
              <a:buAutoNum type="arabicPeriod"/>
              <a:tabLst>
                <a:tab pos="483234" algn="l"/>
              </a:tabLst>
            </a:pPr>
            <a:r>
              <a:rPr dirty="0" sz="90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Trebuchet MS"/>
                <a:cs typeface="Trebuchet MS"/>
              </a:rPr>
              <a:t>програмами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співфінан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ування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004669"/>
                </a:solidFill>
                <a:latin typeface="Trebuchet MS"/>
                <a:cs typeface="Trebuchet MS"/>
              </a:rPr>
              <a:t>32</a:t>
            </a:r>
            <a:endParaRPr sz="1100">
              <a:latin typeface="Trebuchet MS"/>
              <a:cs typeface="Trebuchet MS"/>
            </a:endParaRPr>
          </a:p>
          <a:p>
            <a:pPr marL="230504">
              <a:lnSpc>
                <a:spcPts val="1320"/>
              </a:lnSpc>
            </a:pPr>
            <a:r>
              <a:rPr dirty="0" sz="900" spc="60">
                <a:solidFill>
                  <a:srgbClr val="231F20"/>
                </a:solidFill>
                <a:latin typeface="Trebuchet MS"/>
                <a:cs typeface="Trebuchet MS"/>
              </a:rPr>
              <a:t>Пи</a:t>
            </a:r>
            <a:r>
              <a:rPr dirty="0" sz="900" spc="4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00" spc="15">
                <a:solidFill>
                  <a:srgbClr val="231F20"/>
                </a:solidFill>
                <a:latin typeface="Trebuchet MS"/>
                <a:cs typeface="Trebuchet MS"/>
              </a:rPr>
              <a:t>ання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00" spc="45">
                <a:solidFill>
                  <a:srgbClr val="231F20"/>
                </a:solidFill>
                <a:latin typeface="Trebuchet MS"/>
                <a:cs typeface="Trebuchet MS"/>
              </a:rPr>
              <a:t>онтр</a:t>
            </a: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15">
                <a:solidFill>
                  <a:srgbClr val="231F20"/>
                </a:solidFill>
                <a:latin typeface="Trebuchet MS"/>
                <a:cs typeface="Trebuchet MS"/>
              </a:rPr>
              <a:t>лю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знань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50">
                <a:solidFill>
                  <a:srgbClr val="004669"/>
                </a:solidFill>
                <a:latin typeface="Trebuchet MS"/>
                <a:cs typeface="Trebuchet MS"/>
              </a:rPr>
              <a:t>34</a:t>
            </a:r>
            <a:endParaRPr sz="1100">
              <a:latin typeface="Trebuchet MS"/>
              <a:cs typeface="Trebuchet MS"/>
            </a:endParaRPr>
          </a:p>
          <a:p>
            <a:pPr algn="r" marL="161925" marR="1790700" indent="-161925">
              <a:lnSpc>
                <a:spcPts val="1430"/>
              </a:lnSpc>
              <a:spcBef>
                <a:spcPts val="860"/>
              </a:spcBef>
              <a:buAutoNum type="arabicPeriod" startAt="3"/>
              <a:tabLst>
                <a:tab pos="161925" algn="l"/>
              </a:tabLst>
            </a:pPr>
            <a:r>
              <a:rPr dirty="0" sz="1000" spc="60">
                <a:solidFill>
                  <a:srgbClr val="004669"/>
                </a:solidFill>
                <a:latin typeface="Trebuchet MS"/>
                <a:cs typeface="Trebuchet MS"/>
              </a:rPr>
              <a:t>Ор</a:t>
            </a: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г</a:t>
            </a:r>
            <a:r>
              <a:rPr dirty="0" sz="1000" spc="10">
                <a:solidFill>
                  <a:srgbClr val="004669"/>
                </a:solidFill>
                <a:latin typeface="Trebuchet MS"/>
                <a:cs typeface="Trebuchet MS"/>
              </a:rPr>
              <a:t>анізація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о</a:t>
            </a: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б</a:t>
            </a:r>
            <a:r>
              <a:rPr dirty="0" sz="1000" spc="5">
                <a:solidFill>
                  <a:srgbClr val="004669"/>
                </a:solidFill>
                <a:latin typeface="Trebuchet MS"/>
                <a:cs typeface="Trebuchet MS"/>
              </a:rPr>
              <a:t>ліку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65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baseline="12820" sz="1950" spc="-300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12820" sz="1950" spc="-67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30">
                <a:solidFill>
                  <a:srgbClr val="004669"/>
                </a:solidFill>
                <a:latin typeface="Trebuchet MS"/>
                <a:cs typeface="Trebuchet MS"/>
              </a:rPr>
              <a:t>35</a:t>
            </a:r>
            <a:endParaRPr sz="1100">
              <a:latin typeface="Trebuchet MS"/>
              <a:cs typeface="Trebuchet MS"/>
            </a:endParaRPr>
          </a:p>
          <a:p>
            <a:pPr algn="r" lvl="1" marL="252095" marR="1828800" indent="-252095">
              <a:lnSpc>
                <a:spcPts val="1310"/>
              </a:lnSpc>
              <a:buAutoNum type="arabicPeriod"/>
              <a:tabLst>
                <a:tab pos="252095" algn="l"/>
              </a:tabLst>
            </a:pPr>
            <a:r>
              <a:rPr dirty="0" sz="90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3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лі</a:t>
            </a:r>
            <a:r>
              <a:rPr dirty="0" sz="900" spc="-5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ова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літика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30">
                <a:solidFill>
                  <a:srgbClr val="004669"/>
                </a:solidFill>
                <a:latin typeface="Trebuchet MS"/>
                <a:cs typeface="Trebuchet MS"/>
              </a:rPr>
              <a:t>35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990"/>
              </a:lnSpc>
              <a:spcBef>
                <a:spcPts val="60"/>
              </a:spcBef>
              <a:buAutoNum type="arabicPeriod"/>
              <a:tabLst>
                <a:tab pos="483234" algn="l"/>
              </a:tabLst>
            </a:pP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Документування,</a:t>
            </a:r>
            <a:r>
              <a:rPr dirty="0" sz="9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форма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endParaRPr sz="900">
              <a:latin typeface="Trebuchet MS"/>
              <a:cs typeface="Trebuchet MS"/>
            </a:endParaRPr>
          </a:p>
          <a:p>
            <a:pPr algn="ctr" marL="47625">
              <a:lnSpc>
                <a:spcPts val="1230"/>
              </a:lnSpc>
            </a:pPr>
            <a:r>
              <a:rPr dirty="0" sz="900" spc="2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приклад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господарських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15">
                <a:solidFill>
                  <a:srgbClr val="004669"/>
                </a:solidFill>
                <a:latin typeface="Trebuchet MS"/>
                <a:cs typeface="Trebuchet MS"/>
              </a:rPr>
              <a:t>37</a:t>
            </a:r>
            <a:endParaRPr sz="1100">
              <a:latin typeface="Trebuchet MS"/>
              <a:cs typeface="Trebuchet MS"/>
            </a:endParaRPr>
          </a:p>
          <a:p>
            <a:pPr marL="230504">
              <a:lnSpc>
                <a:spcPts val="1320"/>
              </a:lnSpc>
            </a:pP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Питання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Trebuchet MS"/>
                <a:cs typeface="Trebuchet MS"/>
              </a:rPr>
              <a:t>контролю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знань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200" spc="60">
                <a:solidFill>
                  <a:srgbClr val="004669"/>
                </a:solidFill>
                <a:latin typeface="Trebuchet MS"/>
                <a:cs typeface="Trebuchet MS"/>
              </a:rPr>
              <a:t>4</a:t>
            </a:r>
            <a:r>
              <a:rPr dirty="0" sz="1100" spc="60">
                <a:solidFill>
                  <a:srgbClr val="004669"/>
                </a:solidFill>
                <a:latin typeface="Trebuchet MS"/>
                <a:cs typeface="Trebuchet MS"/>
              </a:rPr>
              <a:t>2</a:t>
            </a:r>
            <a:endParaRPr sz="1100">
              <a:latin typeface="Trebuchet MS"/>
              <a:cs typeface="Trebuchet MS"/>
            </a:endParaRPr>
          </a:p>
          <a:p>
            <a:pPr marL="215900" indent="-165735">
              <a:lnSpc>
                <a:spcPts val="1430"/>
              </a:lnSpc>
              <a:spcBef>
                <a:spcPts val="860"/>
              </a:spcBef>
              <a:buAutoNum type="arabicPeriod" startAt="4"/>
              <a:tabLst>
                <a:tab pos="216535" algn="l"/>
              </a:tabLst>
            </a:pPr>
            <a:r>
              <a:rPr dirty="0" sz="1000" spc="-5">
                <a:solidFill>
                  <a:srgbClr val="004669"/>
                </a:solidFill>
                <a:latin typeface="Trebuchet MS"/>
                <a:cs typeface="Trebuchet MS"/>
              </a:rPr>
              <a:t>Зв</a:t>
            </a:r>
            <a:r>
              <a:rPr dirty="0" sz="1000" spc="-15">
                <a:solidFill>
                  <a:srgbClr val="004669"/>
                </a:solidFill>
                <a:latin typeface="Trebuchet MS"/>
                <a:cs typeface="Trebuchet MS"/>
              </a:rPr>
              <a:t>і</a:t>
            </a: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тні</a:t>
            </a: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с</a:t>
            </a:r>
            <a:r>
              <a:rPr dirty="0" sz="1000" spc="25">
                <a:solidFill>
                  <a:srgbClr val="004669"/>
                </a:solidFill>
                <a:latin typeface="Trebuchet MS"/>
                <a:cs typeface="Trebuchet MS"/>
              </a:rPr>
              <a:t>ть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65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baseline="12820" sz="1950" spc="-300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12820" sz="1950" spc="-67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50">
                <a:solidFill>
                  <a:srgbClr val="004669"/>
                </a:solidFill>
                <a:latin typeface="Trebuchet MS"/>
                <a:cs typeface="Trebuchet MS"/>
              </a:rPr>
              <a:t>43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190"/>
              </a:lnSpc>
              <a:buAutoNum type="arabicPeriod"/>
              <a:tabLst>
                <a:tab pos="483234" algn="l"/>
              </a:tabLst>
            </a:pPr>
            <a:r>
              <a:rPr dirty="0" sz="900" spc="-20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Trebuchet MS"/>
                <a:cs typeface="Trebuchet MS"/>
              </a:rPr>
              <a:t>подання</a:t>
            </a:r>
            <a:r>
              <a:rPr dirty="0" sz="9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rebuchet MS"/>
                <a:cs typeface="Trebuchet MS"/>
              </a:rPr>
              <a:t>фінансової</a:t>
            </a:r>
            <a:r>
              <a:rPr dirty="0" sz="9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0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rebuchet MS"/>
                <a:cs typeface="Trebuchet MS"/>
              </a:rPr>
              <a:t>податкової</a:t>
            </a:r>
            <a:r>
              <a:rPr dirty="0" sz="90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84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209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15">
                <a:solidFill>
                  <a:srgbClr val="004669"/>
                </a:solidFill>
                <a:latin typeface="Trebuchet MS"/>
                <a:cs typeface="Trebuchet MS"/>
              </a:rPr>
              <a:t>43</a:t>
            </a:r>
            <a:endParaRPr sz="1100">
              <a:latin typeface="Trebuchet MS"/>
              <a:cs typeface="Trebuchet MS"/>
            </a:endParaRPr>
          </a:p>
          <a:p>
            <a:pPr lvl="1" marL="482600" indent="-252729">
              <a:lnSpc>
                <a:spcPts val="1200"/>
              </a:lnSpc>
              <a:buAutoNum type="arabicPeriod"/>
              <a:tabLst>
                <a:tab pos="483234" algn="l"/>
              </a:tabLst>
            </a:pP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Приклад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фор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ування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45">
                <a:solidFill>
                  <a:srgbClr val="004669"/>
                </a:solidFill>
                <a:latin typeface="Trebuchet MS"/>
                <a:cs typeface="Trebuchet MS"/>
              </a:rPr>
              <a:t>45</a:t>
            </a:r>
            <a:endParaRPr sz="1100">
              <a:latin typeface="Trebuchet MS"/>
              <a:cs typeface="Trebuchet MS"/>
            </a:endParaRPr>
          </a:p>
          <a:p>
            <a:pPr marL="230504">
              <a:lnSpc>
                <a:spcPts val="1320"/>
              </a:lnSpc>
            </a:pPr>
            <a:r>
              <a:rPr dirty="0" sz="900" spc="30">
                <a:solidFill>
                  <a:srgbClr val="231F20"/>
                </a:solidFill>
                <a:latin typeface="Trebuchet MS"/>
                <a:cs typeface="Trebuchet MS"/>
              </a:rPr>
              <a:t>Питання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Trebuchet MS"/>
                <a:cs typeface="Trebuchet MS"/>
              </a:rPr>
              <a:t>контролю</a:t>
            </a:r>
            <a:r>
              <a:rPr dirty="0" sz="9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231F20"/>
                </a:solidFill>
                <a:latin typeface="Trebuchet MS"/>
                <a:cs typeface="Trebuchet MS"/>
              </a:rPr>
              <a:t>знань</a:t>
            </a:r>
            <a:r>
              <a:rPr dirty="0" sz="9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baseline="9259" sz="1800" spc="-277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9259" sz="1800" spc="-6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60">
                <a:solidFill>
                  <a:srgbClr val="004669"/>
                </a:solidFill>
                <a:latin typeface="Trebuchet MS"/>
                <a:cs typeface="Trebuchet MS"/>
              </a:rPr>
              <a:t>48</a:t>
            </a:r>
            <a:endParaRPr sz="1100">
              <a:latin typeface="Trebuchet MS"/>
              <a:cs typeface="Trebuchet MS"/>
            </a:endParaRPr>
          </a:p>
          <a:p>
            <a:pPr marL="50800">
              <a:lnSpc>
                <a:spcPct val="100000"/>
              </a:lnSpc>
              <a:spcBef>
                <a:spcPts val="860"/>
              </a:spcBef>
            </a:pPr>
            <a:r>
              <a:rPr dirty="0" sz="1000" spc="-95">
                <a:solidFill>
                  <a:srgbClr val="004669"/>
                </a:solidFill>
                <a:latin typeface="Trebuchet MS"/>
                <a:cs typeface="Trebuchet MS"/>
              </a:rPr>
              <a:t>Т</a:t>
            </a:r>
            <a:r>
              <a:rPr dirty="0" sz="1000" spc="10">
                <a:solidFill>
                  <a:srgbClr val="004669"/>
                </a:solidFill>
                <a:latin typeface="Trebuchet MS"/>
                <a:cs typeface="Trebuchet MS"/>
              </a:rPr>
              <a:t>е</a:t>
            </a:r>
            <a:r>
              <a:rPr dirty="0" sz="1000" spc="5">
                <a:solidFill>
                  <a:srgbClr val="004669"/>
                </a:solidFill>
                <a:latin typeface="Trebuchet MS"/>
                <a:cs typeface="Trebuchet MS"/>
              </a:rPr>
              <a:t>с</a:t>
            </a:r>
            <a:r>
              <a:rPr dirty="0" sz="1000" spc="60">
                <a:solidFill>
                  <a:srgbClr val="004669"/>
                </a:solidFill>
                <a:latin typeface="Trebuchet MS"/>
                <a:cs typeface="Trebuchet MS"/>
              </a:rPr>
              <a:t>ти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70">
                <a:solidFill>
                  <a:srgbClr val="004669"/>
                </a:solidFill>
                <a:latin typeface="Trebuchet MS"/>
                <a:cs typeface="Trebuchet MS"/>
              </a:rPr>
              <a:t>т</a:t>
            </a:r>
            <a:r>
              <a:rPr dirty="0" sz="1000" spc="15">
                <a:solidFill>
                  <a:srgbClr val="004669"/>
                </a:solidFill>
                <a:latin typeface="Trebuchet MS"/>
                <a:cs typeface="Trebuchet MS"/>
              </a:rPr>
              <a:t>а</a:t>
            </a:r>
            <a:r>
              <a:rPr dirty="0" sz="100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000" spc="5">
                <a:solidFill>
                  <a:srgbClr val="004669"/>
                </a:solidFill>
                <a:latin typeface="Trebuchet MS"/>
                <a:cs typeface="Trebuchet MS"/>
              </a:rPr>
              <a:t>зад</a:t>
            </a:r>
            <a:r>
              <a:rPr dirty="0" sz="1000" spc="-10">
                <a:solidFill>
                  <a:srgbClr val="004669"/>
                </a:solidFill>
                <a:latin typeface="Trebuchet MS"/>
                <a:cs typeface="Trebuchet MS"/>
              </a:rPr>
              <a:t>а</a:t>
            </a:r>
            <a:r>
              <a:rPr dirty="0" sz="1000" spc="-5">
                <a:solidFill>
                  <a:srgbClr val="004669"/>
                </a:solidFill>
                <a:latin typeface="Trebuchet MS"/>
                <a:cs typeface="Trebuchet MS"/>
              </a:rPr>
              <a:t>чі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baseline="12820" sz="1950" spc="-300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12820" sz="1950" spc="-67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55">
                <a:solidFill>
                  <a:srgbClr val="004669"/>
                </a:solidFill>
                <a:latin typeface="Trebuchet MS"/>
                <a:cs typeface="Trebuchet MS"/>
              </a:rPr>
              <a:t>49</a:t>
            </a:r>
            <a:endParaRPr sz="1100">
              <a:latin typeface="Trebuchet MS"/>
              <a:cs typeface="Trebuchet MS"/>
            </a:endParaRPr>
          </a:p>
          <a:p>
            <a:pPr marL="50800">
              <a:lnSpc>
                <a:spcPct val="100000"/>
              </a:lnSpc>
              <a:spcBef>
                <a:spcPts val="840"/>
              </a:spcBef>
            </a:pPr>
            <a:r>
              <a:rPr dirty="0" sz="1000" spc="-5">
                <a:solidFill>
                  <a:srgbClr val="004669"/>
                </a:solidFill>
                <a:latin typeface="Trebuchet MS"/>
                <a:cs typeface="Trebuchet MS"/>
              </a:rPr>
              <a:t>Л</a:t>
            </a:r>
            <a:r>
              <a:rPr dirty="0" sz="1000" spc="-15">
                <a:solidFill>
                  <a:srgbClr val="004669"/>
                </a:solidFill>
                <a:latin typeface="Trebuchet MS"/>
                <a:cs typeface="Trebuchet MS"/>
              </a:rPr>
              <a:t>і</a:t>
            </a: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тер</a:t>
            </a:r>
            <a:r>
              <a:rPr dirty="0" sz="1000" spc="20">
                <a:solidFill>
                  <a:srgbClr val="004669"/>
                </a:solidFill>
                <a:latin typeface="Trebuchet MS"/>
                <a:cs typeface="Trebuchet MS"/>
              </a:rPr>
              <a:t>а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тура</a:t>
            </a: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baseline="12820" sz="1950" spc="-300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r>
              <a:rPr dirty="0" baseline="12820" sz="1950" spc="-67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1100" spc="10">
                <a:solidFill>
                  <a:srgbClr val="004669"/>
                </a:solidFill>
                <a:latin typeface="Trebuchet MS"/>
                <a:cs typeface="Trebuchet MS"/>
              </a:rPr>
              <a:t>57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847043"/>
            <a:ext cx="3915410" cy="6419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Далі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бухгалтерські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запропонованим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прикладом.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marL="926465" marR="21590" indent="-734695">
              <a:lnSpc>
                <a:spcPct val="105300"/>
              </a:lnSpc>
              <a:tabLst>
                <a:tab pos="1840864" algn="l"/>
                <a:tab pos="2755265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Отримано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цільові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(або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бюджету)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Д-т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30,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31	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К-т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482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(48)	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400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192405">
              <a:lnSpc>
                <a:spcPct val="1000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Придбано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будівельні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матеріали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постачальників</a:t>
            </a:r>
            <a:endParaRPr sz="950">
              <a:latin typeface="Trebuchet MS"/>
              <a:cs typeface="Trebuchet MS"/>
            </a:endParaRPr>
          </a:p>
          <a:p>
            <a:pPr marL="926465">
              <a:lnSpc>
                <a:spcPct val="100000"/>
              </a:lnSpc>
              <a:spcBef>
                <a:spcPts val="60"/>
              </a:spcBef>
              <a:tabLst>
                <a:tab pos="1840864" algn="l"/>
                <a:tab pos="2755265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205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100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Витрачено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матеріали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endParaRPr sz="950">
              <a:latin typeface="Trebuchet MS"/>
              <a:cs typeface="Trebuchet MS"/>
            </a:endParaRPr>
          </a:p>
          <a:p>
            <a:pPr marL="926465">
              <a:lnSpc>
                <a:spcPct val="100000"/>
              </a:lnSpc>
              <a:spcBef>
                <a:spcPts val="60"/>
              </a:spcBef>
              <a:tabLst>
                <a:tab pos="1840864" algn="l"/>
                <a:tab pos="2755265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205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(2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100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marL="192405" marR="6350">
              <a:lnSpc>
                <a:spcPct val="1053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Нараховано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заборгованість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підрядникам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здійснені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ремонт-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роботи</a:t>
            </a:r>
            <a:endParaRPr sz="950">
              <a:latin typeface="Trebuchet MS"/>
              <a:cs typeface="Trebuchet MS"/>
            </a:endParaRPr>
          </a:p>
          <a:p>
            <a:pPr marL="926465">
              <a:lnSpc>
                <a:spcPct val="100000"/>
              </a:lnSpc>
              <a:spcBef>
                <a:spcPts val="60"/>
              </a:spcBef>
              <a:tabLst>
                <a:tab pos="1840864" algn="l"/>
                <a:tab pos="2755265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200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Визнано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сумі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витрачених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коштів</a:t>
            </a:r>
            <a:endParaRPr sz="950">
              <a:latin typeface="Trebuchet MS"/>
              <a:cs typeface="Trebuchet MS"/>
            </a:endParaRPr>
          </a:p>
          <a:p>
            <a:pPr marL="926465">
              <a:lnSpc>
                <a:spcPct val="100000"/>
              </a:lnSpc>
              <a:spcBef>
                <a:spcPts val="55"/>
              </a:spcBef>
              <a:tabLst>
                <a:tab pos="1840864" algn="l"/>
                <a:tab pos="2755265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482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71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300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Щодо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покращення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об’єкта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модернізацію, </a:t>
            </a:r>
            <a:r>
              <a:rPr dirty="0" sz="950" spc="-2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45" i="1">
                <a:solidFill>
                  <a:srgbClr val="231F20"/>
                </a:solidFill>
                <a:latin typeface="Arial"/>
                <a:cs typeface="Arial"/>
              </a:rPr>
              <a:t>м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дифі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ацію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д</a:t>
            </a: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д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д</a:t>
            </a:r>
            <a:r>
              <a:rPr dirty="0" sz="950" spc="40" i="1">
                <a:solidFill>
                  <a:srgbClr val="231F20"/>
                </a:solidFill>
                <a:latin typeface="Arial"/>
                <a:cs typeface="Arial"/>
              </a:rPr>
              <a:t>оо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ладнання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ре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онст</a:t>
            </a:r>
            <a:r>
              <a:rPr dirty="0" sz="950" spc="-50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укцію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призво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дит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збільшенн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май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утні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ономічни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вигі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йо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орис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ан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ня,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суму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цих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збільшується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первісна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вартість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відповідного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об’єкта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засобів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згідно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пунктом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14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П(С)БО 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7.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Але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 ре-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конструкції </a:t>
            </a:r>
            <a:r>
              <a:rPr dirty="0" sz="950" spc="-25" i="1">
                <a:solidFill>
                  <a:srgbClr val="231F20"/>
                </a:solidFill>
                <a:latin typeface="Arial"/>
                <a:cs typeface="Arial"/>
              </a:rPr>
              <a:t>житлового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будинку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якого 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не 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очікуються 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еко- </a:t>
            </a:r>
            <a:r>
              <a:rPr dirty="0" sz="950" spc="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номічні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вигоди</a:t>
            </a:r>
            <a:r>
              <a:rPr dirty="0" sz="95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майбутньому,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зазначену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норму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використовуємо.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Тобто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будь-які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покращення 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житлового </a:t>
            </a: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будинку 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ОСББ відносяться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95" i="1">
                <a:solidFill>
                  <a:srgbClr val="231F20"/>
                </a:solidFill>
                <a:latin typeface="Arial"/>
                <a:cs typeface="Arial"/>
              </a:rPr>
              <a:t>витрати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відображаються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наведеними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вище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проведеннями,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требують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створення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нового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об’єкта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засобів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не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збільшу- </a:t>
            </a:r>
            <a:r>
              <a:rPr dirty="0" sz="950" spc="-2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45" i="1">
                <a:solidFill>
                  <a:srgbClr val="231F20"/>
                </a:solidFill>
                <a:latin typeface="Arial"/>
                <a:cs typeface="Arial"/>
              </a:rPr>
              <a:t>ю</a:t>
            </a:r>
            <a:r>
              <a:rPr dirty="0" sz="950" spc="-185" i="1">
                <a:solidFill>
                  <a:srgbClr val="231F20"/>
                </a:solidFill>
                <a:latin typeface="Arial"/>
                <a:cs typeface="Arial"/>
              </a:rPr>
              <a:t>ть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ва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950" spc="-130" i="1">
                <a:solidFill>
                  <a:srgbClr val="231F20"/>
                </a:solidFill>
                <a:latin typeface="Arial"/>
                <a:cs typeface="Arial"/>
              </a:rPr>
              <a:t>тість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dirty="0" sz="950" spc="40" i="1">
                <a:solidFill>
                  <a:srgbClr val="231F20"/>
                </a:solidFill>
                <a:latin typeface="Arial"/>
                <a:cs typeface="Arial"/>
              </a:rPr>
              <a:t>динку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spcBef>
                <a:spcPts val="5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збільшення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вартості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доцільне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необхідно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(за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вимогою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органів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влади,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грантодавців),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збільшення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відображають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029.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випадку,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коли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усю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робіт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оплачує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місто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грантодавець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наприклад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мл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гр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відш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міст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частин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ци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 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(100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),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прове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ення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наступні: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927100">
              <a:lnSpc>
                <a:spcPct val="100000"/>
              </a:lnSpc>
              <a:tabLst>
                <a:tab pos="1840864" algn="l"/>
                <a:tab pos="2755265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100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50">
                <a:solidFill>
                  <a:srgbClr val="004669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6028643"/>
            <a:ext cx="3915410" cy="1238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Хоча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цілому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такі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схеми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абсолютно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вірними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правової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точки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зору.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Вимоги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грантодавця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прийняти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виконані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його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роботи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баланс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правомірними,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правильним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буде, як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зазначалось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вище,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прийняття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спільну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сумісну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власність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відображенням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позаба-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лансовому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рахунку.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6350">
              <a:lnSpc>
                <a:spcPct val="100000"/>
              </a:lnSpc>
            </a:pPr>
            <a:r>
              <a:rPr dirty="0" sz="1000" spc="-15">
                <a:solidFill>
                  <a:srgbClr val="004669"/>
                </a:solidFill>
                <a:latin typeface="Trebuchet MS"/>
                <a:cs typeface="Trebuchet MS"/>
              </a:rPr>
              <a:t>31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176530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Методика</a:t>
            </a:r>
            <a:r>
              <a:rPr dirty="0" sz="700" spc="-3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обліку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10657" y="873859"/>
          <a:ext cx="2573020" cy="1351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5485"/>
                <a:gridCol w="905510"/>
                <a:gridCol w="963294"/>
              </a:tblGrid>
              <a:tr h="218557">
                <a:tc>
                  <a:txBody>
                    <a:bodyPr/>
                    <a:lstStyle/>
                    <a:p>
                      <a:pPr marL="31750">
                        <a:lnSpc>
                          <a:spcPts val="1030"/>
                        </a:lnSpc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ts val="1030"/>
                        </a:lnSpc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ts val="1030"/>
                        </a:lnSpc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3047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  <a:tr h="3047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  <a:tr h="3047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млн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  <a:tr h="218557">
                <a:tc>
                  <a:txBody>
                    <a:bodyPr/>
                    <a:lstStyle/>
                    <a:p>
                      <a:pPr marL="31750">
                        <a:lnSpc>
                          <a:spcPts val="1055"/>
                        </a:lnSpc>
                        <a:spcBef>
                          <a:spcPts val="56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ts val="1055"/>
                        </a:lnSpc>
                        <a:spcBef>
                          <a:spcPts val="56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ts val="1055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15300" y="2363041"/>
            <a:ext cx="3914140" cy="1092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Тобто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проведеннях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відображаємо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кошти,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зібрали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витратили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однаковій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сумі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доходів.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Загальну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робіт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до-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даємо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вартості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позабалансовий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рахунок,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проведен-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кошти,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сплачувало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робимо.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Оформляють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цю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операцію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прийняттям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спільну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сумісну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власність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заплатило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місту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авансом,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наступні: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96250" y="3616964"/>
          <a:ext cx="3488054" cy="2266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9885"/>
                <a:gridCol w="905510"/>
                <a:gridCol w="963294"/>
              </a:tblGrid>
              <a:tr h="1132843">
                <a:tc>
                  <a:txBody>
                    <a:bodyPr/>
                    <a:lstStyle/>
                    <a:p>
                      <a:pPr marL="946150">
                        <a:lnSpc>
                          <a:spcPts val="1030"/>
                        </a:lnSpc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46150">
                        <a:lnSpc>
                          <a:spcPct val="100000"/>
                        </a:lnSpc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46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Після</a:t>
                      </a: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виконання</a:t>
                      </a:r>
                      <a:r>
                        <a:rPr dirty="0" sz="9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робіт: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ts val="1030"/>
                        </a:lnSpc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40665">
                        <a:lnSpc>
                          <a:spcPct val="100000"/>
                        </a:lnSpc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40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ts val="1030"/>
                        </a:lnSpc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495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304761"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  <a:tr h="304761"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  <a:tr h="304761"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029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млн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  <a:tr h="218557">
                <a:tc>
                  <a:txBody>
                    <a:bodyPr/>
                    <a:lstStyle/>
                    <a:p>
                      <a:pPr marL="946150">
                        <a:lnSpc>
                          <a:spcPts val="1055"/>
                        </a:lnSpc>
                        <a:spcBef>
                          <a:spcPts val="565"/>
                        </a:spcBef>
                      </a:pP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ts val="1055"/>
                        </a:lnSpc>
                        <a:spcBef>
                          <a:spcPts val="56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ts val="1055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689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32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967693"/>
            <a:ext cx="3916679" cy="35547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2.6.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Облік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за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програмами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співфінансування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Новою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ділянкою обліку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є розрахунки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заходів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підвищення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енергоефективності</a:t>
            </a:r>
            <a:r>
              <a:rPr dirty="0" sz="950" spc="-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житлового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будинку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шля-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хом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часткового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використання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коштів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державного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місцевого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бюджетів,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часткового </a:t>
            </a:r>
            <a:r>
              <a:rPr dirty="0" sz="950" spc="270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коштів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із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залученням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без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лучення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кредитів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банку.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Схема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розрахунків наступна: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держава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орган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місцевого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самоврядування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(ОМС)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виділяє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части-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ну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коштів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визначений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захід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із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енергозбереження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(встановлення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індивідуального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теплового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пункту,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утеплення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горищ,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заміна вікон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дверей,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зовнішнє утеплення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стін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тощо),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частину збирають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співвласники.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Співвідношення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цих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частин може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бути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різним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різ-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регіонах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України.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Свою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частину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держава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ОМС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погашає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після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отримання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документів,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підтверджують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виконання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визначених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робіт.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наданні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кредиту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банку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відкривають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окремий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використовують субрахунок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313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«Інші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рахунки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банку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національній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валюті».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7620">
              <a:lnSpc>
                <a:spcPct val="1053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7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004669"/>
                </a:solidFill>
                <a:latin typeface="Trebuchet MS"/>
                <a:cs typeface="Trebuchet MS"/>
              </a:rPr>
              <a:t>11</a:t>
            </a:r>
            <a:r>
              <a:rPr dirty="0" sz="950" spc="-7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подано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бухгалтерські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зазначених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наведеним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далі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прикладом;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використано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субрахунок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482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«Ремонт- </a:t>
            </a:r>
            <a:r>
              <a:rPr dirty="0" sz="950" spc="-2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фонд».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Зверніть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увагу: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5300" y="4495753"/>
            <a:ext cx="952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8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5299" y="4497023"/>
            <a:ext cx="355346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будь-які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заходи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модернізації будинку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призводять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збільшення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його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вартості, 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відносяться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поточно-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го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періоду;</a:t>
            </a:r>
            <a:endParaRPr sz="95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встановлення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індивідуального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теплового пункту не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потре-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бує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створення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нового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об’єкту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засобів,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оскільки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такий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теплопункт не може бути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відокремлений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житло-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вого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будинку.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5300" y="4952953"/>
            <a:ext cx="952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8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5299" y="5712413"/>
            <a:ext cx="35540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800" spc="5">
                <a:solidFill>
                  <a:srgbClr val="004669"/>
                </a:solidFill>
                <a:latin typeface="Trebuchet MS"/>
                <a:cs typeface="Trebuchet MS"/>
              </a:rPr>
              <a:t>Приклад.</a:t>
            </a:r>
            <a:r>
              <a:rPr dirty="0" sz="800" spc="-3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отримує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енергозберігаючий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кредит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(на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вікна,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двері,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інди-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відуальний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теплопункт)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200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000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грн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5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років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під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20%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річних,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50%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суми </a:t>
            </a:r>
            <a:r>
              <a:rPr dirty="0" sz="800" spc="-2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кредиту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погашає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бюджет.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16999" y="5765995"/>
            <a:ext cx="0" cy="396240"/>
          </a:xfrm>
          <a:custGeom>
            <a:avLst/>
            <a:gdLst/>
            <a:ahLst/>
            <a:cxnLst/>
            <a:rect l="l" t="t" r="r" b="b"/>
            <a:pathLst>
              <a:path w="0" h="396239">
                <a:moveTo>
                  <a:pt x="0" y="0"/>
                </a:moveTo>
                <a:lnTo>
                  <a:pt x="0" y="395998"/>
                </a:lnTo>
              </a:path>
            </a:pathLst>
          </a:custGeom>
          <a:ln w="17995">
            <a:solidFill>
              <a:srgbClr val="00466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5868624"/>
            <a:ext cx="3914775" cy="1398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*Суми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проведенні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8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отримано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наступним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чином: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поточному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звітному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періоді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відшкодовано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110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(100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бюджетом</a:t>
            </a:r>
            <a:endParaRPr sz="95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cap="small" sz="950" spc="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прове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енн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12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00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гр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ам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прове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енн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7)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сам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цю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жна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спис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очно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пері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Оскільки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ве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енн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вписан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тіст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еріалі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00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-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лишилось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спис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50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(110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60" i="1">
                <a:solidFill>
                  <a:srgbClr val="231F20"/>
                </a:solidFill>
                <a:latin typeface="Arial"/>
                <a:cs typeface="Arial"/>
              </a:rPr>
              <a:t>000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грн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60" i="1">
                <a:solidFill>
                  <a:srgbClr val="231F20"/>
                </a:solidFill>
                <a:latin typeface="Arial"/>
                <a:cs typeface="Arial"/>
              </a:rPr>
              <a:t>–60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60" i="1">
                <a:solidFill>
                  <a:srgbClr val="231F20"/>
                </a:solidFill>
                <a:latin typeface="Arial"/>
                <a:cs typeface="Arial"/>
              </a:rPr>
              <a:t>000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гр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rebuchet MS"/>
              <a:cs typeface="Trebuchet MS"/>
            </a:endParaRPr>
          </a:p>
          <a:p>
            <a:pPr algn="r" marR="5715">
              <a:lnSpc>
                <a:spcPct val="100000"/>
              </a:lnSpc>
            </a:pP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33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176530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Методика</a:t>
            </a:r>
            <a:r>
              <a:rPr dirty="0" sz="700" spc="-3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обліку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018493"/>
            <a:ext cx="3884295" cy="2616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Таблиця 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11.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Облік цільового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місцевого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державного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бюджету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впровадження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енергоефективних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заходів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залученні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кредитних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ресурсів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1437591"/>
          <a:ext cx="3892550" cy="430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345"/>
                <a:gridCol w="2223135"/>
                <a:gridCol w="432434"/>
                <a:gridCol w="432435"/>
                <a:gridCol w="572135"/>
              </a:tblGrid>
              <a:tr h="249800">
                <a:tc>
                  <a:txBody>
                    <a:bodyPr/>
                    <a:lstStyle/>
                    <a:p>
                      <a:pPr marL="55880">
                        <a:lnSpc>
                          <a:spcPts val="880"/>
                        </a:lnSpc>
                        <a:spcBef>
                          <a:spcPts val="80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№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43180">
                        <a:lnSpc>
                          <a:spcPts val="880"/>
                        </a:lnSpc>
                      </a:pP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80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міст</a:t>
                      </a:r>
                      <a:r>
                        <a:rPr dirty="0" sz="55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оПерАції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ебет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редит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-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грн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ОСББ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30%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суми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Перераховано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кошти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матеріали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еріали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685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итрачено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еріали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672465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внески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ремонтного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фонду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(373)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482)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адійшли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ошти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Погашено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частину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заборгованості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448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4925" marR="277495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Підписано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виконаних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робіт;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віднесено </a:t>
                      </a:r>
                      <a:r>
                        <a:rPr dirty="0" sz="750" spc="-2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відш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очно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звітно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 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періоді,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витрат,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algn="just" marL="34925">
                        <a:lnSpc>
                          <a:spcPts val="790"/>
                        </a:lnSpc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невідшкодовану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майбутніх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періодів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000*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9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6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суму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кредиту,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що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залишилась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(70%)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Оплачено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заборгованість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перед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підрядником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172085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бюджетне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розмірі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50%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вартості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проєкту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20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Погашено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частину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209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346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225425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завершенні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першого року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визнано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хід,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рахунок 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фінансових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Bef>
                          <a:spcPts val="9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850"/>
                        </a:lnSpc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Bef>
                          <a:spcPts val="9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850"/>
                        </a:lnSpc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85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marL="185420">
                        <a:lnSpc>
                          <a:spcPts val="8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marL="185420">
                        <a:lnSpc>
                          <a:spcPts val="85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4564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наступні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періоди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погашення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кредиту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щомісячні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302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6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46355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ремонтно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 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фон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(90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залишок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тіла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marL="35560">
                        <a:lnSpc>
                          <a:spcPts val="79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тків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27940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518795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наступних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періодів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4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Надійшла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оплата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4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ашено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4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Сплачено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відсотки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4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изнано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708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34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39423"/>
            <a:ext cx="3916045" cy="490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Невідшкодовану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частину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кредиту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90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списуємо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витрати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ль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поточних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сумі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погашення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кредиту.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35" b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200" spc="60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ання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для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55" b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тр</a:t>
            </a:r>
            <a:r>
              <a:rPr dirty="0" sz="1200" spc="1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лю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знань</a:t>
            </a:r>
            <a:endParaRPr sz="1200">
              <a:latin typeface="Arial"/>
              <a:cs typeface="Arial"/>
            </a:endParaRPr>
          </a:p>
          <a:p>
            <a:pPr marL="192405" marR="6985">
              <a:lnSpc>
                <a:spcPct val="105300"/>
              </a:lnSpc>
              <a:spcBef>
                <a:spcPts val="1150"/>
              </a:spcBef>
              <a:buAutoNum type="arabicPeriod"/>
              <a:tabLst>
                <a:tab pos="321945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розрахунків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співвлас-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никами.</a:t>
            </a:r>
            <a:endParaRPr sz="950">
              <a:latin typeface="Trebuchet MS"/>
              <a:cs typeface="Trebuchet MS"/>
            </a:endParaRPr>
          </a:p>
          <a:p>
            <a:pPr marL="321945" indent="-13017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2580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оборотних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активів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21945" indent="-13017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2580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27025" indent="-13525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7660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21310" indent="-129539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1945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визнання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фінансування.</a:t>
            </a:r>
            <a:endParaRPr sz="950">
              <a:latin typeface="Trebuchet MS"/>
              <a:cs typeface="Trebuchet MS"/>
            </a:endParaRPr>
          </a:p>
          <a:p>
            <a:pPr marL="325120" indent="-13335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5755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цільового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фінансування.</a:t>
            </a:r>
            <a:endParaRPr sz="950">
              <a:latin typeface="Trebuchet MS"/>
              <a:cs typeface="Trebuchet MS"/>
            </a:endParaRPr>
          </a:p>
          <a:p>
            <a:pPr marL="308610" indent="-116839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09245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формування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фінансових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результатів.</a:t>
            </a:r>
            <a:endParaRPr sz="950">
              <a:latin typeface="Trebuchet MS"/>
              <a:cs typeface="Trebuchet MS"/>
            </a:endParaRPr>
          </a:p>
          <a:p>
            <a:pPr marL="325755" indent="-13398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6390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розрахунків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орендарями.</a:t>
            </a:r>
            <a:endParaRPr sz="950">
              <a:latin typeface="Trebuchet MS"/>
              <a:cs typeface="Trebuchet MS"/>
            </a:endParaRPr>
          </a:p>
          <a:p>
            <a:pPr marL="322580" indent="-13081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3215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Розрахунки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договорами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оренди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сервітуту.</a:t>
            </a:r>
            <a:endParaRPr sz="950">
              <a:latin typeface="Trebuchet MS"/>
              <a:cs typeface="Trebuchet MS"/>
            </a:endParaRPr>
          </a:p>
          <a:p>
            <a:pPr marL="387350" indent="-19558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7985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житлового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69570" indent="-17780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70205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поліпшення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житлового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будинку.</a:t>
            </a:r>
            <a:endParaRPr sz="950">
              <a:latin typeface="Trebuchet MS"/>
              <a:cs typeface="Trebuchet MS"/>
            </a:endParaRPr>
          </a:p>
          <a:p>
            <a:pPr marL="381000" indent="-18923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1635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розрахунків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постачальниками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комунальних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послуг.</a:t>
            </a:r>
            <a:endParaRPr sz="950">
              <a:latin typeface="Trebuchet MS"/>
              <a:cs typeface="Trebuchet MS"/>
            </a:endParaRPr>
          </a:p>
          <a:p>
            <a:pPr marL="380365" indent="-18859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1000" algn="l"/>
              </a:tabLst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Бухгалтерське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отримання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субсидій,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пільг.</a:t>
            </a:r>
            <a:endParaRPr sz="950">
              <a:latin typeface="Trebuchet MS"/>
              <a:cs typeface="Trebuchet MS"/>
            </a:endParaRPr>
          </a:p>
          <a:p>
            <a:pPr marL="192405" marR="7620">
              <a:lnSpc>
                <a:spcPct val="105300"/>
              </a:lnSpc>
              <a:buAutoNum type="arabicPeriod"/>
              <a:tabLst>
                <a:tab pos="401320" algn="l"/>
              </a:tabLst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Бухгалтерське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заборгованості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співвласників.</a:t>
            </a:r>
            <a:endParaRPr sz="950">
              <a:latin typeface="Trebuchet MS"/>
              <a:cs typeface="Trebuchet MS"/>
            </a:endParaRPr>
          </a:p>
          <a:p>
            <a:pPr marL="379730" indent="-18796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0365" algn="l"/>
              </a:tabLst>
            </a:pP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якій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сумі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визнаються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доходи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  <a:p>
            <a:pPr marL="384175" indent="-19240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4810" algn="l"/>
              </a:tabLst>
            </a:pP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якому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обліковують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житловий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будинок?</a:t>
            </a:r>
            <a:endParaRPr sz="950">
              <a:latin typeface="Trebuchet MS"/>
              <a:cs typeface="Trebuchet MS"/>
            </a:endParaRPr>
          </a:p>
          <a:p>
            <a:pPr marL="367030" indent="-17526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67665" algn="l"/>
              </a:tabLst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Бухгалтерське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отримання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кредиту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банку.</a:t>
            </a:r>
            <a:endParaRPr sz="950">
              <a:latin typeface="Trebuchet MS"/>
              <a:cs typeface="Trebuchet MS"/>
            </a:endParaRPr>
          </a:p>
          <a:p>
            <a:pPr marL="192405" marR="7620">
              <a:lnSpc>
                <a:spcPct val="105300"/>
              </a:lnSpc>
              <a:buAutoNum type="arabicPeriod"/>
              <a:tabLst>
                <a:tab pos="399415" algn="l"/>
              </a:tabLst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Бухгалтерське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оплати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матеріалів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рахунок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кредиту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банку.</a:t>
            </a:r>
            <a:endParaRPr sz="950">
              <a:latin typeface="Trebuchet MS"/>
              <a:cs typeface="Trebuchet MS"/>
            </a:endParaRPr>
          </a:p>
          <a:p>
            <a:pPr marL="192405" marR="8255">
              <a:lnSpc>
                <a:spcPct val="105300"/>
              </a:lnSpc>
              <a:buAutoNum type="arabicPeriod"/>
              <a:tabLst>
                <a:tab pos="398145" algn="l"/>
              </a:tabLst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збільшується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суму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його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модернізацію?</a:t>
            </a:r>
            <a:endParaRPr sz="950">
              <a:latin typeface="Trebuchet MS"/>
              <a:cs typeface="Trebuchet MS"/>
            </a:endParaRPr>
          </a:p>
          <a:p>
            <a:pPr marL="192405" marR="6985">
              <a:lnSpc>
                <a:spcPct val="105300"/>
              </a:lnSpc>
              <a:buAutoNum type="arabicPeriod"/>
              <a:tabLst>
                <a:tab pos="394335" algn="l"/>
              </a:tabLst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створюється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новий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об’єкт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встанов-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ленні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індивідуального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теплового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пункту?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5716224"/>
            <a:ext cx="3915410" cy="1550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ведеться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підприємством,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провадить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діяльність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сфері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та/або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аудиторської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діяль-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ності,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фінансову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звітність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підписують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керівник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цього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підприємства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лова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правління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[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4,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3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11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IV].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985">
              <a:lnSpc>
                <a:spcPct val="105300"/>
              </a:lnSpc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Крім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обрання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форми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ведення бухгалтерського обліку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перелічених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вище,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також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обирає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облікову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політику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форму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обліку,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яку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опи-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сано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наступному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підрозділі.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25">
                <a:solidFill>
                  <a:srgbClr val="004669"/>
                </a:solidFill>
                <a:latin typeface="Trebuchet MS"/>
                <a:cs typeface="Trebuchet MS"/>
              </a:rPr>
              <a:t>35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112141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35">
                <a:solidFill>
                  <a:srgbClr val="004669"/>
                </a:solidFill>
                <a:latin typeface="Trebuchet MS"/>
                <a:cs typeface="Trebuchet MS"/>
              </a:rPr>
              <a:t>Ор</a:t>
            </a: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г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анізація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Trebuchet MS"/>
                <a:cs typeface="Trebuchet MS"/>
              </a:rPr>
              <a:t>о</a:t>
            </a:r>
            <a:r>
              <a:rPr dirty="0" sz="700" spc="10">
                <a:solidFill>
                  <a:srgbClr val="004669"/>
                </a:solidFill>
                <a:latin typeface="Trebuchet MS"/>
                <a:cs typeface="Trebuchet MS"/>
              </a:rPr>
              <a:t>б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5300" y="2529794"/>
            <a:ext cx="3681095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5"/>
              <a:t>3.</a:t>
            </a:r>
            <a:r>
              <a:rPr dirty="0" spc="-70"/>
              <a:t> </a:t>
            </a:r>
            <a:r>
              <a:rPr dirty="0" spc="130"/>
              <a:t>Ор</a:t>
            </a:r>
            <a:r>
              <a:rPr dirty="0" spc="75"/>
              <a:t>г</a:t>
            </a:r>
            <a:r>
              <a:rPr dirty="0" spc="25"/>
              <a:t>анізація</a:t>
            </a:r>
            <a:r>
              <a:rPr dirty="0" spc="-70"/>
              <a:t> </a:t>
            </a:r>
            <a:r>
              <a:rPr dirty="0" spc="95"/>
              <a:t>о</a:t>
            </a:r>
            <a:r>
              <a:rPr dirty="0" spc="65"/>
              <a:t>б</a:t>
            </a:r>
            <a:r>
              <a:rPr dirty="0" spc="10"/>
              <a:t>ліку</a:t>
            </a:r>
            <a:r>
              <a:rPr dirty="0" spc="-70"/>
              <a:t> </a:t>
            </a:r>
            <a:r>
              <a:rPr dirty="0" spc="5"/>
              <a:t>в</a:t>
            </a:r>
            <a:r>
              <a:rPr dirty="0" spc="-70"/>
              <a:t> </a:t>
            </a:r>
            <a:r>
              <a:rPr dirty="0" spc="145"/>
              <a:t>ОСББ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5300" y="3101294"/>
            <a:ext cx="3914140" cy="1421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5" b="1">
                <a:solidFill>
                  <a:srgbClr val="231F20"/>
                </a:solidFill>
                <a:latin typeface="Arial"/>
                <a:cs typeface="Arial"/>
              </a:rPr>
              <a:t>3.1.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Облікова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політика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231F20"/>
                </a:solidFill>
                <a:latin typeface="Arial"/>
                <a:cs typeface="Arial"/>
              </a:rPr>
              <a:t>ОСББ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-25" i="1">
                <a:solidFill>
                  <a:srgbClr val="231F20"/>
                </a:solidFill>
                <a:latin typeface="Arial"/>
                <a:cs typeface="Arial"/>
              </a:rPr>
              <a:t>Відповідальність</a:t>
            </a:r>
            <a:r>
              <a:rPr dirty="0" sz="950" spc="-6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організацію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ведення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несе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власник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(власники)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керівник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підприємства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[4];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це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голова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правління.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Керівник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зобов’язаний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створити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необхідні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умови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вильного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ведення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обліку.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Ведення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обліку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ОСББ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інших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організаціях,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здійснювати-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[4,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ст.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р.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IV]: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5300" y="4495753"/>
            <a:ext cx="9398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5299" y="4497042"/>
            <a:ext cx="3554095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бухгалтером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бухгалтерською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службою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чолі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головним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бухгалтером;</a:t>
            </a:r>
            <a:endParaRPr sz="9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6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підприємцем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фізичною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особою;</a:t>
            </a:r>
            <a:endParaRPr sz="95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суб’єктом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підприємницької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діяльності,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самозайнятою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особою,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провадять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діяльність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сфері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та/або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аудиторської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діяльності;</a:t>
            </a:r>
            <a:endParaRPr sz="9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60"/>
              </a:spcBef>
            </a:pP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ловою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правління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5300" y="5410153"/>
            <a:ext cx="93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282" y="921295"/>
            <a:ext cx="1081156" cy="1418261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689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36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39423"/>
            <a:ext cx="3914140" cy="5794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Основні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засади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облікової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політики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визначено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Методичними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рекомен-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даціями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[20].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Вибір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здійснюється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тільки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стосовно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об’єктів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обліку.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щодо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яких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законодавством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передбачено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можливість вибору: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мето- </a:t>
            </a:r>
            <a:r>
              <a:rPr dirty="0" sz="950" spc="-2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амортизації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необоротних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активів,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методи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оцінки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пасів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вибутті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Обрана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облікова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політики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оформлюється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казом, який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повинен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бути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незмінним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протягом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тривалого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періоду;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внесення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необхідних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змін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здійснюється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наказом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внесення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змін;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повне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оновлення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наказу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облікову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політику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необхідно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тільки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падку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значних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змін.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200"/>
              </a:lnSpc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Враховуючи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незначну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кількість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об’єктів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відповідно,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варіантів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вибо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азі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нео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хідно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образити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значну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кількість 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позицій,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далі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пропонованому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наказі.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НАКАЗ</a:t>
            </a:r>
            <a:endParaRPr sz="800">
              <a:latin typeface="Trebuchet MS"/>
              <a:cs typeface="Trebuchet MS"/>
            </a:endParaRPr>
          </a:p>
          <a:p>
            <a:pPr marL="762000">
              <a:lnSpc>
                <a:spcPct val="100000"/>
              </a:lnSpc>
              <a:spcBef>
                <a:spcPts val="425"/>
              </a:spcBef>
              <a:tabLst>
                <a:tab pos="2536825" algn="l"/>
                <a:tab pos="3150870" algn="l"/>
              </a:tabLst>
            </a:pP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облікову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політику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u="sng" sz="800" spc="6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rebuchet MS"/>
                <a:cs typeface="Trebuchet MS"/>
              </a:rPr>
              <a:t>	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u="sng" sz="800" spc="-4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sng" sz="8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rebuchet MS"/>
                <a:cs typeface="Trebuchet MS"/>
              </a:rPr>
              <a:t>	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rebuchet MS"/>
              <a:cs typeface="Trebuchet MS"/>
            </a:endParaRPr>
          </a:p>
          <a:p>
            <a:pPr marL="257810" marR="250190">
              <a:lnSpc>
                <a:spcPct val="114599"/>
              </a:lnSpc>
            </a:pP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метою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організації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визначити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наступні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засади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облікової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політики.</a:t>
            </a:r>
            <a:endParaRPr sz="800">
              <a:latin typeface="Trebuchet MS"/>
              <a:cs typeface="Trebuchet MS"/>
            </a:endParaRPr>
          </a:p>
          <a:p>
            <a:pPr algn="just" marL="257810" marR="250190">
              <a:lnSpc>
                <a:spcPct val="114599"/>
              </a:lnSpc>
              <a:spcBef>
                <a:spcPts val="570"/>
              </a:spcBef>
              <a:buAutoNum type="arabicPeriod"/>
              <a:tabLst>
                <a:tab pos="352425" algn="l"/>
              </a:tabLst>
            </a:pP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Амортизацію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(і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нематеріальних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активів)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нараховува-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прямолінійним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методом.</a:t>
            </a:r>
            <a:endParaRPr sz="800">
              <a:latin typeface="Trebuchet MS"/>
              <a:cs typeface="Trebuchet MS"/>
            </a:endParaRPr>
          </a:p>
          <a:p>
            <a:pPr algn="just" marL="257810" marR="250190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368300" algn="l"/>
              </a:tabLst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Матеріальні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активи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терміном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корисного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використання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(експлуата-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ції)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менше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одного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року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первісною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вартістю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менше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облі-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ковувати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малоцінні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швидкозношувані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предмети,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списувати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передачі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експлуатацію.</a:t>
            </a:r>
            <a:endParaRPr sz="800">
              <a:latin typeface="Trebuchet MS"/>
              <a:cs typeface="Trebuchet MS"/>
            </a:endParaRPr>
          </a:p>
          <a:p>
            <a:pPr algn="just" marL="257810" marR="250190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369570" algn="l"/>
              </a:tabLst>
            </a:pP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Запаси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при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передачі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використання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оцінювати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ідентифікованою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собівартістю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одиниці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запасів.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Запасні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частини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вартістю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менше</a:t>
            </a:r>
            <a:r>
              <a:rPr dirty="0" sz="800" spc="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грн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оцінювати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середньозваженою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собівартістю.</a:t>
            </a:r>
            <a:endParaRPr sz="800">
              <a:latin typeface="Trebuchet MS"/>
              <a:cs typeface="Trebuchet MS"/>
            </a:endParaRPr>
          </a:p>
          <a:p>
            <a:pPr algn="just" marL="257810" marR="249554">
              <a:lnSpc>
                <a:spcPct val="114599"/>
              </a:lnSpc>
              <a:spcBef>
                <a:spcPts val="570"/>
              </a:spcBef>
              <a:buAutoNum type="arabicPeriod"/>
              <a:tabLst>
                <a:tab pos="365760" algn="l"/>
              </a:tabLst>
            </a:pP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вести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простою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формою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2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журналі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господар-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ських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узагальненням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облікових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даних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оборотному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балансі.</a:t>
            </a:r>
            <a:endParaRPr sz="800">
              <a:latin typeface="Trebuchet MS"/>
              <a:cs typeface="Trebuchet MS"/>
            </a:endParaRPr>
          </a:p>
          <a:p>
            <a:pPr algn="just" marL="257810" marR="250190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360045" algn="l"/>
              </a:tabLst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Забезпечення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майбутніх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платежів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створювати,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резерв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сум-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нівних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боргів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формувати.</a:t>
            </a:r>
            <a:endParaRPr sz="800">
              <a:latin typeface="Trebuchet MS"/>
              <a:cs typeface="Trebuchet MS"/>
            </a:endParaRPr>
          </a:p>
          <a:p>
            <a:pPr algn="just" marL="257810" marR="250190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377825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Використовувати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робочий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план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рахунків,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наведений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додатку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цього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наказу.</a:t>
            </a:r>
            <a:endParaRPr sz="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rebuchet MS"/>
              <a:cs typeface="Trebuchet MS"/>
            </a:endParaRPr>
          </a:p>
          <a:p>
            <a:pPr marL="715010">
              <a:lnSpc>
                <a:spcPct val="100000"/>
              </a:lnSpc>
              <a:tabLst>
                <a:tab pos="2721610" algn="l"/>
              </a:tabLst>
            </a:pP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Голова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правління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	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Підпис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5632" y="7089094"/>
            <a:ext cx="1631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15">
                <a:solidFill>
                  <a:srgbClr val="004669"/>
                </a:solidFill>
                <a:latin typeface="Trebuchet MS"/>
                <a:cs typeface="Trebuchet MS"/>
              </a:rPr>
              <a:t>37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3914140" cy="3841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35">
                <a:solidFill>
                  <a:srgbClr val="004669"/>
                </a:solidFill>
                <a:latin typeface="Trebuchet MS"/>
                <a:cs typeface="Trebuchet MS"/>
              </a:rPr>
              <a:t>Ор</a:t>
            </a: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г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анізація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Trebuchet MS"/>
                <a:cs typeface="Trebuchet MS"/>
              </a:rPr>
              <a:t>о</a:t>
            </a:r>
            <a:r>
              <a:rPr dirty="0" sz="700" spc="10">
                <a:solidFill>
                  <a:srgbClr val="004669"/>
                </a:solidFill>
                <a:latin typeface="Trebuchet MS"/>
                <a:cs typeface="Trebuchet MS"/>
              </a:rPr>
              <a:t>б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spcBef>
                <a:spcPts val="670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Зазначимо,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може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обирати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методи,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відмінні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наведених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наказі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наприклад,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використовувати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метод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середньозваженої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обіва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ості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тіст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МШ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спи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ув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50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%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передачі 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експлуатацію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списанні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Межу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вартості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засобів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обирати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змінювати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частіше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разу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рік,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необхід-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ності)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більше,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ніж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визначено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податковому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законодавстві.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Додатком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наказу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пропонується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оформлювати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робочий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план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рахунків.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Можна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формувати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один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наказ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організацію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об-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ліку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облікову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політику.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17780">
              <a:lnSpc>
                <a:spcPts val="1200"/>
              </a:lnSpc>
            </a:pP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3.2.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Документування, </a:t>
            </a:r>
            <a:r>
              <a:rPr dirty="0" sz="1200" spc="-45" b="1">
                <a:solidFill>
                  <a:srgbClr val="231F20"/>
                </a:solidFill>
                <a:latin typeface="Arial"/>
                <a:cs typeface="Arial"/>
              </a:rPr>
              <a:t>форма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бухгалтерського 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обліку </a:t>
            </a:r>
            <a:r>
              <a:rPr dirty="0" sz="1200" spc="-3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та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приклад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відображення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господарських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операцій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Документування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господарських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здійснюють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вико-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ристанням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затверджених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централізовано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форм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первинних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терських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документів. Дані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первинних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документів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далі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групуються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регістрах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аналітичного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синтетичного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обліку.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Нижче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перелічені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основні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типові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форми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первинних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 документів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Касові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документи: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5299" y="4343354"/>
            <a:ext cx="93980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299" y="4344624"/>
            <a:ext cx="3554729" cy="154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953135">
              <a:lnSpc>
                <a:spcPct val="105300"/>
              </a:lnSpc>
              <a:spcBef>
                <a:spcPts val="10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прибутковий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касовий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ордер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КО-1);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видатковий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касовий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ордер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КО-2);</a:t>
            </a:r>
            <a:endParaRPr sz="950">
              <a:latin typeface="Trebuchet MS"/>
              <a:cs typeface="Trebuchet MS"/>
            </a:endParaRPr>
          </a:p>
          <a:p>
            <a:pPr marL="12700" marR="6350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видаткові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відомості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(платіжні,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розрахунково-платіжні);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документи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операціями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застосуванням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електронних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пла-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тіжних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засобів;</a:t>
            </a:r>
            <a:endParaRPr sz="95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звіт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коштів,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наданих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відрядження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під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зві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прикла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еним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виправ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увальним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ок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мен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ам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квитки, 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рахунки,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чеки,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кви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анції);</a:t>
            </a:r>
            <a:endParaRPr sz="95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касова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книга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20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КО-4) </a:t>
            </a:r>
            <a:r>
              <a:rPr dirty="0" sz="950" spc="27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регістр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аналітичного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[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ення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НБУ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15.12.2004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637].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5299" y="5562554"/>
            <a:ext cx="93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299" y="6021024"/>
            <a:ext cx="391414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Основним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документом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безготівкових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розрахунків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поточно- </a:t>
            </a:r>
            <a:r>
              <a:rPr dirty="0" sz="950" spc="-254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му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рахунку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платіжне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доручення,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готівкових </a:t>
            </a:r>
            <a:r>
              <a:rPr dirty="0" sz="950" spc="280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чек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грошовий,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об’ява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 внесок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готівки;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регістром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аналітичного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виписка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банку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[Інструкція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НБУ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21.01.2004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3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22].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839424"/>
            <a:ext cx="3917315" cy="6427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Первинними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документами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при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почасовій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формі  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оплати</a:t>
            </a:r>
            <a:r>
              <a:rPr dirty="0" sz="950" spc="2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45" i="1">
                <a:solidFill>
                  <a:srgbClr val="231F20"/>
                </a:solidFill>
                <a:latin typeface="Arial"/>
                <a:cs typeface="Arial"/>
              </a:rPr>
              <a:t>праці </a:t>
            </a:r>
            <a:r>
              <a:rPr dirty="0" sz="95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табель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використання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робочого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часу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(форма </a:t>
            </a:r>
            <a:r>
              <a:rPr dirty="0" sz="950" spc="130">
                <a:solidFill>
                  <a:srgbClr val="231F20"/>
                </a:solidFill>
                <a:latin typeface="Trebuchet MS"/>
                <a:cs typeface="Trebuchet MS"/>
              </a:rPr>
              <a:t>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П-5),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відрядній </a:t>
            </a:r>
            <a:r>
              <a:rPr dirty="0" sz="950" spc="275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наряд,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рапорт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про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виробіток,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маршрутний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лист;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розрахунку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виплати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заробітної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плати </a:t>
            </a:r>
            <a:r>
              <a:rPr dirty="0" sz="950" spc="280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розрахунково-платіжна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відомість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працівника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П-6),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розрахунково-платіжна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відомість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(зведена)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П-7)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[Наказ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Держкомстату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05.12.2008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2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489].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Крім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того,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заробітної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плати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використовуються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лист-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непрацездатності,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накази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відпустки,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премії,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документи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піль-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ги,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виконавчі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листи,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заяви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перерахування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грошей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банку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7620">
              <a:lnSpc>
                <a:spcPct val="105300"/>
              </a:lnSpc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придбанні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запасів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постачальника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надходять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рахунок-фактура,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накладна,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платіжна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вимога-доручення;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оприбуткуванні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оформлю-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ють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акт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приймання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матеріалів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(форма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М-7)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прибутковий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ор-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дер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М-4);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вибуття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запасів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здійснюється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накладною-вимогою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відпуск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(внутрішнє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переміщення)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матеріалів (форма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М-11);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регістр </a:t>
            </a:r>
            <a:r>
              <a:rPr dirty="0" sz="950" spc="-2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аналітичного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260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картка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складського обліку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матеріалів (форма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М-12)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[Наказ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Міністерства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статистики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21.06.1996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193].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  <a:spcBef>
                <a:spcPts val="5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Введення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дію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придбаних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збудованих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основних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засобів</a:t>
            </a:r>
            <a:r>
              <a:rPr dirty="0" sz="95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оформ-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люють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«Актом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приймання-передачі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(внутрішнього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переміщення)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засобів»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ОЗ-1),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вибуття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«Актом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списання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ОЗ»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ОЗ-3);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регістрами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аналітичного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форми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ОЗ-6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«Інвен-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тарні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картки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ОЗ»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ОЗ-7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«Опис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інвентарних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карток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2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З»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[на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країни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9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.12.1995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352].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Розрахунки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зі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співвласникам,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зазначалось,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здійснюються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вико-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ристанням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квитанції-повідомлення;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орендарям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акт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виконаних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робіт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надають.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Вони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здійснюють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оплату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основі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договору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оренди.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8890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відсутності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затвердженого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первинного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документа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окремих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оформлюють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бухгалтерські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довідки.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необхідності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можуть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розроблятись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внутрішні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документи.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985">
              <a:lnSpc>
                <a:spcPct val="105300"/>
              </a:lnSpc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Регістрами </a:t>
            </a:r>
            <a:r>
              <a:rPr dirty="0" sz="950" spc="-25" i="1">
                <a:solidFill>
                  <a:srgbClr val="231F20"/>
                </a:solidFill>
                <a:latin typeface="Arial"/>
                <a:cs typeface="Arial"/>
              </a:rPr>
              <a:t>аналітичного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обліку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також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можуть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слугувати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відомості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книги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розрахунків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зі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співвласниками,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постачальниками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кому-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нальних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послуг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9525">
              <a:lnSpc>
                <a:spcPct val="1053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Регістри 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синтетичного 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обліку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залежать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форми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бухгалтерського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Фор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ОСБ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обира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самостійн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[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V]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айбільш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4669"/>
                </a:solidFill>
                <a:latin typeface="Trebuchet MS"/>
                <a:cs typeface="Trebuchet MS"/>
              </a:rPr>
              <a:t>38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0171" y="7089094"/>
            <a:ext cx="1689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39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179" y="529271"/>
            <a:ext cx="3915410" cy="5822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35">
                <a:solidFill>
                  <a:srgbClr val="004669"/>
                </a:solidFill>
                <a:latin typeface="Trebuchet MS"/>
                <a:cs typeface="Trebuchet MS"/>
              </a:rPr>
              <a:t>Ор</a:t>
            </a: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г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анізація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Trebuchet MS"/>
                <a:cs typeface="Trebuchet MS"/>
              </a:rPr>
              <a:t>о</a:t>
            </a:r>
            <a:r>
              <a:rPr dirty="0" sz="700" spc="10">
                <a:solidFill>
                  <a:srgbClr val="004669"/>
                </a:solidFill>
                <a:latin typeface="Trebuchet MS"/>
                <a:cs typeface="Trebuchet MS"/>
              </a:rPr>
              <a:t>б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 algn="just" marL="12700" marR="6350">
              <a:lnSpc>
                <a:spcPct val="105200"/>
              </a:lnSpc>
              <a:spcBef>
                <a:spcPts val="67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доцільною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проста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форма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обліку,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яка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найбільше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відповідає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затвер-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дженій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Методичними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рекомендаціями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[21].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Пропонується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максимальне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її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спрощення,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яке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полягає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формуванні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журналу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господарських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протягом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періоду,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кінці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періоду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шахової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відомості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оборотної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відомості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синте-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тичним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ам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обор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тно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балан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14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рикла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фор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уванн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цих 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регістрів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далі.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>
                <a:solidFill>
                  <a:srgbClr val="004669"/>
                </a:solidFill>
                <a:latin typeface="Trebuchet MS"/>
                <a:cs typeface="Trebuchet MS"/>
              </a:rPr>
              <a:t>табл. </a:t>
            </a:r>
            <a:r>
              <a:rPr dirty="0" sz="950" spc="20">
                <a:solidFill>
                  <a:srgbClr val="004669"/>
                </a:solidFill>
                <a:latin typeface="Trebuchet MS"/>
                <a:cs typeface="Trebuchet MS"/>
              </a:rPr>
              <a:t>12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стор.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40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наведено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приклад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журналу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господарських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місяць,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якому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відображено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основні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характерні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операції,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тому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числі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такі,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описані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раніше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посібнику,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оскіль-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вони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характерні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тільки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004669"/>
                </a:solidFill>
                <a:latin typeface="Trebuchet MS"/>
                <a:cs typeface="Trebuchet MS"/>
              </a:rPr>
              <a:t>13</a:t>
            </a:r>
            <a:r>
              <a:rPr dirty="0" sz="950" spc="-3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(стор.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41)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запропоновано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фрагмент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шахової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відомості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наведеним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журналом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операцій,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якому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відображено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кредитові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обо-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ами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12,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20,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30,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31.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004669"/>
                </a:solidFill>
                <a:latin typeface="Trebuchet MS"/>
                <a:cs typeface="Trebuchet MS"/>
              </a:rPr>
              <a:t>14</a:t>
            </a:r>
            <a:r>
              <a:rPr dirty="0" sz="950" spc="-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(стор.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42)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сформовано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оборотний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баланс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за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наведеним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прикладом,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якому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відображено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сальдо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початок,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дебетові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кре-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дитові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обороти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сальдо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кінець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періоду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кожним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синтетич-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ним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рахунком.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основі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такого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оборотного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балансу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здійснюється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заповнення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звіт-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ності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Звертаємо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увагу,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загальний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підсумок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активу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паси-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ву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балансу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буде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меншим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кінцеве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сальдо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оборотному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балансі,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оскільки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сума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зносу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(амортизації)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необоротних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активів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балансі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ключається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первісної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ості.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200"/>
              </a:lnSpc>
              <a:spcBef>
                <a:spcPts val="5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комп’ютерній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формі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обирають,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яку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програму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дбати.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Це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спеціалізована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програма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універ-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сальна,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яка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потребує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додаткових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адаптацію.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сьогодні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існують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безкоштовні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програмні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засоби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ведення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галтерського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перелік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яких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можна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знайти,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наприклад,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посиланням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u="sng" sz="950" spc="-20">
                <a:solidFill>
                  <a:srgbClr val="004669"/>
                </a:solidFill>
                <a:uFill>
                  <a:solidFill>
                    <a:srgbClr val="004669"/>
                  </a:solidFill>
                </a:uFill>
                <a:latin typeface="Trebuchet MS"/>
                <a:cs typeface="Trebuchet MS"/>
              </a:rPr>
              <a:t>https://proosbb.info/node/231</a:t>
            </a:r>
            <a:r>
              <a:rPr dirty="0" sz="950" spc="-20">
                <a:solidFill>
                  <a:srgbClr val="004669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3710894"/>
            <a:ext cx="3917315" cy="355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ts val="1320"/>
              </a:lnSpc>
              <a:spcBef>
                <a:spcPts val="100"/>
              </a:spcBef>
            </a:pPr>
            <a:r>
              <a:rPr dirty="0" sz="1200" spc="-65" b="1">
                <a:solidFill>
                  <a:srgbClr val="231F20"/>
                </a:solidFill>
                <a:latin typeface="Arial"/>
                <a:cs typeface="Arial"/>
              </a:rPr>
              <a:t>1.1.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б</a:t>
            </a: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ливо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200" spc="40" b="1">
                <a:solidFill>
                  <a:srgbClr val="231F20"/>
                </a:solidFill>
                <a:latin typeface="Arial"/>
                <a:cs typeface="Arial"/>
              </a:rPr>
              <a:t>ті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діял</a:t>
            </a:r>
            <a:r>
              <a:rPr dirty="0" sz="1200" spc="-75" b="1">
                <a:solidFill>
                  <a:srgbClr val="231F20"/>
                </a:solidFill>
                <a:latin typeface="Arial"/>
                <a:cs typeface="Arial"/>
              </a:rPr>
              <a:t>ь</a:t>
            </a:r>
            <a:r>
              <a:rPr dirty="0" sz="1200" spc="5" b="1">
                <a:solidFill>
                  <a:srgbClr val="231F20"/>
                </a:solidFill>
                <a:latin typeface="Arial"/>
                <a:cs typeface="Arial"/>
              </a:rPr>
              <a:t>но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200" spc="40" b="1">
                <a:solidFill>
                  <a:srgbClr val="231F20"/>
                </a:solidFill>
                <a:latin typeface="Arial"/>
                <a:cs typeface="Arial"/>
              </a:rPr>
              <a:t>ті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231F20"/>
                </a:solidFill>
                <a:latin typeface="Arial"/>
                <a:cs typeface="Arial"/>
              </a:rPr>
              <a:t>ОСББ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ts val="1320"/>
              </a:lnSpc>
            </a:pP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та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обумовлені 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ними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особливості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обліку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Об’єднання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співвласників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багатоквартирних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будинків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(ОСББ)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прибутковими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організаціями, непідприємницькими товариствами,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що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обумовлює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особливості їх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діяльності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які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можна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згрупувати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наступним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чином.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985">
              <a:lnSpc>
                <a:spcPct val="105300"/>
              </a:lnSpc>
            </a:pP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1. </a:t>
            </a: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290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неприбуткові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організації,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їх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діяльність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господар-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ською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діяльністю,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оскільки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вона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здійснюється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метою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отри-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мання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прибутку;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згідно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п.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ст.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Господарського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кодексу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України,</a:t>
            </a:r>
            <a:endParaRPr sz="95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«діяльність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негосподарюючих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суб’єктів,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спрямована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створен-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ня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підтримання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необхідних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матеріально-технічних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умов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функці-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онування,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господарчим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забезпеченням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діяльності </a:t>
            </a:r>
            <a:r>
              <a:rPr dirty="0" sz="950" spc="40" i="1">
                <a:solidFill>
                  <a:srgbClr val="231F20"/>
                </a:solidFill>
                <a:latin typeface="Arial"/>
                <a:cs typeface="Arial"/>
              </a:rPr>
              <a:t>негоспода- </a:t>
            </a:r>
            <a:r>
              <a:rPr dirty="0" sz="950" spc="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рюючих</a:t>
            </a:r>
            <a:r>
              <a:rPr dirty="0" sz="950" spc="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суб’єктів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Оскільки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Податковому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кодексі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[1]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вживається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термін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«неприбутко-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організації»,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Цивільному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кодексі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(ЦКУ)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Законі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«Про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бухгалтерський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фінансову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звітність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Україні»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[4]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7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термін</a:t>
            </a:r>
            <a:endParaRPr sz="95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«непідприємницькі товариства»,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подальшому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будуть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вживатись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обидва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ці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терміни.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60">
                <a:solidFill>
                  <a:srgbClr val="004669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560" rIns="0" bIns="0" rtlCol="0" vert="horz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280"/>
              </a:spcBef>
            </a:pPr>
            <a:r>
              <a:rPr dirty="0" spc="-225"/>
              <a:t>1.</a:t>
            </a:r>
            <a:r>
              <a:rPr dirty="0" spc="-70"/>
              <a:t> </a:t>
            </a:r>
            <a:r>
              <a:rPr dirty="0" spc="180"/>
              <a:t>О</a:t>
            </a:r>
            <a:r>
              <a:rPr dirty="0" spc="120"/>
              <a:t>с</a:t>
            </a:r>
            <a:r>
              <a:rPr dirty="0" spc="95"/>
              <a:t>о</a:t>
            </a:r>
            <a:r>
              <a:rPr dirty="0" spc="65"/>
              <a:t>б</a:t>
            </a:r>
            <a:r>
              <a:rPr dirty="0" spc="55"/>
              <a:t>ливо</a:t>
            </a:r>
            <a:r>
              <a:rPr dirty="0" spc="40"/>
              <a:t>с</a:t>
            </a:r>
            <a:r>
              <a:rPr dirty="0" spc="60"/>
              <a:t>ті</a:t>
            </a:r>
            <a:r>
              <a:rPr dirty="0" spc="-70"/>
              <a:t> </a:t>
            </a:r>
            <a:r>
              <a:rPr dirty="0" spc="95"/>
              <a:t>о</a:t>
            </a:r>
            <a:r>
              <a:rPr dirty="0" spc="65"/>
              <a:t>б</a:t>
            </a:r>
            <a:r>
              <a:rPr dirty="0" spc="10"/>
              <a:t>лік</a:t>
            </a:r>
            <a:r>
              <a:rPr dirty="0" spc="-55"/>
              <a:t>у</a:t>
            </a:r>
            <a:r>
              <a:rPr dirty="0" spc="-220"/>
              <a:t>,  </a:t>
            </a:r>
            <a:r>
              <a:rPr dirty="0" spc="75"/>
              <a:t>оподаткування</a:t>
            </a:r>
            <a:r>
              <a:rPr dirty="0" spc="-90"/>
              <a:t> </a:t>
            </a:r>
            <a:r>
              <a:rPr dirty="0" spc="90"/>
              <a:t>та</a:t>
            </a:r>
            <a:r>
              <a:rPr dirty="0" spc="-85"/>
              <a:t> </a:t>
            </a:r>
            <a:r>
              <a:rPr dirty="0" spc="60"/>
              <a:t>планування </a:t>
            </a:r>
            <a:r>
              <a:rPr dirty="0" spc="-620"/>
              <a:t> </a:t>
            </a:r>
            <a:r>
              <a:rPr dirty="0" spc="35"/>
              <a:t>діяльності</a:t>
            </a:r>
            <a:r>
              <a:rPr dirty="0" spc="-75"/>
              <a:t> </a:t>
            </a:r>
            <a:r>
              <a:rPr dirty="0" spc="145"/>
              <a:t>ОСББ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767335" y="917093"/>
            <a:ext cx="1404620" cy="1499870"/>
            <a:chOff x="767335" y="917093"/>
            <a:chExt cx="1404620" cy="1499870"/>
          </a:xfrm>
        </p:grpSpPr>
        <p:sp>
          <p:nvSpPr>
            <p:cNvPr id="6" name="object 6"/>
            <p:cNvSpPr/>
            <p:nvPr/>
          </p:nvSpPr>
          <p:spPr>
            <a:xfrm>
              <a:off x="1030090" y="917093"/>
              <a:ext cx="998219" cy="1327150"/>
            </a:xfrm>
            <a:custGeom>
              <a:avLst/>
              <a:gdLst/>
              <a:ahLst/>
              <a:cxnLst/>
              <a:rect l="l" t="t" r="r" b="b"/>
              <a:pathLst>
                <a:path w="998219" h="1327150">
                  <a:moveTo>
                    <a:pt x="995400" y="0"/>
                  </a:moveTo>
                  <a:lnTo>
                    <a:pt x="2235" y="0"/>
                  </a:lnTo>
                  <a:lnTo>
                    <a:pt x="0" y="2235"/>
                  </a:lnTo>
                  <a:lnTo>
                    <a:pt x="0" y="1324317"/>
                  </a:lnTo>
                  <a:lnTo>
                    <a:pt x="2235" y="1326553"/>
                  </a:lnTo>
                  <a:lnTo>
                    <a:pt x="817244" y="1326527"/>
                  </a:lnTo>
                  <a:lnTo>
                    <a:pt x="818540" y="1326019"/>
                  </a:lnTo>
                  <a:lnTo>
                    <a:pt x="827575" y="1316596"/>
                  </a:lnTo>
                  <a:lnTo>
                    <a:pt x="9956" y="1316596"/>
                  </a:lnTo>
                  <a:lnTo>
                    <a:pt x="9956" y="9956"/>
                  </a:lnTo>
                  <a:lnTo>
                    <a:pt x="997635" y="9956"/>
                  </a:lnTo>
                  <a:lnTo>
                    <a:pt x="997635" y="2235"/>
                  </a:lnTo>
                  <a:lnTo>
                    <a:pt x="995400" y="0"/>
                  </a:lnTo>
                  <a:close/>
                </a:path>
                <a:path w="998219" h="1327150">
                  <a:moveTo>
                    <a:pt x="997635" y="9956"/>
                  </a:moveTo>
                  <a:lnTo>
                    <a:pt x="987679" y="9956"/>
                  </a:lnTo>
                  <a:lnTo>
                    <a:pt x="987679" y="1135278"/>
                  </a:lnTo>
                  <a:lnTo>
                    <a:pt x="813841" y="1316596"/>
                  </a:lnTo>
                  <a:lnTo>
                    <a:pt x="827575" y="1316596"/>
                  </a:lnTo>
                  <a:lnTo>
                    <a:pt x="995984" y="1140942"/>
                  </a:lnTo>
                  <a:lnTo>
                    <a:pt x="997000" y="1140040"/>
                  </a:lnTo>
                  <a:lnTo>
                    <a:pt x="997635" y="1138720"/>
                  </a:lnTo>
                  <a:lnTo>
                    <a:pt x="997635" y="995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01242" y="957157"/>
              <a:ext cx="988060" cy="1316990"/>
            </a:xfrm>
            <a:custGeom>
              <a:avLst/>
              <a:gdLst/>
              <a:ahLst/>
              <a:cxnLst/>
              <a:rect l="l" t="t" r="r" b="b"/>
              <a:pathLst>
                <a:path w="988060" h="1316989">
                  <a:moveTo>
                    <a:pt x="987679" y="0"/>
                  </a:moveTo>
                  <a:lnTo>
                    <a:pt x="0" y="0"/>
                  </a:lnTo>
                  <a:lnTo>
                    <a:pt x="0" y="1316596"/>
                  </a:lnTo>
                  <a:lnTo>
                    <a:pt x="810958" y="1316596"/>
                  </a:lnTo>
                  <a:lnTo>
                    <a:pt x="987679" y="1132268"/>
                  </a:lnTo>
                  <a:lnTo>
                    <a:pt x="9876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96261" y="952178"/>
              <a:ext cx="998219" cy="1327150"/>
            </a:xfrm>
            <a:custGeom>
              <a:avLst/>
              <a:gdLst/>
              <a:ahLst/>
              <a:cxnLst/>
              <a:rect l="l" t="t" r="r" b="b"/>
              <a:pathLst>
                <a:path w="998219" h="1327150">
                  <a:moveTo>
                    <a:pt x="995400" y="0"/>
                  </a:moveTo>
                  <a:lnTo>
                    <a:pt x="2235" y="0"/>
                  </a:lnTo>
                  <a:lnTo>
                    <a:pt x="0" y="2235"/>
                  </a:lnTo>
                  <a:lnTo>
                    <a:pt x="0" y="1324317"/>
                  </a:lnTo>
                  <a:lnTo>
                    <a:pt x="2235" y="1326553"/>
                  </a:lnTo>
                  <a:lnTo>
                    <a:pt x="817232" y="1326527"/>
                  </a:lnTo>
                  <a:lnTo>
                    <a:pt x="818540" y="1326019"/>
                  </a:lnTo>
                  <a:lnTo>
                    <a:pt x="827575" y="1316596"/>
                  </a:lnTo>
                  <a:lnTo>
                    <a:pt x="9956" y="1316596"/>
                  </a:lnTo>
                  <a:lnTo>
                    <a:pt x="9956" y="9956"/>
                  </a:lnTo>
                  <a:lnTo>
                    <a:pt x="997635" y="9956"/>
                  </a:lnTo>
                  <a:lnTo>
                    <a:pt x="997635" y="2235"/>
                  </a:lnTo>
                  <a:lnTo>
                    <a:pt x="995400" y="0"/>
                  </a:lnTo>
                  <a:close/>
                </a:path>
                <a:path w="998219" h="1327150">
                  <a:moveTo>
                    <a:pt x="997635" y="9956"/>
                  </a:moveTo>
                  <a:lnTo>
                    <a:pt x="987679" y="9956"/>
                  </a:lnTo>
                  <a:lnTo>
                    <a:pt x="987679" y="1135278"/>
                  </a:lnTo>
                  <a:lnTo>
                    <a:pt x="813841" y="1316596"/>
                  </a:lnTo>
                  <a:lnTo>
                    <a:pt x="827575" y="1316596"/>
                  </a:lnTo>
                  <a:lnTo>
                    <a:pt x="995984" y="1140942"/>
                  </a:lnTo>
                  <a:lnTo>
                    <a:pt x="997000" y="1140040"/>
                  </a:lnTo>
                  <a:lnTo>
                    <a:pt x="997635" y="1138720"/>
                  </a:lnTo>
                  <a:lnTo>
                    <a:pt x="997635" y="995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70457" y="988580"/>
              <a:ext cx="988060" cy="1316990"/>
            </a:xfrm>
            <a:custGeom>
              <a:avLst/>
              <a:gdLst/>
              <a:ahLst/>
              <a:cxnLst/>
              <a:rect l="l" t="t" r="r" b="b"/>
              <a:pathLst>
                <a:path w="988060" h="1316989">
                  <a:moveTo>
                    <a:pt x="987679" y="0"/>
                  </a:moveTo>
                  <a:lnTo>
                    <a:pt x="0" y="0"/>
                  </a:lnTo>
                  <a:lnTo>
                    <a:pt x="0" y="1132840"/>
                  </a:lnTo>
                  <a:lnTo>
                    <a:pt x="0" y="1316990"/>
                  </a:lnTo>
                  <a:lnTo>
                    <a:pt x="810958" y="1316990"/>
                  </a:lnTo>
                  <a:lnTo>
                    <a:pt x="810958" y="1132840"/>
                  </a:lnTo>
                  <a:lnTo>
                    <a:pt x="987679" y="1132840"/>
                  </a:lnTo>
                  <a:lnTo>
                    <a:pt x="9876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65485" y="983988"/>
              <a:ext cx="998219" cy="1327150"/>
            </a:xfrm>
            <a:custGeom>
              <a:avLst/>
              <a:gdLst/>
              <a:ahLst/>
              <a:cxnLst/>
              <a:rect l="l" t="t" r="r" b="b"/>
              <a:pathLst>
                <a:path w="998219" h="1327150">
                  <a:moveTo>
                    <a:pt x="995400" y="0"/>
                  </a:moveTo>
                  <a:lnTo>
                    <a:pt x="2235" y="0"/>
                  </a:lnTo>
                  <a:lnTo>
                    <a:pt x="0" y="2235"/>
                  </a:lnTo>
                  <a:lnTo>
                    <a:pt x="0" y="1324317"/>
                  </a:lnTo>
                  <a:lnTo>
                    <a:pt x="2235" y="1326553"/>
                  </a:lnTo>
                  <a:lnTo>
                    <a:pt x="818680" y="1326553"/>
                  </a:lnTo>
                  <a:lnTo>
                    <a:pt x="820915" y="1324317"/>
                  </a:lnTo>
                  <a:lnTo>
                    <a:pt x="820915" y="1316596"/>
                  </a:lnTo>
                  <a:lnTo>
                    <a:pt x="9956" y="1316596"/>
                  </a:lnTo>
                  <a:lnTo>
                    <a:pt x="9956" y="9956"/>
                  </a:lnTo>
                  <a:lnTo>
                    <a:pt x="997635" y="9956"/>
                  </a:lnTo>
                  <a:lnTo>
                    <a:pt x="997635" y="2235"/>
                  </a:lnTo>
                  <a:lnTo>
                    <a:pt x="995400" y="0"/>
                  </a:lnTo>
                  <a:close/>
                </a:path>
                <a:path w="998219" h="1327150">
                  <a:moveTo>
                    <a:pt x="997635" y="9956"/>
                  </a:moveTo>
                  <a:lnTo>
                    <a:pt x="987679" y="9956"/>
                  </a:lnTo>
                  <a:lnTo>
                    <a:pt x="987679" y="1132268"/>
                  </a:lnTo>
                  <a:lnTo>
                    <a:pt x="813193" y="1132268"/>
                  </a:lnTo>
                  <a:lnTo>
                    <a:pt x="810958" y="1134503"/>
                  </a:lnTo>
                  <a:lnTo>
                    <a:pt x="810958" y="1316596"/>
                  </a:lnTo>
                  <a:lnTo>
                    <a:pt x="820915" y="1316596"/>
                  </a:lnTo>
                  <a:lnTo>
                    <a:pt x="820915" y="1142225"/>
                  </a:lnTo>
                  <a:lnTo>
                    <a:pt x="995400" y="1142225"/>
                  </a:lnTo>
                  <a:lnTo>
                    <a:pt x="997635" y="1139990"/>
                  </a:lnTo>
                  <a:lnTo>
                    <a:pt x="997635" y="995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75955" y="2116177"/>
              <a:ext cx="187502" cy="19485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029627" y="1064437"/>
              <a:ext cx="1142365" cy="1144270"/>
            </a:xfrm>
            <a:custGeom>
              <a:avLst/>
              <a:gdLst/>
              <a:ahLst/>
              <a:cxnLst/>
              <a:rect l="l" t="t" r="r" b="b"/>
              <a:pathLst>
                <a:path w="1142364" h="1144270">
                  <a:moveTo>
                    <a:pt x="403390" y="445770"/>
                  </a:moveTo>
                  <a:lnTo>
                    <a:pt x="401154" y="443547"/>
                  </a:lnTo>
                  <a:lnTo>
                    <a:pt x="393382" y="443547"/>
                  </a:lnTo>
                  <a:lnTo>
                    <a:pt x="393382" y="453491"/>
                  </a:lnTo>
                  <a:lnTo>
                    <a:pt x="388797" y="490677"/>
                  </a:lnTo>
                  <a:lnTo>
                    <a:pt x="360045" y="556691"/>
                  </a:lnTo>
                  <a:lnTo>
                    <a:pt x="308914" y="607529"/>
                  </a:lnTo>
                  <a:lnTo>
                    <a:pt x="240334" y="636371"/>
                  </a:lnTo>
                  <a:lnTo>
                    <a:pt x="201688" y="640270"/>
                  </a:lnTo>
                  <a:lnTo>
                    <a:pt x="163042" y="636371"/>
                  </a:lnTo>
                  <a:lnTo>
                    <a:pt x="94488" y="607529"/>
                  </a:lnTo>
                  <a:lnTo>
                    <a:pt x="42697" y="555739"/>
                  </a:lnTo>
                  <a:lnTo>
                    <a:pt x="13843" y="487172"/>
                  </a:lnTo>
                  <a:lnTo>
                    <a:pt x="9944" y="448525"/>
                  </a:lnTo>
                  <a:lnTo>
                    <a:pt x="13843" y="409879"/>
                  </a:lnTo>
                  <a:lnTo>
                    <a:pt x="42697" y="341312"/>
                  </a:lnTo>
                  <a:lnTo>
                    <a:pt x="94488" y="289521"/>
                  </a:lnTo>
                  <a:lnTo>
                    <a:pt x="163042" y="260667"/>
                  </a:lnTo>
                  <a:lnTo>
                    <a:pt x="201688" y="256768"/>
                  </a:lnTo>
                  <a:lnTo>
                    <a:pt x="227101" y="258457"/>
                  </a:lnTo>
                  <a:lnTo>
                    <a:pt x="275336" y="271449"/>
                  </a:lnTo>
                  <a:lnTo>
                    <a:pt x="317284" y="295503"/>
                  </a:lnTo>
                  <a:lnTo>
                    <a:pt x="351358" y="328599"/>
                  </a:lnTo>
                  <a:lnTo>
                    <a:pt x="196850" y="445592"/>
                  </a:lnTo>
                  <a:lnTo>
                    <a:pt x="196037" y="448614"/>
                  </a:lnTo>
                  <a:lnTo>
                    <a:pt x="198310" y="452577"/>
                  </a:lnTo>
                  <a:lnTo>
                    <a:pt x="199974" y="453466"/>
                  </a:lnTo>
                  <a:lnTo>
                    <a:pt x="201688" y="453491"/>
                  </a:lnTo>
                  <a:lnTo>
                    <a:pt x="393382" y="453491"/>
                  </a:lnTo>
                  <a:lnTo>
                    <a:pt x="393382" y="443547"/>
                  </a:lnTo>
                  <a:lnTo>
                    <a:pt x="220205" y="443547"/>
                  </a:lnTo>
                  <a:lnTo>
                    <a:pt x="376897" y="353085"/>
                  </a:lnTo>
                  <a:lnTo>
                    <a:pt x="343992" y="305612"/>
                  </a:lnTo>
                  <a:lnTo>
                    <a:pt x="302514" y="273862"/>
                  </a:lnTo>
                  <a:lnTo>
                    <a:pt x="262953" y="256768"/>
                  </a:lnTo>
                  <a:lnTo>
                    <a:pt x="201688" y="246824"/>
                  </a:lnTo>
                  <a:lnTo>
                    <a:pt x="161048" y="250926"/>
                  </a:lnTo>
                  <a:lnTo>
                    <a:pt x="123190" y="262674"/>
                  </a:lnTo>
                  <a:lnTo>
                    <a:pt x="88925" y="281279"/>
                  </a:lnTo>
                  <a:lnTo>
                    <a:pt x="59067" y="305904"/>
                  </a:lnTo>
                  <a:lnTo>
                    <a:pt x="34442" y="335749"/>
                  </a:lnTo>
                  <a:lnTo>
                    <a:pt x="15849" y="370014"/>
                  </a:lnTo>
                  <a:lnTo>
                    <a:pt x="4102" y="407873"/>
                  </a:lnTo>
                  <a:lnTo>
                    <a:pt x="0" y="448525"/>
                  </a:lnTo>
                  <a:lnTo>
                    <a:pt x="4102" y="489178"/>
                  </a:lnTo>
                  <a:lnTo>
                    <a:pt x="15849" y="527037"/>
                  </a:lnTo>
                  <a:lnTo>
                    <a:pt x="34442" y="561289"/>
                  </a:lnTo>
                  <a:lnTo>
                    <a:pt x="59067" y="591134"/>
                  </a:lnTo>
                  <a:lnTo>
                    <a:pt x="88925" y="615759"/>
                  </a:lnTo>
                  <a:lnTo>
                    <a:pt x="123190" y="634365"/>
                  </a:lnTo>
                  <a:lnTo>
                    <a:pt x="161048" y="646112"/>
                  </a:lnTo>
                  <a:lnTo>
                    <a:pt x="201688" y="650214"/>
                  </a:lnTo>
                  <a:lnTo>
                    <a:pt x="242341" y="646112"/>
                  </a:lnTo>
                  <a:lnTo>
                    <a:pt x="261162" y="640270"/>
                  </a:lnTo>
                  <a:lnTo>
                    <a:pt x="280200" y="634365"/>
                  </a:lnTo>
                  <a:lnTo>
                    <a:pt x="314464" y="615759"/>
                  </a:lnTo>
                  <a:lnTo>
                    <a:pt x="344309" y="591134"/>
                  </a:lnTo>
                  <a:lnTo>
                    <a:pt x="368947" y="561289"/>
                  </a:lnTo>
                  <a:lnTo>
                    <a:pt x="387540" y="527037"/>
                  </a:lnTo>
                  <a:lnTo>
                    <a:pt x="399288" y="489178"/>
                  </a:lnTo>
                  <a:lnTo>
                    <a:pt x="403377" y="448614"/>
                  </a:lnTo>
                  <a:lnTo>
                    <a:pt x="403390" y="445770"/>
                  </a:lnTo>
                  <a:close/>
                </a:path>
                <a:path w="1142364" h="1144270">
                  <a:moveTo>
                    <a:pt x="650938" y="252730"/>
                  </a:moveTo>
                  <a:lnTo>
                    <a:pt x="650595" y="250190"/>
                  </a:lnTo>
                  <a:lnTo>
                    <a:pt x="648309" y="247650"/>
                  </a:lnTo>
                  <a:lnTo>
                    <a:pt x="643839" y="247650"/>
                  </a:lnTo>
                  <a:lnTo>
                    <a:pt x="642289" y="247408"/>
                  </a:lnTo>
                  <a:lnTo>
                    <a:pt x="642289" y="257810"/>
                  </a:lnTo>
                  <a:lnTo>
                    <a:pt x="639876" y="290830"/>
                  </a:lnTo>
                  <a:lnTo>
                    <a:pt x="584161" y="290830"/>
                  </a:lnTo>
                  <a:lnTo>
                    <a:pt x="582955" y="255270"/>
                  </a:lnTo>
                  <a:lnTo>
                    <a:pt x="614108" y="255270"/>
                  </a:lnTo>
                  <a:lnTo>
                    <a:pt x="642289" y="257810"/>
                  </a:lnTo>
                  <a:lnTo>
                    <a:pt x="642289" y="247408"/>
                  </a:lnTo>
                  <a:lnTo>
                    <a:pt x="635889" y="246380"/>
                  </a:lnTo>
                  <a:lnTo>
                    <a:pt x="627926" y="246380"/>
                  </a:lnTo>
                  <a:lnTo>
                    <a:pt x="619950" y="245110"/>
                  </a:lnTo>
                  <a:lnTo>
                    <a:pt x="588073" y="245110"/>
                  </a:lnTo>
                  <a:lnTo>
                    <a:pt x="577342" y="246380"/>
                  </a:lnTo>
                  <a:lnTo>
                    <a:pt x="575602" y="246380"/>
                  </a:lnTo>
                  <a:lnTo>
                    <a:pt x="573252" y="248920"/>
                  </a:lnTo>
                  <a:lnTo>
                    <a:pt x="572922" y="250190"/>
                  </a:lnTo>
                  <a:lnTo>
                    <a:pt x="573290" y="266700"/>
                  </a:lnTo>
                  <a:lnTo>
                    <a:pt x="573684" y="280670"/>
                  </a:lnTo>
                  <a:lnTo>
                    <a:pt x="574268" y="297180"/>
                  </a:lnTo>
                  <a:lnTo>
                    <a:pt x="574814" y="298450"/>
                  </a:lnTo>
                  <a:lnTo>
                    <a:pt x="577380" y="300990"/>
                  </a:lnTo>
                  <a:lnTo>
                    <a:pt x="644893" y="300990"/>
                  </a:lnTo>
                  <a:lnTo>
                    <a:pt x="647433" y="298450"/>
                  </a:lnTo>
                  <a:lnTo>
                    <a:pt x="648068" y="297180"/>
                  </a:lnTo>
                  <a:lnTo>
                    <a:pt x="648830" y="292100"/>
                  </a:lnTo>
                  <a:lnTo>
                    <a:pt x="649097" y="290830"/>
                  </a:lnTo>
                  <a:lnTo>
                    <a:pt x="649516" y="287020"/>
                  </a:lnTo>
                  <a:lnTo>
                    <a:pt x="650011" y="278130"/>
                  </a:lnTo>
                  <a:lnTo>
                    <a:pt x="650646" y="259080"/>
                  </a:lnTo>
                  <a:lnTo>
                    <a:pt x="650824" y="255270"/>
                  </a:lnTo>
                  <a:lnTo>
                    <a:pt x="650938" y="252730"/>
                  </a:lnTo>
                  <a:close/>
                </a:path>
                <a:path w="1142364" h="1144270">
                  <a:moveTo>
                    <a:pt x="652145" y="363220"/>
                  </a:moveTo>
                  <a:lnTo>
                    <a:pt x="645960" y="331470"/>
                  </a:lnTo>
                  <a:lnTo>
                    <a:pt x="644296" y="331470"/>
                  </a:lnTo>
                  <a:lnTo>
                    <a:pt x="644296" y="347980"/>
                  </a:lnTo>
                  <a:lnTo>
                    <a:pt x="644207" y="355600"/>
                  </a:lnTo>
                  <a:lnTo>
                    <a:pt x="642861" y="369570"/>
                  </a:lnTo>
                  <a:lnTo>
                    <a:pt x="641604" y="375920"/>
                  </a:lnTo>
                  <a:lnTo>
                    <a:pt x="640016" y="379730"/>
                  </a:lnTo>
                  <a:lnTo>
                    <a:pt x="629246" y="381000"/>
                  </a:lnTo>
                  <a:lnTo>
                    <a:pt x="586028" y="381000"/>
                  </a:lnTo>
                  <a:lnTo>
                    <a:pt x="587095" y="367030"/>
                  </a:lnTo>
                  <a:lnTo>
                    <a:pt x="587324" y="360680"/>
                  </a:lnTo>
                  <a:lnTo>
                    <a:pt x="587324" y="344170"/>
                  </a:lnTo>
                  <a:lnTo>
                    <a:pt x="594436" y="344170"/>
                  </a:lnTo>
                  <a:lnTo>
                    <a:pt x="601522" y="342900"/>
                  </a:lnTo>
                  <a:lnTo>
                    <a:pt x="608584" y="342900"/>
                  </a:lnTo>
                  <a:lnTo>
                    <a:pt x="615607" y="341630"/>
                  </a:lnTo>
                  <a:lnTo>
                    <a:pt x="643547" y="341630"/>
                  </a:lnTo>
                  <a:lnTo>
                    <a:pt x="644296" y="347980"/>
                  </a:lnTo>
                  <a:lnTo>
                    <a:pt x="644296" y="331470"/>
                  </a:lnTo>
                  <a:lnTo>
                    <a:pt x="620877" y="331470"/>
                  </a:lnTo>
                  <a:lnTo>
                    <a:pt x="613448" y="332740"/>
                  </a:lnTo>
                  <a:lnTo>
                    <a:pt x="598551" y="332740"/>
                  </a:lnTo>
                  <a:lnTo>
                    <a:pt x="591172" y="334010"/>
                  </a:lnTo>
                  <a:lnTo>
                    <a:pt x="581723" y="335280"/>
                  </a:lnTo>
                  <a:lnTo>
                    <a:pt x="580250" y="335280"/>
                  </a:lnTo>
                  <a:lnTo>
                    <a:pt x="578205" y="337820"/>
                  </a:lnTo>
                  <a:lnTo>
                    <a:pt x="577761" y="339090"/>
                  </a:lnTo>
                  <a:lnTo>
                    <a:pt x="576630" y="370840"/>
                  </a:lnTo>
                  <a:lnTo>
                    <a:pt x="576541" y="374650"/>
                  </a:lnTo>
                  <a:lnTo>
                    <a:pt x="576427" y="386080"/>
                  </a:lnTo>
                  <a:lnTo>
                    <a:pt x="576554" y="387350"/>
                  </a:lnTo>
                  <a:lnTo>
                    <a:pt x="579424" y="389890"/>
                  </a:lnTo>
                  <a:lnTo>
                    <a:pt x="637184" y="389890"/>
                  </a:lnTo>
                  <a:lnTo>
                    <a:pt x="643001" y="388620"/>
                  </a:lnTo>
                  <a:lnTo>
                    <a:pt x="644982" y="388620"/>
                  </a:lnTo>
                  <a:lnTo>
                    <a:pt x="648144" y="386080"/>
                  </a:lnTo>
                  <a:lnTo>
                    <a:pt x="649224" y="384810"/>
                  </a:lnTo>
                  <a:lnTo>
                    <a:pt x="649884" y="381000"/>
                  </a:lnTo>
                  <a:lnTo>
                    <a:pt x="651852" y="374650"/>
                  </a:lnTo>
                  <a:lnTo>
                    <a:pt x="652018" y="369570"/>
                  </a:lnTo>
                  <a:lnTo>
                    <a:pt x="652145" y="363220"/>
                  </a:lnTo>
                  <a:close/>
                </a:path>
                <a:path w="1142364" h="1144270">
                  <a:moveTo>
                    <a:pt x="653097" y="433070"/>
                  </a:moveTo>
                  <a:lnTo>
                    <a:pt x="652983" y="429260"/>
                  </a:lnTo>
                  <a:lnTo>
                    <a:pt x="650303" y="426720"/>
                  </a:lnTo>
                  <a:lnTo>
                    <a:pt x="648119" y="425450"/>
                  </a:lnTo>
                  <a:lnTo>
                    <a:pt x="643496" y="424218"/>
                  </a:lnTo>
                  <a:lnTo>
                    <a:pt x="643496" y="444500"/>
                  </a:lnTo>
                  <a:lnTo>
                    <a:pt x="642759" y="458470"/>
                  </a:lnTo>
                  <a:lnTo>
                    <a:pt x="641946" y="466090"/>
                  </a:lnTo>
                  <a:lnTo>
                    <a:pt x="640829" y="471170"/>
                  </a:lnTo>
                  <a:lnTo>
                    <a:pt x="581113" y="471170"/>
                  </a:lnTo>
                  <a:lnTo>
                    <a:pt x="581113" y="435610"/>
                  </a:lnTo>
                  <a:lnTo>
                    <a:pt x="585597" y="434340"/>
                  </a:lnTo>
                  <a:lnTo>
                    <a:pt x="642772" y="434340"/>
                  </a:lnTo>
                  <a:lnTo>
                    <a:pt x="643432" y="438150"/>
                  </a:lnTo>
                  <a:lnTo>
                    <a:pt x="643496" y="444500"/>
                  </a:lnTo>
                  <a:lnTo>
                    <a:pt x="643496" y="424218"/>
                  </a:lnTo>
                  <a:lnTo>
                    <a:pt x="575513" y="424180"/>
                  </a:lnTo>
                  <a:lnTo>
                    <a:pt x="574052" y="425450"/>
                  </a:lnTo>
                  <a:lnTo>
                    <a:pt x="572439" y="426720"/>
                  </a:lnTo>
                  <a:lnTo>
                    <a:pt x="571779" y="429260"/>
                  </a:lnTo>
                  <a:lnTo>
                    <a:pt x="571449" y="434340"/>
                  </a:lnTo>
                  <a:lnTo>
                    <a:pt x="571347" y="440690"/>
                  </a:lnTo>
                  <a:lnTo>
                    <a:pt x="571474" y="453390"/>
                  </a:lnTo>
                  <a:lnTo>
                    <a:pt x="571246" y="453390"/>
                  </a:lnTo>
                  <a:lnTo>
                    <a:pt x="571169" y="468630"/>
                  </a:lnTo>
                  <a:lnTo>
                    <a:pt x="571461" y="474980"/>
                  </a:lnTo>
                  <a:lnTo>
                    <a:pt x="571893" y="477520"/>
                  </a:lnTo>
                  <a:lnTo>
                    <a:pt x="574941" y="480060"/>
                  </a:lnTo>
                  <a:lnTo>
                    <a:pt x="642137" y="480060"/>
                  </a:lnTo>
                  <a:lnTo>
                    <a:pt x="645490" y="478790"/>
                  </a:lnTo>
                  <a:lnTo>
                    <a:pt x="647230" y="478790"/>
                  </a:lnTo>
                  <a:lnTo>
                    <a:pt x="649655" y="476250"/>
                  </a:lnTo>
                  <a:lnTo>
                    <a:pt x="650214" y="473710"/>
                  </a:lnTo>
                  <a:lnTo>
                    <a:pt x="650341" y="471170"/>
                  </a:lnTo>
                  <a:lnTo>
                    <a:pt x="650811" y="463550"/>
                  </a:lnTo>
                  <a:lnTo>
                    <a:pt x="651167" y="458470"/>
                  </a:lnTo>
                  <a:lnTo>
                    <a:pt x="652995" y="434340"/>
                  </a:lnTo>
                  <a:lnTo>
                    <a:pt x="653097" y="433070"/>
                  </a:lnTo>
                  <a:close/>
                </a:path>
                <a:path w="1142364" h="1144270">
                  <a:moveTo>
                    <a:pt x="654316" y="562610"/>
                  </a:moveTo>
                  <a:lnTo>
                    <a:pt x="654227" y="535940"/>
                  </a:lnTo>
                  <a:lnTo>
                    <a:pt x="654050" y="529590"/>
                  </a:lnTo>
                  <a:lnTo>
                    <a:pt x="652081" y="524510"/>
                  </a:lnTo>
                  <a:lnTo>
                    <a:pt x="651421" y="520700"/>
                  </a:lnTo>
                  <a:lnTo>
                    <a:pt x="650328" y="518160"/>
                  </a:lnTo>
                  <a:lnTo>
                    <a:pt x="647179" y="516890"/>
                  </a:lnTo>
                  <a:lnTo>
                    <a:pt x="646480" y="516445"/>
                  </a:lnTo>
                  <a:lnTo>
                    <a:pt x="646480" y="557530"/>
                  </a:lnTo>
                  <a:lnTo>
                    <a:pt x="645744" y="562610"/>
                  </a:lnTo>
                  <a:lnTo>
                    <a:pt x="603719" y="562610"/>
                  </a:lnTo>
                  <a:lnTo>
                    <a:pt x="589508" y="560070"/>
                  </a:lnTo>
                  <a:lnTo>
                    <a:pt x="589419" y="542290"/>
                  </a:lnTo>
                  <a:lnTo>
                    <a:pt x="589292" y="538480"/>
                  </a:lnTo>
                  <a:lnTo>
                    <a:pt x="588225" y="524510"/>
                  </a:lnTo>
                  <a:lnTo>
                    <a:pt x="642213" y="524510"/>
                  </a:lnTo>
                  <a:lnTo>
                    <a:pt x="643801" y="528320"/>
                  </a:lnTo>
                  <a:lnTo>
                    <a:pt x="645058" y="534670"/>
                  </a:lnTo>
                  <a:lnTo>
                    <a:pt x="646404" y="549910"/>
                  </a:lnTo>
                  <a:lnTo>
                    <a:pt x="646480" y="557530"/>
                  </a:lnTo>
                  <a:lnTo>
                    <a:pt x="646480" y="516445"/>
                  </a:lnTo>
                  <a:lnTo>
                    <a:pt x="645198" y="515620"/>
                  </a:lnTo>
                  <a:lnTo>
                    <a:pt x="639343" y="515620"/>
                  </a:lnTo>
                  <a:lnTo>
                    <a:pt x="625119" y="514350"/>
                  </a:lnTo>
                  <a:lnTo>
                    <a:pt x="583806" y="514350"/>
                  </a:lnTo>
                  <a:lnTo>
                    <a:pt x="581609" y="515620"/>
                  </a:lnTo>
                  <a:lnTo>
                    <a:pt x="578751" y="518160"/>
                  </a:lnTo>
                  <a:lnTo>
                    <a:pt x="578624" y="519430"/>
                  </a:lnTo>
                  <a:lnTo>
                    <a:pt x="578573" y="524510"/>
                  </a:lnTo>
                  <a:lnTo>
                    <a:pt x="579120" y="543560"/>
                  </a:lnTo>
                  <a:lnTo>
                    <a:pt x="579958" y="566420"/>
                  </a:lnTo>
                  <a:lnTo>
                    <a:pt x="580402" y="567690"/>
                  </a:lnTo>
                  <a:lnTo>
                    <a:pt x="582447" y="570230"/>
                  </a:lnTo>
                  <a:lnTo>
                    <a:pt x="583920" y="570230"/>
                  </a:lnTo>
                  <a:lnTo>
                    <a:pt x="593369" y="571500"/>
                  </a:lnTo>
                  <a:lnTo>
                    <a:pt x="600748" y="571500"/>
                  </a:lnTo>
                  <a:lnTo>
                    <a:pt x="608164" y="572770"/>
                  </a:lnTo>
                  <a:lnTo>
                    <a:pt x="650341" y="572770"/>
                  </a:lnTo>
                  <a:lnTo>
                    <a:pt x="653389" y="568960"/>
                  </a:lnTo>
                  <a:lnTo>
                    <a:pt x="654227" y="567690"/>
                  </a:lnTo>
                  <a:lnTo>
                    <a:pt x="654316" y="562610"/>
                  </a:lnTo>
                  <a:close/>
                </a:path>
                <a:path w="1142364" h="1144270">
                  <a:moveTo>
                    <a:pt x="701700" y="662940"/>
                  </a:moveTo>
                  <a:lnTo>
                    <a:pt x="701548" y="660400"/>
                  </a:lnTo>
                  <a:lnTo>
                    <a:pt x="701382" y="659130"/>
                  </a:lnTo>
                  <a:lnTo>
                    <a:pt x="700074" y="656590"/>
                  </a:lnTo>
                  <a:lnTo>
                    <a:pt x="698893" y="655320"/>
                  </a:lnTo>
                  <a:lnTo>
                    <a:pt x="693762" y="655320"/>
                  </a:lnTo>
                  <a:lnTo>
                    <a:pt x="692226" y="657860"/>
                  </a:lnTo>
                  <a:lnTo>
                    <a:pt x="691756" y="659130"/>
                  </a:lnTo>
                  <a:lnTo>
                    <a:pt x="691527" y="660400"/>
                  </a:lnTo>
                  <a:lnTo>
                    <a:pt x="691502" y="661670"/>
                  </a:lnTo>
                  <a:lnTo>
                    <a:pt x="691591" y="664210"/>
                  </a:lnTo>
                  <a:lnTo>
                    <a:pt x="692010" y="665480"/>
                  </a:lnTo>
                  <a:lnTo>
                    <a:pt x="692759" y="665480"/>
                  </a:lnTo>
                  <a:lnTo>
                    <a:pt x="693737" y="666750"/>
                  </a:lnTo>
                  <a:lnTo>
                    <a:pt x="694969" y="668020"/>
                  </a:lnTo>
                  <a:lnTo>
                    <a:pt x="698398" y="668020"/>
                  </a:lnTo>
                  <a:lnTo>
                    <a:pt x="699668" y="666750"/>
                  </a:lnTo>
                  <a:lnTo>
                    <a:pt x="701294" y="664210"/>
                  </a:lnTo>
                  <a:lnTo>
                    <a:pt x="701700" y="662940"/>
                  </a:lnTo>
                  <a:close/>
                </a:path>
                <a:path w="1142364" h="1144270">
                  <a:moveTo>
                    <a:pt x="715098" y="185420"/>
                  </a:moveTo>
                  <a:lnTo>
                    <a:pt x="714705" y="182880"/>
                  </a:lnTo>
                  <a:lnTo>
                    <a:pt x="714756" y="176530"/>
                  </a:lnTo>
                  <a:lnTo>
                    <a:pt x="714336" y="167640"/>
                  </a:lnTo>
                  <a:lnTo>
                    <a:pt x="712800" y="162560"/>
                  </a:lnTo>
                  <a:lnTo>
                    <a:pt x="707047" y="153670"/>
                  </a:lnTo>
                  <a:lnTo>
                    <a:pt x="704621" y="151396"/>
                  </a:lnTo>
                  <a:lnTo>
                    <a:pt x="704621" y="172720"/>
                  </a:lnTo>
                  <a:lnTo>
                    <a:pt x="704354" y="176530"/>
                  </a:lnTo>
                  <a:lnTo>
                    <a:pt x="704354" y="185420"/>
                  </a:lnTo>
                  <a:lnTo>
                    <a:pt x="704253" y="190500"/>
                  </a:lnTo>
                  <a:lnTo>
                    <a:pt x="704151" y="193040"/>
                  </a:lnTo>
                  <a:lnTo>
                    <a:pt x="702030" y="198120"/>
                  </a:lnTo>
                  <a:lnTo>
                    <a:pt x="694436" y="207010"/>
                  </a:lnTo>
                  <a:lnTo>
                    <a:pt x="688949" y="209550"/>
                  </a:lnTo>
                  <a:lnTo>
                    <a:pt x="679310" y="209550"/>
                  </a:lnTo>
                  <a:lnTo>
                    <a:pt x="679310" y="186690"/>
                  </a:lnTo>
                  <a:lnTo>
                    <a:pt x="679310" y="185420"/>
                  </a:lnTo>
                  <a:lnTo>
                    <a:pt x="704354" y="185420"/>
                  </a:lnTo>
                  <a:lnTo>
                    <a:pt x="704354" y="176530"/>
                  </a:lnTo>
                  <a:lnTo>
                    <a:pt x="677849" y="176530"/>
                  </a:lnTo>
                  <a:lnTo>
                    <a:pt x="677202" y="171450"/>
                  </a:lnTo>
                  <a:lnTo>
                    <a:pt x="676643" y="167640"/>
                  </a:lnTo>
                  <a:lnTo>
                    <a:pt x="675906" y="158750"/>
                  </a:lnTo>
                  <a:lnTo>
                    <a:pt x="675843" y="157480"/>
                  </a:lnTo>
                  <a:lnTo>
                    <a:pt x="675805" y="151130"/>
                  </a:lnTo>
                  <a:lnTo>
                    <a:pt x="675843" y="149860"/>
                  </a:lnTo>
                  <a:lnTo>
                    <a:pt x="684745" y="152400"/>
                  </a:lnTo>
                  <a:lnTo>
                    <a:pt x="692848" y="153670"/>
                  </a:lnTo>
                  <a:lnTo>
                    <a:pt x="701167" y="161290"/>
                  </a:lnTo>
                  <a:lnTo>
                    <a:pt x="702665" y="163830"/>
                  </a:lnTo>
                  <a:lnTo>
                    <a:pt x="704342" y="170180"/>
                  </a:lnTo>
                  <a:lnTo>
                    <a:pt x="704621" y="172720"/>
                  </a:lnTo>
                  <a:lnTo>
                    <a:pt x="704621" y="151396"/>
                  </a:lnTo>
                  <a:lnTo>
                    <a:pt x="702995" y="149860"/>
                  </a:lnTo>
                  <a:lnTo>
                    <a:pt x="692594" y="144780"/>
                  </a:lnTo>
                  <a:lnTo>
                    <a:pt x="687578" y="142240"/>
                  </a:lnTo>
                  <a:lnTo>
                    <a:pt x="677049" y="139700"/>
                  </a:lnTo>
                  <a:lnTo>
                    <a:pt x="671550" y="139700"/>
                  </a:lnTo>
                  <a:lnTo>
                    <a:pt x="670306" y="139852"/>
                  </a:lnTo>
                  <a:lnTo>
                    <a:pt x="670306" y="199390"/>
                  </a:lnTo>
                  <a:lnTo>
                    <a:pt x="670191" y="209550"/>
                  </a:lnTo>
                  <a:lnTo>
                    <a:pt x="660158" y="209550"/>
                  </a:lnTo>
                  <a:lnTo>
                    <a:pt x="654570" y="207010"/>
                  </a:lnTo>
                  <a:lnTo>
                    <a:pt x="645795" y="199390"/>
                  </a:lnTo>
                  <a:lnTo>
                    <a:pt x="642708" y="194310"/>
                  </a:lnTo>
                  <a:lnTo>
                    <a:pt x="641654" y="187960"/>
                  </a:lnTo>
                  <a:lnTo>
                    <a:pt x="641565" y="186690"/>
                  </a:lnTo>
                  <a:lnTo>
                    <a:pt x="669696" y="186690"/>
                  </a:lnTo>
                  <a:lnTo>
                    <a:pt x="670242" y="190500"/>
                  </a:lnTo>
                  <a:lnTo>
                    <a:pt x="670306" y="199390"/>
                  </a:lnTo>
                  <a:lnTo>
                    <a:pt x="670306" y="139852"/>
                  </a:lnTo>
                  <a:lnTo>
                    <a:pt x="668782" y="140042"/>
                  </a:lnTo>
                  <a:lnTo>
                    <a:pt x="668782" y="176530"/>
                  </a:lnTo>
                  <a:lnTo>
                    <a:pt x="641781" y="176530"/>
                  </a:lnTo>
                  <a:lnTo>
                    <a:pt x="665187" y="151130"/>
                  </a:lnTo>
                  <a:lnTo>
                    <a:pt x="666953" y="151130"/>
                  </a:lnTo>
                  <a:lnTo>
                    <a:pt x="668782" y="176530"/>
                  </a:lnTo>
                  <a:lnTo>
                    <a:pt x="668782" y="140042"/>
                  </a:lnTo>
                  <a:lnTo>
                    <a:pt x="661111" y="140970"/>
                  </a:lnTo>
                  <a:lnTo>
                    <a:pt x="656996" y="140970"/>
                  </a:lnTo>
                  <a:lnTo>
                    <a:pt x="649503" y="144780"/>
                  </a:lnTo>
                  <a:lnTo>
                    <a:pt x="630555" y="190500"/>
                  </a:lnTo>
                  <a:lnTo>
                    <a:pt x="633298" y="199390"/>
                  </a:lnTo>
                  <a:lnTo>
                    <a:pt x="643356" y="212090"/>
                  </a:lnTo>
                  <a:lnTo>
                    <a:pt x="650862" y="217170"/>
                  </a:lnTo>
                  <a:lnTo>
                    <a:pt x="664654" y="219710"/>
                  </a:lnTo>
                  <a:lnTo>
                    <a:pt x="669848" y="220980"/>
                  </a:lnTo>
                  <a:lnTo>
                    <a:pt x="680148" y="220980"/>
                  </a:lnTo>
                  <a:lnTo>
                    <a:pt x="685241" y="219710"/>
                  </a:lnTo>
                  <a:lnTo>
                    <a:pt x="694728" y="217170"/>
                  </a:lnTo>
                  <a:lnTo>
                    <a:pt x="698588" y="215900"/>
                  </a:lnTo>
                  <a:lnTo>
                    <a:pt x="705269" y="209550"/>
                  </a:lnTo>
                  <a:lnTo>
                    <a:pt x="707948" y="207010"/>
                  </a:lnTo>
                  <a:lnTo>
                    <a:pt x="711682" y="199390"/>
                  </a:lnTo>
                  <a:lnTo>
                    <a:pt x="713041" y="195580"/>
                  </a:lnTo>
                  <a:lnTo>
                    <a:pt x="714756" y="189230"/>
                  </a:lnTo>
                  <a:lnTo>
                    <a:pt x="715098" y="185420"/>
                  </a:lnTo>
                  <a:close/>
                </a:path>
                <a:path w="1142364" h="1144270">
                  <a:moveTo>
                    <a:pt x="781939" y="365760"/>
                  </a:moveTo>
                  <a:lnTo>
                    <a:pt x="781913" y="342900"/>
                  </a:lnTo>
                  <a:lnTo>
                    <a:pt x="781634" y="341630"/>
                  </a:lnTo>
                  <a:lnTo>
                    <a:pt x="781418" y="340360"/>
                  </a:lnTo>
                  <a:lnTo>
                    <a:pt x="780808" y="336550"/>
                  </a:lnTo>
                  <a:lnTo>
                    <a:pt x="780084" y="335280"/>
                  </a:lnTo>
                  <a:lnTo>
                    <a:pt x="777773" y="332740"/>
                  </a:lnTo>
                  <a:lnTo>
                    <a:pt x="776249" y="332740"/>
                  </a:lnTo>
                  <a:lnTo>
                    <a:pt x="773468" y="332511"/>
                  </a:lnTo>
                  <a:lnTo>
                    <a:pt x="773468" y="341630"/>
                  </a:lnTo>
                  <a:lnTo>
                    <a:pt x="772998" y="347980"/>
                  </a:lnTo>
                  <a:lnTo>
                    <a:pt x="773036" y="368300"/>
                  </a:lnTo>
                  <a:lnTo>
                    <a:pt x="772922" y="372110"/>
                  </a:lnTo>
                  <a:lnTo>
                    <a:pt x="772312" y="378460"/>
                  </a:lnTo>
                  <a:lnTo>
                    <a:pt x="771080" y="386080"/>
                  </a:lnTo>
                  <a:lnTo>
                    <a:pt x="757974" y="386080"/>
                  </a:lnTo>
                  <a:lnTo>
                    <a:pt x="745058" y="384810"/>
                  </a:lnTo>
                  <a:lnTo>
                    <a:pt x="732243" y="384810"/>
                  </a:lnTo>
                  <a:lnTo>
                    <a:pt x="713003" y="383540"/>
                  </a:lnTo>
                  <a:lnTo>
                    <a:pt x="712774" y="378460"/>
                  </a:lnTo>
                  <a:lnTo>
                    <a:pt x="712876" y="368300"/>
                  </a:lnTo>
                  <a:lnTo>
                    <a:pt x="713244" y="361950"/>
                  </a:lnTo>
                  <a:lnTo>
                    <a:pt x="713841" y="355600"/>
                  </a:lnTo>
                  <a:lnTo>
                    <a:pt x="714679" y="345440"/>
                  </a:lnTo>
                  <a:lnTo>
                    <a:pt x="714895" y="341630"/>
                  </a:lnTo>
                  <a:lnTo>
                    <a:pt x="720877" y="341630"/>
                  </a:lnTo>
                  <a:lnTo>
                    <a:pt x="732675" y="340360"/>
                  </a:lnTo>
                  <a:lnTo>
                    <a:pt x="763193" y="340360"/>
                  </a:lnTo>
                  <a:lnTo>
                    <a:pt x="773468" y="341630"/>
                  </a:lnTo>
                  <a:lnTo>
                    <a:pt x="773468" y="332511"/>
                  </a:lnTo>
                  <a:lnTo>
                    <a:pt x="761593" y="331470"/>
                  </a:lnTo>
                  <a:lnTo>
                    <a:pt x="707961" y="331470"/>
                  </a:lnTo>
                  <a:lnTo>
                    <a:pt x="705510" y="334010"/>
                  </a:lnTo>
                  <a:lnTo>
                    <a:pt x="705104" y="336550"/>
                  </a:lnTo>
                  <a:lnTo>
                    <a:pt x="704900" y="340360"/>
                  </a:lnTo>
                  <a:lnTo>
                    <a:pt x="704494" y="350520"/>
                  </a:lnTo>
                  <a:lnTo>
                    <a:pt x="703072" y="377190"/>
                  </a:lnTo>
                  <a:lnTo>
                    <a:pt x="702729" y="387350"/>
                  </a:lnTo>
                  <a:lnTo>
                    <a:pt x="703097" y="389890"/>
                  </a:lnTo>
                  <a:lnTo>
                    <a:pt x="705866" y="392430"/>
                  </a:lnTo>
                  <a:lnTo>
                    <a:pt x="707948" y="392430"/>
                  </a:lnTo>
                  <a:lnTo>
                    <a:pt x="713219" y="393700"/>
                  </a:lnTo>
                  <a:lnTo>
                    <a:pt x="737819" y="393700"/>
                  </a:lnTo>
                  <a:lnTo>
                    <a:pt x="748182" y="394970"/>
                  </a:lnTo>
                  <a:lnTo>
                    <a:pt x="775144" y="394970"/>
                  </a:lnTo>
                  <a:lnTo>
                    <a:pt x="778700" y="392430"/>
                  </a:lnTo>
                  <a:lnTo>
                    <a:pt x="780262" y="386080"/>
                  </a:lnTo>
                  <a:lnTo>
                    <a:pt x="781519" y="381000"/>
                  </a:lnTo>
                  <a:lnTo>
                    <a:pt x="781710" y="375920"/>
                  </a:lnTo>
                  <a:lnTo>
                    <a:pt x="781824" y="372110"/>
                  </a:lnTo>
                  <a:lnTo>
                    <a:pt x="781939" y="365760"/>
                  </a:lnTo>
                  <a:close/>
                </a:path>
                <a:path w="1142364" h="1144270">
                  <a:moveTo>
                    <a:pt x="783945" y="430530"/>
                  </a:moveTo>
                  <a:lnTo>
                    <a:pt x="782828" y="429260"/>
                  </a:lnTo>
                  <a:lnTo>
                    <a:pt x="781494" y="426720"/>
                  </a:lnTo>
                  <a:lnTo>
                    <a:pt x="775500" y="426720"/>
                  </a:lnTo>
                  <a:lnTo>
                    <a:pt x="775246" y="426694"/>
                  </a:lnTo>
                  <a:lnTo>
                    <a:pt x="775246" y="436880"/>
                  </a:lnTo>
                  <a:lnTo>
                    <a:pt x="775220" y="441960"/>
                  </a:lnTo>
                  <a:lnTo>
                    <a:pt x="774928" y="447040"/>
                  </a:lnTo>
                  <a:lnTo>
                    <a:pt x="774026" y="458470"/>
                  </a:lnTo>
                  <a:lnTo>
                    <a:pt x="772820" y="469900"/>
                  </a:lnTo>
                  <a:lnTo>
                    <a:pt x="717384" y="469900"/>
                  </a:lnTo>
                  <a:lnTo>
                    <a:pt x="716165" y="434340"/>
                  </a:lnTo>
                  <a:lnTo>
                    <a:pt x="745769" y="434340"/>
                  </a:lnTo>
                  <a:lnTo>
                    <a:pt x="775246" y="436880"/>
                  </a:lnTo>
                  <a:lnTo>
                    <a:pt x="775246" y="426694"/>
                  </a:lnTo>
                  <a:lnTo>
                    <a:pt x="757326" y="424180"/>
                  </a:lnTo>
                  <a:lnTo>
                    <a:pt x="725284" y="424180"/>
                  </a:lnTo>
                  <a:lnTo>
                    <a:pt x="710425" y="425450"/>
                  </a:lnTo>
                  <a:lnTo>
                    <a:pt x="708748" y="425450"/>
                  </a:lnTo>
                  <a:lnTo>
                    <a:pt x="706501" y="427990"/>
                  </a:lnTo>
                  <a:lnTo>
                    <a:pt x="706158" y="429260"/>
                  </a:lnTo>
                  <a:lnTo>
                    <a:pt x="706386" y="440690"/>
                  </a:lnTo>
                  <a:lnTo>
                    <a:pt x="706920" y="459740"/>
                  </a:lnTo>
                  <a:lnTo>
                    <a:pt x="707517" y="476250"/>
                  </a:lnTo>
                  <a:lnTo>
                    <a:pt x="708088" y="477520"/>
                  </a:lnTo>
                  <a:lnTo>
                    <a:pt x="710590" y="480060"/>
                  </a:lnTo>
                  <a:lnTo>
                    <a:pt x="777836" y="480060"/>
                  </a:lnTo>
                  <a:lnTo>
                    <a:pt x="780796" y="477520"/>
                  </a:lnTo>
                  <a:lnTo>
                    <a:pt x="781405" y="474980"/>
                  </a:lnTo>
                  <a:lnTo>
                    <a:pt x="782243" y="469900"/>
                  </a:lnTo>
                  <a:lnTo>
                    <a:pt x="782485" y="468630"/>
                  </a:lnTo>
                  <a:lnTo>
                    <a:pt x="782942" y="463550"/>
                  </a:lnTo>
                  <a:lnTo>
                    <a:pt x="783069" y="459740"/>
                  </a:lnTo>
                  <a:lnTo>
                    <a:pt x="783399" y="440690"/>
                  </a:lnTo>
                  <a:lnTo>
                    <a:pt x="783755" y="434340"/>
                  </a:lnTo>
                  <a:lnTo>
                    <a:pt x="783945" y="430530"/>
                  </a:lnTo>
                  <a:close/>
                </a:path>
                <a:path w="1142364" h="1144270">
                  <a:moveTo>
                    <a:pt x="784225" y="538480"/>
                  </a:moveTo>
                  <a:lnTo>
                    <a:pt x="784123" y="534670"/>
                  </a:lnTo>
                  <a:lnTo>
                    <a:pt x="783704" y="524510"/>
                  </a:lnTo>
                  <a:lnTo>
                    <a:pt x="782447" y="519430"/>
                  </a:lnTo>
                  <a:lnTo>
                    <a:pt x="780884" y="513080"/>
                  </a:lnTo>
                  <a:lnTo>
                    <a:pt x="779259" y="511810"/>
                  </a:lnTo>
                  <a:lnTo>
                    <a:pt x="776401" y="509270"/>
                  </a:lnTo>
                  <a:lnTo>
                    <a:pt x="775665" y="509739"/>
                  </a:lnTo>
                  <a:lnTo>
                    <a:pt x="775665" y="562610"/>
                  </a:lnTo>
                  <a:lnTo>
                    <a:pt x="755192" y="565150"/>
                  </a:lnTo>
                  <a:lnTo>
                    <a:pt x="745020" y="565150"/>
                  </a:lnTo>
                  <a:lnTo>
                    <a:pt x="734872" y="563880"/>
                  </a:lnTo>
                  <a:lnTo>
                    <a:pt x="717092" y="563880"/>
                  </a:lnTo>
                  <a:lnTo>
                    <a:pt x="716864" y="558800"/>
                  </a:lnTo>
                  <a:lnTo>
                    <a:pt x="716445" y="554990"/>
                  </a:lnTo>
                  <a:lnTo>
                    <a:pt x="715441" y="542290"/>
                  </a:lnTo>
                  <a:lnTo>
                    <a:pt x="715086" y="537210"/>
                  </a:lnTo>
                  <a:lnTo>
                    <a:pt x="714971" y="534670"/>
                  </a:lnTo>
                  <a:lnTo>
                    <a:pt x="715086" y="524510"/>
                  </a:lnTo>
                  <a:lnTo>
                    <a:pt x="715200" y="521970"/>
                  </a:lnTo>
                  <a:lnTo>
                    <a:pt x="734453" y="520700"/>
                  </a:lnTo>
                  <a:lnTo>
                    <a:pt x="747255" y="519430"/>
                  </a:lnTo>
                  <a:lnTo>
                    <a:pt x="773277" y="519430"/>
                  </a:lnTo>
                  <a:lnTo>
                    <a:pt x="774509" y="525780"/>
                  </a:lnTo>
                  <a:lnTo>
                    <a:pt x="775106" y="533400"/>
                  </a:lnTo>
                  <a:lnTo>
                    <a:pt x="775182" y="535940"/>
                  </a:lnTo>
                  <a:lnTo>
                    <a:pt x="775309" y="558800"/>
                  </a:lnTo>
                  <a:lnTo>
                    <a:pt x="775665" y="562610"/>
                  </a:lnTo>
                  <a:lnTo>
                    <a:pt x="775665" y="509739"/>
                  </a:lnTo>
                  <a:lnTo>
                    <a:pt x="774369" y="510540"/>
                  </a:lnTo>
                  <a:lnTo>
                    <a:pt x="761098" y="510540"/>
                  </a:lnTo>
                  <a:lnTo>
                    <a:pt x="753452" y="509270"/>
                  </a:lnTo>
                  <a:lnTo>
                    <a:pt x="745820" y="510540"/>
                  </a:lnTo>
                  <a:lnTo>
                    <a:pt x="730529" y="510540"/>
                  </a:lnTo>
                  <a:lnTo>
                    <a:pt x="726897" y="511810"/>
                  </a:lnTo>
                  <a:lnTo>
                    <a:pt x="708063" y="511810"/>
                  </a:lnTo>
                  <a:lnTo>
                    <a:pt x="706678" y="514350"/>
                  </a:lnTo>
                  <a:lnTo>
                    <a:pt x="705294" y="515620"/>
                  </a:lnTo>
                  <a:lnTo>
                    <a:pt x="704913" y="516890"/>
                  </a:lnTo>
                  <a:lnTo>
                    <a:pt x="705269" y="528320"/>
                  </a:lnTo>
                  <a:lnTo>
                    <a:pt x="706767" y="554990"/>
                  </a:lnTo>
                  <a:lnTo>
                    <a:pt x="706996" y="562610"/>
                  </a:lnTo>
                  <a:lnTo>
                    <a:pt x="707301" y="568960"/>
                  </a:lnTo>
                  <a:lnTo>
                    <a:pt x="707694" y="570230"/>
                  </a:lnTo>
                  <a:lnTo>
                    <a:pt x="708914" y="571500"/>
                  </a:lnTo>
                  <a:lnTo>
                    <a:pt x="710260" y="572770"/>
                  </a:lnTo>
                  <a:lnTo>
                    <a:pt x="734695" y="572770"/>
                  </a:lnTo>
                  <a:lnTo>
                    <a:pt x="734961" y="574040"/>
                  </a:lnTo>
                  <a:lnTo>
                    <a:pt x="752703" y="574040"/>
                  </a:lnTo>
                  <a:lnTo>
                    <a:pt x="778446" y="572770"/>
                  </a:lnTo>
                  <a:lnTo>
                    <a:pt x="779970" y="571500"/>
                  </a:lnTo>
                  <a:lnTo>
                    <a:pt x="782281" y="570230"/>
                  </a:lnTo>
                  <a:lnTo>
                    <a:pt x="783005" y="567690"/>
                  </a:lnTo>
                  <a:lnTo>
                    <a:pt x="783551" y="565150"/>
                  </a:lnTo>
                  <a:lnTo>
                    <a:pt x="784110" y="561340"/>
                  </a:lnTo>
                  <a:lnTo>
                    <a:pt x="784225" y="538480"/>
                  </a:lnTo>
                  <a:close/>
                </a:path>
                <a:path w="1142364" h="1144270">
                  <a:moveTo>
                    <a:pt x="786866" y="252730"/>
                  </a:moveTo>
                  <a:lnTo>
                    <a:pt x="786765" y="247650"/>
                  </a:lnTo>
                  <a:lnTo>
                    <a:pt x="782777" y="243840"/>
                  </a:lnTo>
                  <a:lnTo>
                    <a:pt x="777862" y="243840"/>
                  </a:lnTo>
                  <a:lnTo>
                    <a:pt x="777862" y="252730"/>
                  </a:lnTo>
                  <a:lnTo>
                    <a:pt x="775500" y="289560"/>
                  </a:lnTo>
                  <a:lnTo>
                    <a:pt x="714705" y="289560"/>
                  </a:lnTo>
                  <a:lnTo>
                    <a:pt x="714413" y="280670"/>
                  </a:lnTo>
                  <a:lnTo>
                    <a:pt x="714527" y="257810"/>
                  </a:lnTo>
                  <a:lnTo>
                    <a:pt x="714832" y="252730"/>
                  </a:lnTo>
                  <a:lnTo>
                    <a:pt x="777862" y="252730"/>
                  </a:lnTo>
                  <a:lnTo>
                    <a:pt x="777862" y="243840"/>
                  </a:lnTo>
                  <a:lnTo>
                    <a:pt x="709066" y="243840"/>
                  </a:lnTo>
                  <a:lnTo>
                    <a:pt x="706247" y="246380"/>
                  </a:lnTo>
                  <a:lnTo>
                    <a:pt x="705586" y="248920"/>
                  </a:lnTo>
                  <a:lnTo>
                    <a:pt x="705167" y="251460"/>
                  </a:lnTo>
                  <a:lnTo>
                    <a:pt x="705053" y="252730"/>
                  </a:lnTo>
                  <a:lnTo>
                    <a:pt x="705015" y="287020"/>
                  </a:lnTo>
                  <a:lnTo>
                    <a:pt x="705116" y="294640"/>
                  </a:lnTo>
                  <a:lnTo>
                    <a:pt x="705586" y="295910"/>
                  </a:lnTo>
                  <a:lnTo>
                    <a:pt x="708456" y="299720"/>
                  </a:lnTo>
                  <a:lnTo>
                    <a:pt x="774026" y="299720"/>
                  </a:lnTo>
                  <a:lnTo>
                    <a:pt x="775563" y="298450"/>
                  </a:lnTo>
                  <a:lnTo>
                    <a:pt x="779856" y="298450"/>
                  </a:lnTo>
                  <a:lnTo>
                    <a:pt x="781481" y="297180"/>
                  </a:lnTo>
                  <a:lnTo>
                    <a:pt x="783678" y="294640"/>
                  </a:lnTo>
                  <a:lnTo>
                    <a:pt x="784009" y="293370"/>
                  </a:lnTo>
                  <a:lnTo>
                    <a:pt x="784288" y="289560"/>
                  </a:lnTo>
                  <a:lnTo>
                    <a:pt x="785444" y="274320"/>
                  </a:lnTo>
                  <a:lnTo>
                    <a:pt x="786866" y="252730"/>
                  </a:lnTo>
                  <a:close/>
                </a:path>
                <a:path w="1142364" h="1144270">
                  <a:moveTo>
                    <a:pt x="823023" y="806323"/>
                  </a:moveTo>
                  <a:lnTo>
                    <a:pt x="267500" y="806323"/>
                  </a:lnTo>
                  <a:lnTo>
                    <a:pt x="267500" y="816483"/>
                  </a:lnTo>
                  <a:lnTo>
                    <a:pt x="267500" y="864743"/>
                  </a:lnTo>
                  <a:lnTo>
                    <a:pt x="267500" y="991743"/>
                  </a:lnTo>
                  <a:lnTo>
                    <a:pt x="823023" y="991743"/>
                  </a:lnTo>
                  <a:lnTo>
                    <a:pt x="823023" y="875220"/>
                  </a:lnTo>
                  <a:lnTo>
                    <a:pt x="813155" y="875220"/>
                  </a:lnTo>
                  <a:lnTo>
                    <a:pt x="813155" y="923163"/>
                  </a:lnTo>
                  <a:lnTo>
                    <a:pt x="813155" y="933323"/>
                  </a:lnTo>
                  <a:lnTo>
                    <a:pt x="813155" y="981583"/>
                  </a:lnTo>
                  <a:lnTo>
                    <a:pt x="686231" y="981583"/>
                  </a:lnTo>
                  <a:lnTo>
                    <a:pt x="686231" y="933323"/>
                  </a:lnTo>
                  <a:lnTo>
                    <a:pt x="813155" y="933323"/>
                  </a:lnTo>
                  <a:lnTo>
                    <a:pt x="813155" y="923163"/>
                  </a:lnTo>
                  <a:lnTo>
                    <a:pt x="686231" y="923163"/>
                  </a:lnTo>
                  <a:lnTo>
                    <a:pt x="686231" y="875220"/>
                  </a:lnTo>
                  <a:lnTo>
                    <a:pt x="676351" y="875220"/>
                  </a:lnTo>
                  <a:lnTo>
                    <a:pt x="676351" y="923163"/>
                  </a:lnTo>
                  <a:lnTo>
                    <a:pt x="676351" y="933323"/>
                  </a:lnTo>
                  <a:lnTo>
                    <a:pt x="676351" y="981583"/>
                  </a:lnTo>
                  <a:lnTo>
                    <a:pt x="550189" y="981583"/>
                  </a:lnTo>
                  <a:lnTo>
                    <a:pt x="550189" y="933323"/>
                  </a:lnTo>
                  <a:lnTo>
                    <a:pt x="676351" y="933323"/>
                  </a:lnTo>
                  <a:lnTo>
                    <a:pt x="676351" y="923163"/>
                  </a:lnTo>
                  <a:lnTo>
                    <a:pt x="550189" y="923163"/>
                  </a:lnTo>
                  <a:lnTo>
                    <a:pt x="550189" y="875220"/>
                  </a:lnTo>
                  <a:lnTo>
                    <a:pt x="540308" y="875220"/>
                  </a:lnTo>
                  <a:lnTo>
                    <a:pt x="540308" y="923163"/>
                  </a:lnTo>
                  <a:lnTo>
                    <a:pt x="540308" y="933323"/>
                  </a:lnTo>
                  <a:lnTo>
                    <a:pt x="540308" y="981583"/>
                  </a:lnTo>
                  <a:lnTo>
                    <a:pt x="414159" y="981583"/>
                  </a:lnTo>
                  <a:lnTo>
                    <a:pt x="414159" y="933323"/>
                  </a:lnTo>
                  <a:lnTo>
                    <a:pt x="540308" y="933323"/>
                  </a:lnTo>
                  <a:lnTo>
                    <a:pt x="540308" y="923163"/>
                  </a:lnTo>
                  <a:lnTo>
                    <a:pt x="414159" y="923163"/>
                  </a:lnTo>
                  <a:lnTo>
                    <a:pt x="414159" y="875220"/>
                  </a:lnTo>
                  <a:lnTo>
                    <a:pt x="404279" y="875220"/>
                  </a:lnTo>
                  <a:lnTo>
                    <a:pt x="404279" y="923163"/>
                  </a:lnTo>
                  <a:lnTo>
                    <a:pt x="404279" y="933323"/>
                  </a:lnTo>
                  <a:lnTo>
                    <a:pt x="404279" y="981583"/>
                  </a:lnTo>
                  <a:lnTo>
                    <a:pt x="277368" y="981583"/>
                  </a:lnTo>
                  <a:lnTo>
                    <a:pt x="277368" y="933323"/>
                  </a:lnTo>
                  <a:lnTo>
                    <a:pt x="404279" y="933323"/>
                  </a:lnTo>
                  <a:lnTo>
                    <a:pt x="404279" y="923163"/>
                  </a:lnTo>
                  <a:lnTo>
                    <a:pt x="277368" y="923163"/>
                  </a:lnTo>
                  <a:lnTo>
                    <a:pt x="277368" y="874903"/>
                  </a:lnTo>
                  <a:lnTo>
                    <a:pt x="823023" y="874903"/>
                  </a:lnTo>
                  <a:lnTo>
                    <a:pt x="823023" y="865352"/>
                  </a:lnTo>
                  <a:lnTo>
                    <a:pt x="823023" y="864743"/>
                  </a:lnTo>
                  <a:lnTo>
                    <a:pt x="823023" y="816597"/>
                  </a:lnTo>
                  <a:lnTo>
                    <a:pt x="813155" y="816597"/>
                  </a:lnTo>
                  <a:lnTo>
                    <a:pt x="813155" y="864743"/>
                  </a:lnTo>
                  <a:lnTo>
                    <a:pt x="686231" y="864743"/>
                  </a:lnTo>
                  <a:lnTo>
                    <a:pt x="686231" y="816597"/>
                  </a:lnTo>
                  <a:lnTo>
                    <a:pt x="676351" y="816597"/>
                  </a:lnTo>
                  <a:lnTo>
                    <a:pt x="676351" y="864743"/>
                  </a:lnTo>
                  <a:lnTo>
                    <a:pt x="550189" y="864743"/>
                  </a:lnTo>
                  <a:lnTo>
                    <a:pt x="550189" y="816597"/>
                  </a:lnTo>
                  <a:lnTo>
                    <a:pt x="540308" y="816597"/>
                  </a:lnTo>
                  <a:lnTo>
                    <a:pt x="540308" y="864743"/>
                  </a:lnTo>
                  <a:lnTo>
                    <a:pt x="414159" y="864743"/>
                  </a:lnTo>
                  <a:lnTo>
                    <a:pt x="414159" y="816597"/>
                  </a:lnTo>
                  <a:lnTo>
                    <a:pt x="404279" y="816597"/>
                  </a:lnTo>
                  <a:lnTo>
                    <a:pt x="404279" y="864743"/>
                  </a:lnTo>
                  <a:lnTo>
                    <a:pt x="277368" y="864743"/>
                  </a:lnTo>
                  <a:lnTo>
                    <a:pt x="277368" y="816483"/>
                  </a:lnTo>
                  <a:lnTo>
                    <a:pt x="823023" y="816483"/>
                  </a:lnTo>
                  <a:lnTo>
                    <a:pt x="823023" y="806323"/>
                  </a:lnTo>
                  <a:close/>
                </a:path>
                <a:path w="1142364" h="1144270">
                  <a:moveTo>
                    <a:pt x="838669" y="149860"/>
                  </a:moveTo>
                  <a:lnTo>
                    <a:pt x="838250" y="148590"/>
                  </a:lnTo>
                  <a:lnTo>
                    <a:pt x="836637" y="144780"/>
                  </a:lnTo>
                  <a:lnTo>
                    <a:pt x="835456" y="144780"/>
                  </a:lnTo>
                  <a:lnTo>
                    <a:pt x="832129" y="142240"/>
                  </a:lnTo>
                  <a:lnTo>
                    <a:pt x="829602" y="140462"/>
                  </a:lnTo>
                  <a:lnTo>
                    <a:pt x="829602" y="158750"/>
                  </a:lnTo>
                  <a:lnTo>
                    <a:pt x="828471" y="163830"/>
                  </a:lnTo>
                  <a:lnTo>
                    <a:pt x="829259" y="170180"/>
                  </a:lnTo>
                  <a:lnTo>
                    <a:pt x="829297" y="172720"/>
                  </a:lnTo>
                  <a:lnTo>
                    <a:pt x="829030" y="175260"/>
                  </a:lnTo>
                  <a:lnTo>
                    <a:pt x="823976" y="172720"/>
                  </a:lnTo>
                  <a:lnTo>
                    <a:pt x="815581" y="167805"/>
                  </a:lnTo>
                  <a:lnTo>
                    <a:pt x="815581" y="723900"/>
                  </a:lnTo>
                  <a:lnTo>
                    <a:pt x="815251" y="726440"/>
                  </a:lnTo>
                  <a:lnTo>
                    <a:pt x="716051" y="728980"/>
                  </a:lnTo>
                  <a:lnTo>
                    <a:pt x="715962" y="727710"/>
                  </a:lnTo>
                  <a:lnTo>
                    <a:pt x="715505" y="721360"/>
                  </a:lnTo>
                  <a:lnTo>
                    <a:pt x="715606" y="709930"/>
                  </a:lnTo>
                  <a:lnTo>
                    <a:pt x="715695" y="704850"/>
                  </a:lnTo>
                  <a:lnTo>
                    <a:pt x="715568" y="668020"/>
                  </a:lnTo>
                  <a:lnTo>
                    <a:pt x="714425" y="629920"/>
                  </a:lnTo>
                  <a:lnTo>
                    <a:pt x="712952" y="607060"/>
                  </a:lnTo>
                  <a:lnTo>
                    <a:pt x="712711" y="603250"/>
                  </a:lnTo>
                  <a:lnTo>
                    <a:pt x="712266" y="600710"/>
                  </a:lnTo>
                  <a:lnTo>
                    <a:pt x="709612" y="598170"/>
                  </a:lnTo>
                  <a:lnTo>
                    <a:pt x="706882" y="598170"/>
                  </a:lnTo>
                  <a:lnTo>
                    <a:pt x="706882" y="721360"/>
                  </a:lnTo>
                  <a:lnTo>
                    <a:pt x="706767" y="727710"/>
                  </a:lnTo>
                  <a:lnTo>
                    <a:pt x="662635" y="727710"/>
                  </a:lnTo>
                  <a:lnTo>
                    <a:pt x="662698" y="726440"/>
                  </a:lnTo>
                  <a:lnTo>
                    <a:pt x="663473" y="711200"/>
                  </a:lnTo>
                  <a:lnTo>
                    <a:pt x="663587" y="706120"/>
                  </a:lnTo>
                  <a:lnTo>
                    <a:pt x="663676" y="699770"/>
                  </a:lnTo>
                  <a:lnTo>
                    <a:pt x="663562" y="673100"/>
                  </a:lnTo>
                  <a:lnTo>
                    <a:pt x="662774" y="637540"/>
                  </a:lnTo>
                  <a:lnTo>
                    <a:pt x="662660" y="629920"/>
                  </a:lnTo>
                  <a:lnTo>
                    <a:pt x="662711" y="608330"/>
                  </a:lnTo>
                  <a:lnTo>
                    <a:pt x="669544" y="607060"/>
                  </a:lnTo>
                  <a:lnTo>
                    <a:pt x="696442" y="607060"/>
                  </a:lnTo>
                  <a:lnTo>
                    <a:pt x="705332" y="648970"/>
                  </a:lnTo>
                  <a:lnTo>
                    <a:pt x="706450" y="688340"/>
                  </a:lnTo>
                  <a:lnTo>
                    <a:pt x="706882" y="721360"/>
                  </a:lnTo>
                  <a:lnTo>
                    <a:pt x="706882" y="598170"/>
                  </a:lnTo>
                  <a:lnTo>
                    <a:pt x="684568" y="598170"/>
                  </a:lnTo>
                  <a:lnTo>
                    <a:pt x="663054" y="596900"/>
                  </a:lnTo>
                  <a:lnTo>
                    <a:pt x="662063" y="598170"/>
                  </a:lnTo>
                  <a:lnTo>
                    <a:pt x="659218" y="598170"/>
                  </a:lnTo>
                  <a:lnTo>
                    <a:pt x="656602" y="599440"/>
                  </a:lnTo>
                  <a:lnTo>
                    <a:pt x="655243" y="599440"/>
                  </a:lnTo>
                  <a:lnTo>
                    <a:pt x="653275" y="601980"/>
                  </a:lnTo>
                  <a:lnTo>
                    <a:pt x="652691" y="603250"/>
                  </a:lnTo>
                  <a:lnTo>
                    <a:pt x="652551" y="605790"/>
                  </a:lnTo>
                  <a:lnTo>
                    <a:pt x="652437" y="607060"/>
                  </a:lnTo>
                  <a:lnTo>
                    <a:pt x="652386" y="610870"/>
                  </a:lnTo>
                  <a:lnTo>
                    <a:pt x="652564" y="619760"/>
                  </a:lnTo>
                  <a:lnTo>
                    <a:pt x="653300" y="648970"/>
                  </a:lnTo>
                  <a:lnTo>
                    <a:pt x="653415" y="655320"/>
                  </a:lnTo>
                  <a:lnTo>
                    <a:pt x="653542" y="681990"/>
                  </a:lnTo>
                  <a:lnTo>
                    <a:pt x="653338" y="692150"/>
                  </a:lnTo>
                  <a:lnTo>
                    <a:pt x="652411" y="726440"/>
                  </a:lnTo>
                  <a:lnTo>
                    <a:pt x="552323" y="726440"/>
                  </a:lnTo>
                  <a:lnTo>
                    <a:pt x="549795" y="661670"/>
                  </a:lnTo>
                  <a:lnTo>
                    <a:pt x="549122" y="641350"/>
                  </a:lnTo>
                  <a:lnTo>
                    <a:pt x="548906" y="631190"/>
                  </a:lnTo>
                  <a:lnTo>
                    <a:pt x="548728" y="617220"/>
                  </a:lnTo>
                  <a:lnTo>
                    <a:pt x="548855" y="520700"/>
                  </a:lnTo>
                  <a:lnTo>
                    <a:pt x="549097" y="436880"/>
                  </a:lnTo>
                  <a:lnTo>
                    <a:pt x="549249" y="414020"/>
                  </a:lnTo>
                  <a:lnTo>
                    <a:pt x="549490" y="386080"/>
                  </a:lnTo>
                  <a:lnTo>
                    <a:pt x="549363" y="340360"/>
                  </a:lnTo>
                  <a:lnTo>
                    <a:pt x="545846" y="243840"/>
                  </a:lnTo>
                  <a:lnTo>
                    <a:pt x="542671" y="176530"/>
                  </a:lnTo>
                  <a:lnTo>
                    <a:pt x="542391" y="170180"/>
                  </a:lnTo>
                  <a:lnTo>
                    <a:pt x="670166" y="78740"/>
                  </a:lnTo>
                  <a:lnTo>
                    <a:pt x="681964" y="86360"/>
                  </a:lnTo>
                  <a:lnTo>
                    <a:pt x="699325" y="99060"/>
                  </a:lnTo>
                  <a:lnTo>
                    <a:pt x="705878" y="102870"/>
                  </a:lnTo>
                  <a:lnTo>
                    <a:pt x="718794" y="111760"/>
                  </a:lnTo>
                  <a:lnTo>
                    <a:pt x="729246" y="121920"/>
                  </a:lnTo>
                  <a:lnTo>
                    <a:pt x="748690" y="134620"/>
                  </a:lnTo>
                  <a:lnTo>
                    <a:pt x="753770" y="137160"/>
                  </a:lnTo>
                  <a:lnTo>
                    <a:pt x="772934" y="149860"/>
                  </a:lnTo>
                  <a:lnTo>
                    <a:pt x="781227" y="158750"/>
                  </a:lnTo>
                  <a:lnTo>
                    <a:pt x="784148" y="161290"/>
                  </a:lnTo>
                  <a:lnTo>
                    <a:pt x="790371" y="165100"/>
                  </a:lnTo>
                  <a:lnTo>
                    <a:pt x="793699" y="167640"/>
                  </a:lnTo>
                  <a:lnTo>
                    <a:pt x="800112" y="170180"/>
                  </a:lnTo>
                  <a:lnTo>
                    <a:pt x="808990" y="175260"/>
                  </a:lnTo>
                  <a:lnTo>
                    <a:pt x="811580" y="176530"/>
                  </a:lnTo>
                  <a:lnTo>
                    <a:pt x="811974" y="177800"/>
                  </a:lnTo>
                  <a:lnTo>
                    <a:pt x="812444" y="177800"/>
                  </a:lnTo>
                  <a:lnTo>
                    <a:pt x="812520" y="179070"/>
                  </a:lnTo>
                  <a:lnTo>
                    <a:pt x="812609" y="215900"/>
                  </a:lnTo>
                  <a:lnTo>
                    <a:pt x="812736" y="345440"/>
                  </a:lnTo>
                  <a:lnTo>
                    <a:pt x="812609" y="365760"/>
                  </a:lnTo>
                  <a:lnTo>
                    <a:pt x="812495" y="372110"/>
                  </a:lnTo>
                  <a:lnTo>
                    <a:pt x="812152" y="382270"/>
                  </a:lnTo>
                  <a:lnTo>
                    <a:pt x="811580" y="394970"/>
                  </a:lnTo>
                  <a:lnTo>
                    <a:pt x="810564" y="416560"/>
                  </a:lnTo>
                  <a:lnTo>
                    <a:pt x="810107" y="430530"/>
                  </a:lnTo>
                  <a:lnTo>
                    <a:pt x="810006" y="434340"/>
                  </a:lnTo>
                  <a:lnTo>
                    <a:pt x="809675" y="449580"/>
                  </a:lnTo>
                  <a:lnTo>
                    <a:pt x="809561" y="458470"/>
                  </a:lnTo>
                  <a:lnTo>
                    <a:pt x="809434" y="520700"/>
                  </a:lnTo>
                  <a:lnTo>
                    <a:pt x="809561" y="560070"/>
                  </a:lnTo>
                  <a:lnTo>
                    <a:pt x="810310" y="610870"/>
                  </a:lnTo>
                  <a:lnTo>
                    <a:pt x="815200" y="704850"/>
                  </a:lnTo>
                  <a:lnTo>
                    <a:pt x="815581" y="723900"/>
                  </a:lnTo>
                  <a:lnTo>
                    <a:pt x="815581" y="167805"/>
                  </a:lnTo>
                  <a:lnTo>
                    <a:pt x="802322" y="160020"/>
                  </a:lnTo>
                  <a:lnTo>
                    <a:pt x="792988" y="153670"/>
                  </a:lnTo>
                  <a:lnTo>
                    <a:pt x="784555" y="147320"/>
                  </a:lnTo>
                  <a:lnTo>
                    <a:pt x="772007" y="137160"/>
                  </a:lnTo>
                  <a:lnTo>
                    <a:pt x="763473" y="130810"/>
                  </a:lnTo>
                  <a:lnTo>
                    <a:pt x="747864" y="120650"/>
                  </a:lnTo>
                  <a:lnTo>
                    <a:pt x="741565" y="116840"/>
                  </a:lnTo>
                  <a:lnTo>
                    <a:pt x="735393" y="113030"/>
                  </a:lnTo>
                  <a:lnTo>
                    <a:pt x="729437" y="107950"/>
                  </a:lnTo>
                  <a:lnTo>
                    <a:pt x="724230" y="104140"/>
                  </a:lnTo>
                  <a:lnTo>
                    <a:pt x="718858" y="100330"/>
                  </a:lnTo>
                  <a:lnTo>
                    <a:pt x="713384" y="96520"/>
                  </a:lnTo>
                  <a:lnTo>
                    <a:pt x="702792" y="88900"/>
                  </a:lnTo>
                  <a:lnTo>
                    <a:pt x="695401" y="83820"/>
                  </a:lnTo>
                  <a:lnTo>
                    <a:pt x="687578" y="78740"/>
                  </a:lnTo>
                  <a:lnTo>
                    <a:pt x="679767" y="73660"/>
                  </a:lnTo>
                  <a:lnTo>
                    <a:pt x="677024" y="72390"/>
                  </a:lnTo>
                  <a:lnTo>
                    <a:pt x="674141" y="69850"/>
                  </a:lnTo>
                  <a:lnTo>
                    <a:pt x="667486" y="69850"/>
                  </a:lnTo>
                  <a:lnTo>
                    <a:pt x="665314" y="71120"/>
                  </a:lnTo>
                  <a:lnTo>
                    <a:pt x="655485" y="77470"/>
                  </a:lnTo>
                  <a:lnTo>
                    <a:pt x="647877" y="83820"/>
                  </a:lnTo>
                  <a:lnTo>
                    <a:pt x="632612" y="93980"/>
                  </a:lnTo>
                  <a:lnTo>
                    <a:pt x="541451" y="160020"/>
                  </a:lnTo>
                  <a:lnTo>
                    <a:pt x="526643" y="170180"/>
                  </a:lnTo>
                  <a:lnTo>
                    <a:pt x="507822" y="182880"/>
                  </a:lnTo>
                  <a:lnTo>
                    <a:pt x="496011" y="160020"/>
                  </a:lnTo>
                  <a:lnTo>
                    <a:pt x="503389" y="154940"/>
                  </a:lnTo>
                  <a:lnTo>
                    <a:pt x="510997" y="151130"/>
                  </a:lnTo>
                  <a:lnTo>
                    <a:pt x="515747" y="148590"/>
                  </a:lnTo>
                  <a:lnTo>
                    <a:pt x="524929" y="142240"/>
                  </a:lnTo>
                  <a:lnTo>
                    <a:pt x="529348" y="138430"/>
                  </a:lnTo>
                  <a:lnTo>
                    <a:pt x="538911" y="132080"/>
                  </a:lnTo>
                  <a:lnTo>
                    <a:pt x="541375" y="130810"/>
                  </a:lnTo>
                  <a:lnTo>
                    <a:pt x="552754" y="123190"/>
                  </a:lnTo>
                  <a:lnTo>
                    <a:pt x="563714" y="114300"/>
                  </a:lnTo>
                  <a:lnTo>
                    <a:pt x="574395" y="106680"/>
                  </a:lnTo>
                  <a:lnTo>
                    <a:pt x="575894" y="105410"/>
                  </a:lnTo>
                  <a:lnTo>
                    <a:pt x="584923" y="97790"/>
                  </a:lnTo>
                  <a:lnTo>
                    <a:pt x="594385" y="88900"/>
                  </a:lnTo>
                  <a:lnTo>
                    <a:pt x="599351" y="85090"/>
                  </a:lnTo>
                  <a:lnTo>
                    <a:pt x="601891" y="83820"/>
                  </a:lnTo>
                  <a:lnTo>
                    <a:pt x="604456" y="81280"/>
                  </a:lnTo>
                  <a:lnTo>
                    <a:pt x="609828" y="77470"/>
                  </a:lnTo>
                  <a:lnTo>
                    <a:pt x="627748" y="64770"/>
                  </a:lnTo>
                  <a:lnTo>
                    <a:pt x="645629" y="50800"/>
                  </a:lnTo>
                  <a:lnTo>
                    <a:pt x="652424" y="46990"/>
                  </a:lnTo>
                  <a:lnTo>
                    <a:pt x="663130" y="43180"/>
                  </a:lnTo>
                  <a:lnTo>
                    <a:pt x="672338" y="43180"/>
                  </a:lnTo>
                  <a:lnTo>
                    <a:pt x="675220" y="44450"/>
                  </a:lnTo>
                  <a:lnTo>
                    <a:pt x="693826" y="58420"/>
                  </a:lnTo>
                  <a:lnTo>
                    <a:pt x="704646" y="66040"/>
                  </a:lnTo>
                  <a:lnTo>
                    <a:pt x="723684" y="77470"/>
                  </a:lnTo>
                  <a:lnTo>
                    <a:pt x="731545" y="82550"/>
                  </a:lnTo>
                  <a:lnTo>
                    <a:pt x="734872" y="83820"/>
                  </a:lnTo>
                  <a:lnTo>
                    <a:pt x="741514" y="88900"/>
                  </a:lnTo>
                  <a:lnTo>
                    <a:pt x="752513" y="97790"/>
                  </a:lnTo>
                  <a:lnTo>
                    <a:pt x="761949" y="104140"/>
                  </a:lnTo>
                  <a:lnTo>
                    <a:pt x="772388" y="113030"/>
                  </a:lnTo>
                  <a:lnTo>
                    <a:pt x="782993" y="120650"/>
                  </a:lnTo>
                  <a:lnTo>
                    <a:pt x="788911" y="124460"/>
                  </a:lnTo>
                  <a:lnTo>
                    <a:pt x="794842" y="129540"/>
                  </a:lnTo>
                  <a:lnTo>
                    <a:pt x="806691" y="137160"/>
                  </a:lnTo>
                  <a:lnTo>
                    <a:pt x="812749" y="140970"/>
                  </a:lnTo>
                  <a:lnTo>
                    <a:pt x="822642" y="147320"/>
                  </a:lnTo>
                  <a:lnTo>
                    <a:pt x="825550" y="149860"/>
                  </a:lnTo>
                  <a:lnTo>
                    <a:pt x="828967" y="154940"/>
                  </a:lnTo>
                  <a:lnTo>
                    <a:pt x="829602" y="158750"/>
                  </a:lnTo>
                  <a:lnTo>
                    <a:pt x="829602" y="140462"/>
                  </a:lnTo>
                  <a:lnTo>
                    <a:pt x="819556" y="133350"/>
                  </a:lnTo>
                  <a:lnTo>
                    <a:pt x="804938" y="123190"/>
                  </a:lnTo>
                  <a:lnTo>
                    <a:pt x="797077" y="118110"/>
                  </a:lnTo>
                  <a:lnTo>
                    <a:pt x="789406" y="113030"/>
                  </a:lnTo>
                  <a:lnTo>
                    <a:pt x="782002" y="106680"/>
                  </a:lnTo>
                  <a:lnTo>
                    <a:pt x="781011" y="106680"/>
                  </a:lnTo>
                  <a:lnTo>
                    <a:pt x="780313" y="105410"/>
                  </a:lnTo>
                  <a:lnTo>
                    <a:pt x="779576" y="102870"/>
                  </a:lnTo>
                  <a:lnTo>
                    <a:pt x="780008" y="97790"/>
                  </a:lnTo>
                  <a:lnTo>
                    <a:pt x="780630" y="87630"/>
                  </a:lnTo>
                  <a:lnTo>
                    <a:pt x="780872" y="85090"/>
                  </a:lnTo>
                  <a:lnTo>
                    <a:pt x="781291" y="81280"/>
                  </a:lnTo>
                  <a:lnTo>
                    <a:pt x="789101" y="82550"/>
                  </a:lnTo>
                  <a:lnTo>
                    <a:pt x="792340" y="83820"/>
                  </a:lnTo>
                  <a:lnTo>
                    <a:pt x="799706" y="83820"/>
                  </a:lnTo>
                  <a:lnTo>
                    <a:pt x="799985" y="81280"/>
                  </a:lnTo>
                  <a:lnTo>
                    <a:pt x="800557" y="76200"/>
                  </a:lnTo>
                  <a:lnTo>
                    <a:pt x="798576" y="76200"/>
                  </a:lnTo>
                  <a:lnTo>
                    <a:pt x="795769" y="74930"/>
                  </a:lnTo>
                  <a:lnTo>
                    <a:pt x="790486" y="74930"/>
                  </a:lnTo>
                  <a:lnTo>
                    <a:pt x="781672" y="73660"/>
                  </a:lnTo>
                  <a:lnTo>
                    <a:pt x="781735" y="72390"/>
                  </a:lnTo>
                  <a:lnTo>
                    <a:pt x="782015" y="67310"/>
                  </a:lnTo>
                  <a:lnTo>
                    <a:pt x="800430" y="67310"/>
                  </a:lnTo>
                  <a:lnTo>
                    <a:pt x="801458" y="66040"/>
                  </a:lnTo>
                  <a:lnTo>
                    <a:pt x="803135" y="64770"/>
                  </a:lnTo>
                  <a:lnTo>
                    <a:pt x="803846" y="64770"/>
                  </a:lnTo>
                  <a:lnTo>
                    <a:pt x="804011" y="63500"/>
                  </a:lnTo>
                  <a:lnTo>
                    <a:pt x="804138" y="62230"/>
                  </a:lnTo>
                  <a:lnTo>
                    <a:pt x="803668" y="60960"/>
                  </a:lnTo>
                  <a:lnTo>
                    <a:pt x="802271" y="59690"/>
                  </a:lnTo>
                  <a:lnTo>
                    <a:pt x="801433" y="59690"/>
                  </a:lnTo>
                  <a:lnTo>
                    <a:pt x="800163" y="58420"/>
                  </a:lnTo>
                  <a:lnTo>
                    <a:pt x="782523" y="58420"/>
                  </a:lnTo>
                  <a:lnTo>
                    <a:pt x="782891" y="54610"/>
                  </a:lnTo>
                  <a:lnTo>
                    <a:pt x="790486" y="55880"/>
                  </a:lnTo>
                  <a:lnTo>
                    <a:pt x="805586" y="57150"/>
                  </a:lnTo>
                  <a:lnTo>
                    <a:pt x="813790" y="57150"/>
                  </a:lnTo>
                  <a:lnTo>
                    <a:pt x="816546" y="55880"/>
                  </a:lnTo>
                  <a:lnTo>
                    <a:pt x="817702" y="54610"/>
                  </a:lnTo>
                  <a:lnTo>
                    <a:pt x="818311" y="52070"/>
                  </a:lnTo>
                  <a:lnTo>
                    <a:pt x="817867" y="50800"/>
                  </a:lnTo>
                  <a:lnTo>
                    <a:pt x="817511" y="50800"/>
                  </a:lnTo>
                  <a:lnTo>
                    <a:pt x="816597" y="49530"/>
                  </a:lnTo>
                  <a:lnTo>
                    <a:pt x="815632" y="49530"/>
                  </a:lnTo>
                  <a:lnTo>
                    <a:pt x="808253" y="48260"/>
                  </a:lnTo>
                  <a:lnTo>
                    <a:pt x="783247" y="45720"/>
                  </a:lnTo>
                  <a:lnTo>
                    <a:pt x="783399" y="44450"/>
                  </a:lnTo>
                  <a:lnTo>
                    <a:pt x="783869" y="40640"/>
                  </a:lnTo>
                  <a:lnTo>
                    <a:pt x="786638" y="40640"/>
                  </a:lnTo>
                  <a:lnTo>
                    <a:pt x="801624" y="41910"/>
                  </a:lnTo>
                  <a:lnTo>
                    <a:pt x="806551" y="40640"/>
                  </a:lnTo>
                  <a:lnTo>
                    <a:pt x="807974" y="40640"/>
                  </a:lnTo>
                  <a:lnTo>
                    <a:pt x="807034" y="34290"/>
                  </a:lnTo>
                  <a:lnTo>
                    <a:pt x="796518" y="33020"/>
                  </a:lnTo>
                  <a:lnTo>
                    <a:pt x="784631" y="33020"/>
                  </a:lnTo>
                  <a:lnTo>
                    <a:pt x="785342" y="27940"/>
                  </a:lnTo>
                  <a:lnTo>
                    <a:pt x="797052" y="27940"/>
                  </a:lnTo>
                  <a:lnTo>
                    <a:pt x="800366" y="24130"/>
                  </a:lnTo>
                  <a:lnTo>
                    <a:pt x="800493" y="24130"/>
                  </a:lnTo>
                  <a:lnTo>
                    <a:pt x="800671" y="22860"/>
                  </a:lnTo>
                  <a:lnTo>
                    <a:pt x="800074" y="21590"/>
                  </a:lnTo>
                  <a:lnTo>
                    <a:pt x="786739" y="19050"/>
                  </a:lnTo>
                  <a:lnTo>
                    <a:pt x="786815" y="8890"/>
                  </a:lnTo>
                  <a:lnTo>
                    <a:pt x="786549" y="3810"/>
                  </a:lnTo>
                  <a:lnTo>
                    <a:pt x="786015" y="2540"/>
                  </a:lnTo>
                  <a:lnTo>
                    <a:pt x="784593" y="1270"/>
                  </a:lnTo>
                  <a:lnTo>
                    <a:pt x="783628" y="0"/>
                  </a:lnTo>
                  <a:lnTo>
                    <a:pt x="779691" y="0"/>
                  </a:lnTo>
                  <a:lnTo>
                    <a:pt x="778230" y="1270"/>
                  </a:lnTo>
                  <a:lnTo>
                    <a:pt x="777748" y="2540"/>
                  </a:lnTo>
                  <a:lnTo>
                    <a:pt x="777405" y="3810"/>
                  </a:lnTo>
                  <a:lnTo>
                    <a:pt x="777240" y="10160"/>
                  </a:lnTo>
                  <a:lnTo>
                    <a:pt x="777036" y="13970"/>
                  </a:lnTo>
                  <a:lnTo>
                    <a:pt x="776452" y="19050"/>
                  </a:lnTo>
                  <a:lnTo>
                    <a:pt x="762393" y="19050"/>
                  </a:lnTo>
                  <a:lnTo>
                    <a:pt x="760056" y="24130"/>
                  </a:lnTo>
                  <a:lnTo>
                    <a:pt x="760310" y="25400"/>
                  </a:lnTo>
                  <a:lnTo>
                    <a:pt x="764108" y="26670"/>
                  </a:lnTo>
                  <a:lnTo>
                    <a:pt x="773823" y="26670"/>
                  </a:lnTo>
                  <a:lnTo>
                    <a:pt x="775474" y="27940"/>
                  </a:lnTo>
                  <a:lnTo>
                    <a:pt x="774623" y="33020"/>
                  </a:lnTo>
                  <a:lnTo>
                    <a:pt x="763663" y="31750"/>
                  </a:lnTo>
                  <a:lnTo>
                    <a:pt x="757250" y="30480"/>
                  </a:lnTo>
                  <a:lnTo>
                    <a:pt x="746137" y="30480"/>
                  </a:lnTo>
                  <a:lnTo>
                    <a:pt x="742975" y="31750"/>
                  </a:lnTo>
                  <a:lnTo>
                    <a:pt x="742594" y="31750"/>
                  </a:lnTo>
                  <a:lnTo>
                    <a:pt x="741819" y="33020"/>
                  </a:lnTo>
                  <a:lnTo>
                    <a:pt x="741997" y="34290"/>
                  </a:lnTo>
                  <a:lnTo>
                    <a:pt x="745985" y="36830"/>
                  </a:lnTo>
                  <a:lnTo>
                    <a:pt x="756958" y="36830"/>
                  </a:lnTo>
                  <a:lnTo>
                    <a:pt x="762444" y="39370"/>
                  </a:lnTo>
                  <a:lnTo>
                    <a:pt x="773887" y="40640"/>
                  </a:lnTo>
                  <a:lnTo>
                    <a:pt x="773518" y="44450"/>
                  </a:lnTo>
                  <a:lnTo>
                    <a:pt x="767892" y="44450"/>
                  </a:lnTo>
                  <a:lnTo>
                    <a:pt x="752068" y="43180"/>
                  </a:lnTo>
                  <a:lnTo>
                    <a:pt x="730148" y="38100"/>
                  </a:lnTo>
                  <a:lnTo>
                    <a:pt x="724077" y="39370"/>
                  </a:lnTo>
                  <a:lnTo>
                    <a:pt x="722782" y="39370"/>
                  </a:lnTo>
                  <a:lnTo>
                    <a:pt x="722744" y="40640"/>
                  </a:lnTo>
                  <a:lnTo>
                    <a:pt x="724204" y="41910"/>
                  </a:lnTo>
                  <a:lnTo>
                    <a:pt x="725093" y="43180"/>
                  </a:lnTo>
                  <a:lnTo>
                    <a:pt x="727049" y="44450"/>
                  </a:lnTo>
                  <a:lnTo>
                    <a:pt x="728129" y="45720"/>
                  </a:lnTo>
                  <a:lnTo>
                    <a:pt x="734047" y="46990"/>
                  </a:lnTo>
                  <a:lnTo>
                    <a:pt x="739000" y="46990"/>
                  </a:lnTo>
                  <a:lnTo>
                    <a:pt x="754138" y="50800"/>
                  </a:lnTo>
                  <a:lnTo>
                    <a:pt x="762457" y="52070"/>
                  </a:lnTo>
                  <a:lnTo>
                    <a:pt x="772947" y="53340"/>
                  </a:lnTo>
                  <a:lnTo>
                    <a:pt x="772706" y="58420"/>
                  </a:lnTo>
                  <a:lnTo>
                    <a:pt x="751827" y="58420"/>
                  </a:lnTo>
                  <a:lnTo>
                    <a:pt x="751598" y="60960"/>
                  </a:lnTo>
                  <a:lnTo>
                    <a:pt x="752195" y="62230"/>
                  </a:lnTo>
                  <a:lnTo>
                    <a:pt x="771906" y="64770"/>
                  </a:lnTo>
                  <a:lnTo>
                    <a:pt x="771906" y="71120"/>
                  </a:lnTo>
                  <a:lnTo>
                    <a:pt x="770801" y="72390"/>
                  </a:lnTo>
                  <a:lnTo>
                    <a:pt x="760793" y="71120"/>
                  </a:lnTo>
                  <a:lnTo>
                    <a:pt x="756500" y="73660"/>
                  </a:lnTo>
                  <a:lnTo>
                    <a:pt x="756043" y="73660"/>
                  </a:lnTo>
                  <a:lnTo>
                    <a:pt x="755307" y="74930"/>
                  </a:lnTo>
                  <a:lnTo>
                    <a:pt x="755434" y="76200"/>
                  </a:lnTo>
                  <a:lnTo>
                    <a:pt x="759371" y="78740"/>
                  </a:lnTo>
                  <a:lnTo>
                    <a:pt x="769962" y="78740"/>
                  </a:lnTo>
                  <a:lnTo>
                    <a:pt x="771550" y="80010"/>
                  </a:lnTo>
                  <a:lnTo>
                    <a:pt x="771588" y="88900"/>
                  </a:lnTo>
                  <a:lnTo>
                    <a:pt x="771474" y="96520"/>
                  </a:lnTo>
                  <a:lnTo>
                    <a:pt x="771042" y="97790"/>
                  </a:lnTo>
                  <a:lnTo>
                    <a:pt x="766432" y="95250"/>
                  </a:lnTo>
                  <a:lnTo>
                    <a:pt x="761453" y="91440"/>
                  </a:lnTo>
                  <a:lnTo>
                    <a:pt x="757008" y="87630"/>
                  </a:lnTo>
                  <a:lnTo>
                    <a:pt x="754341" y="86360"/>
                  </a:lnTo>
                  <a:lnTo>
                    <a:pt x="738809" y="74930"/>
                  </a:lnTo>
                  <a:lnTo>
                    <a:pt x="728751" y="68580"/>
                  </a:lnTo>
                  <a:lnTo>
                    <a:pt x="710349" y="57150"/>
                  </a:lnTo>
                  <a:lnTo>
                    <a:pt x="699274" y="49530"/>
                  </a:lnTo>
                  <a:lnTo>
                    <a:pt x="690562" y="43180"/>
                  </a:lnTo>
                  <a:lnTo>
                    <a:pt x="680123" y="35560"/>
                  </a:lnTo>
                  <a:lnTo>
                    <a:pt x="676694" y="34290"/>
                  </a:lnTo>
                  <a:lnTo>
                    <a:pt x="669645" y="33020"/>
                  </a:lnTo>
                  <a:lnTo>
                    <a:pt x="666038" y="31750"/>
                  </a:lnTo>
                  <a:lnTo>
                    <a:pt x="659155" y="34290"/>
                  </a:lnTo>
                  <a:lnTo>
                    <a:pt x="655891" y="34290"/>
                  </a:lnTo>
                  <a:lnTo>
                    <a:pt x="649655" y="36830"/>
                  </a:lnTo>
                  <a:lnTo>
                    <a:pt x="646620" y="38100"/>
                  </a:lnTo>
                  <a:lnTo>
                    <a:pt x="638695" y="43180"/>
                  </a:lnTo>
                  <a:lnTo>
                    <a:pt x="624751" y="54610"/>
                  </a:lnTo>
                  <a:lnTo>
                    <a:pt x="611759" y="64770"/>
                  </a:lnTo>
                  <a:lnTo>
                    <a:pt x="593813" y="77470"/>
                  </a:lnTo>
                  <a:lnTo>
                    <a:pt x="593623" y="77470"/>
                  </a:lnTo>
                  <a:lnTo>
                    <a:pt x="592505" y="67310"/>
                  </a:lnTo>
                  <a:lnTo>
                    <a:pt x="591680" y="59690"/>
                  </a:lnTo>
                  <a:lnTo>
                    <a:pt x="590715" y="50800"/>
                  </a:lnTo>
                  <a:lnTo>
                    <a:pt x="590194" y="45720"/>
                  </a:lnTo>
                  <a:lnTo>
                    <a:pt x="589686" y="40640"/>
                  </a:lnTo>
                  <a:lnTo>
                    <a:pt x="589191" y="38100"/>
                  </a:lnTo>
                  <a:lnTo>
                    <a:pt x="586663" y="35560"/>
                  </a:lnTo>
                  <a:lnTo>
                    <a:pt x="584809" y="35560"/>
                  </a:lnTo>
                  <a:lnTo>
                    <a:pt x="584809" y="86360"/>
                  </a:lnTo>
                  <a:lnTo>
                    <a:pt x="561924" y="105410"/>
                  </a:lnTo>
                  <a:lnTo>
                    <a:pt x="559943" y="68580"/>
                  </a:lnTo>
                  <a:lnTo>
                    <a:pt x="581266" y="67310"/>
                  </a:lnTo>
                  <a:lnTo>
                    <a:pt x="584809" y="86360"/>
                  </a:lnTo>
                  <a:lnTo>
                    <a:pt x="584809" y="35560"/>
                  </a:lnTo>
                  <a:lnTo>
                    <a:pt x="580555" y="35560"/>
                  </a:lnTo>
                  <a:lnTo>
                    <a:pt x="580555" y="57150"/>
                  </a:lnTo>
                  <a:lnTo>
                    <a:pt x="558698" y="59690"/>
                  </a:lnTo>
                  <a:lnTo>
                    <a:pt x="558698" y="46990"/>
                  </a:lnTo>
                  <a:lnTo>
                    <a:pt x="562089" y="45720"/>
                  </a:lnTo>
                  <a:lnTo>
                    <a:pt x="579564" y="45720"/>
                  </a:lnTo>
                  <a:lnTo>
                    <a:pt x="580555" y="57150"/>
                  </a:lnTo>
                  <a:lnTo>
                    <a:pt x="580555" y="35560"/>
                  </a:lnTo>
                  <a:lnTo>
                    <a:pt x="572643" y="35560"/>
                  </a:lnTo>
                  <a:lnTo>
                    <a:pt x="563714" y="36830"/>
                  </a:lnTo>
                  <a:lnTo>
                    <a:pt x="552246" y="36830"/>
                  </a:lnTo>
                  <a:lnTo>
                    <a:pt x="550659" y="38100"/>
                  </a:lnTo>
                  <a:lnTo>
                    <a:pt x="548538" y="40640"/>
                  </a:lnTo>
                  <a:lnTo>
                    <a:pt x="548119" y="41910"/>
                  </a:lnTo>
                  <a:lnTo>
                    <a:pt x="548436" y="57150"/>
                  </a:lnTo>
                  <a:lnTo>
                    <a:pt x="549135" y="60960"/>
                  </a:lnTo>
                  <a:lnTo>
                    <a:pt x="550113" y="68580"/>
                  </a:lnTo>
                  <a:lnTo>
                    <a:pt x="550824" y="76200"/>
                  </a:lnTo>
                  <a:lnTo>
                    <a:pt x="551332" y="82550"/>
                  </a:lnTo>
                  <a:lnTo>
                    <a:pt x="552361" y="101600"/>
                  </a:lnTo>
                  <a:lnTo>
                    <a:pt x="553008" y="109220"/>
                  </a:lnTo>
                  <a:lnTo>
                    <a:pt x="552881" y="110490"/>
                  </a:lnTo>
                  <a:lnTo>
                    <a:pt x="552094" y="111760"/>
                  </a:lnTo>
                  <a:lnTo>
                    <a:pt x="551383" y="113030"/>
                  </a:lnTo>
                  <a:lnTo>
                    <a:pt x="544449" y="116840"/>
                  </a:lnTo>
                  <a:lnTo>
                    <a:pt x="512787" y="139700"/>
                  </a:lnTo>
                  <a:lnTo>
                    <a:pt x="504278" y="144780"/>
                  </a:lnTo>
                  <a:lnTo>
                    <a:pt x="489991" y="152400"/>
                  </a:lnTo>
                  <a:lnTo>
                    <a:pt x="488340" y="153670"/>
                  </a:lnTo>
                  <a:lnTo>
                    <a:pt x="487159" y="154940"/>
                  </a:lnTo>
                  <a:lnTo>
                    <a:pt x="485965" y="157480"/>
                  </a:lnTo>
                  <a:lnTo>
                    <a:pt x="486003" y="160020"/>
                  </a:lnTo>
                  <a:lnTo>
                    <a:pt x="490664" y="171450"/>
                  </a:lnTo>
                  <a:lnTo>
                    <a:pt x="495325" y="180340"/>
                  </a:lnTo>
                  <a:lnTo>
                    <a:pt x="502234" y="190500"/>
                  </a:lnTo>
                  <a:lnTo>
                    <a:pt x="503351" y="191770"/>
                  </a:lnTo>
                  <a:lnTo>
                    <a:pt x="504863" y="191770"/>
                  </a:lnTo>
                  <a:lnTo>
                    <a:pt x="506577" y="193040"/>
                  </a:lnTo>
                  <a:lnTo>
                    <a:pt x="508165" y="191770"/>
                  </a:lnTo>
                  <a:lnTo>
                    <a:pt x="514972" y="187960"/>
                  </a:lnTo>
                  <a:lnTo>
                    <a:pt x="522884" y="182880"/>
                  </a:lnTo>
                  <a:lnTo>
                    <a:pt x="530796" y="177800"/>
                  </a:lnTo>
                  <a:lnTo>
                    <a:pt x="532980" y="176530"/>
                  </a:lnTo>
                  <a:lnTo>
                    <a:pt x="533196" y="180340"/>
                  </a:lnTo>
                  <a:lnTo>
                    <a:pt x="534543" y="212090"/>
                  </a:lnTo>
                  <a:lnTo>
                    <a:pt x="535127" y="224790"/>
                  </a:lnTo>
                  <a:lnTo>
                    <a:pt x="535470" y="231140"/>
                  </a:lnTo>
                  <a:lnTo>
                    <a:pt x="537578" y="266700"/>
                  </a:lnTo>
                  <a:lnTo>
                    <a:pt x="538175" y="278130"/>
                  </a:lnTo>
                  <a:lnTo>
                    <a:pt x="539419" y="326390"/>
                  </a:lnTo>
                  <a:lnTo>
                    <a:pt x="539737" y="481330"/>
                  </a:lnTo>
                  <a:lnTo>
                    <a:pt x="539864" y="549910"/>
                  </a:lnTo>
                  <a:lnTo>
                    <a:pt x="539978" y="603250"/>
                  </a:lnTo>
                  <a:lnTo>
                    <a:pt x="540232" y="648970"/>
                  </a:lnTo>
                  <a:lnTo>
                    <a:pt x="543280" y="702310"/>
                  </a:lnTo>
                  <a:lnTo>
                    <a:pt x="543839" y="711200"/>
                  </a:lnTo>
                  <a:lnTo>
                    <a:pt x="544004" y="716280"/>
                  </a:lnTo>
                  <a:lnTo>
                    <a:pt x="544118" y="721360"/>
                  </a:lnTo>
                  <a:lnTo>
                    <a:pt x="544004" y="731520"/>
                  </a:lnTo>
                  <a:lnTo>
                    <a:pt x="544626" y="735330"/>
                  </a:lnTo>
                  <a:lnTo>
                    <a:pt x="544715" y="736600"/>
                  </a:lnTo>
                  <a:lnTo>
                    <a:pt x="773912" y="736600"/>
                  </a:lnTo>
                  <a:lnTo>
                    <a:pt x="804125" y="735330"/>
                  </a:lnTo>
                  <a:lnTo>
                    <a:pt x="824433" y="734060"/>
                  </a:lnTo>
                  <a:lnTo>
                    <a:pt x="824433" y="728980"/>
                  </a:lnTo>
                  <a:lnTo>
                    <a:pt x="824357" y="715010"/>
                  </a:lnTo>
                  <a:lnTo>
                    <a:pt x="824153" y="708660"/>
                  </a:lnTo>
                  <a:lnTo>
                    <a:pt x="820521" y="633730"/>
                  </a:lnTo>
                  <a:lnTo>
                    <a:pt x="819988" y="619760"/>
                  </a:lnTo>
                  <a:lnTo>
                    <a:pt x="819619" y="607060"/>
                  </a:lnTo>
                  <a:lnTo>
                    <a:pt x="819378" y="588010"/>
                  </a:lnTo>
                  <a:lnTo>
                    <a:pt x="819480" y="509270"/>
                  </a:lnTo>
                  <a:lnTo>
                    <a:pt x="819683" y="471170"/>
                  </a:lnTo>
                  <a:lnTo>
                    <a:pt x="820242" y="429260"/>
                  </a:lnTo>
                  <a:lnTo>
                    <a:pt x="821905" y="382270"/>
                  </a:lnTo>
                  <a:lnTo>
                    <a:pt x="822553" y="361950"/>
                  </a:lnTo>
                  <a:lnTo>
                    <a:pt x="822782" y="351790"/>
                  </a:lnTo>
                  <a:lnTo>
                    <a:pt x="822896" y="344170"/>
                  </a:lnTo>
                  <a:lnTo>
                    <a:pt x="823023" y="332740"/>
                  </a:lnTo>
                  <a:lnTo>
                    <a:pt x="822896" y="254000"/>
                  </a:lnTo>
                  <a:lnTo>
                    <a:pt x="822782" y="231140"/>
                  </a:lnTo>
                  <a:lnTo>
                    <a:pt x="822464" y="190500"/>
                  </a:lnTo>
                  <a:lnTo>
                    <a:pt x="822566" y="184150"/>
                  </a:lnTo>
                  <a:lnTo>
                    <a:pt x="825601" y="186690"/>
                  </a:lnTo>
                  <a:lnTo>
                    <a:pt x="828865" y="187960"/>
                  </a:lnTo>
                  <a:lnTo>
                    <a:pt x="830529" y="189230"/>
                  </a:lnTo>
                  <a:lnTo>
                    <a:pt x="833094" y="189230"/>
                  </a:lnTo>
                  <a:lnTo>
                    <a:pt x="834097" y="187960"/>
                  </a:lnTo>
                  <a:lnTo>
                    <a:pt x="835863" y="187960"/>
                  </a:lnTo>
                  <a:lnTo>
                    <a:pt x="836587" y="186690"/>
                  </a:lnTo>
                  <a:lnTo>
                    <a:pt x="837806" y="184150"/>
                  </a:lnTo>
                  <a:lnTo>
                    <a:pt x="838200" y="182880"/>
                  </a:lnTo>
                  <a:lnTo>
                    <a:pt x="838542" y="175260"/>
                  </a:lnTo>
                  <a:lnTo>
                    <a:pt x="838669" y="149860"/>
                  </a:lnTo>
                  <a:close/>
                </a:path>
                <a:path w="1142364" h="1144270">
                  <a:moveTo>
                    <a:pt x="1142174" y="340855"/>
                  </a:moveTo>
                  <a:lnTo>
                    <a:pt x="1141844" y="339877"/>
                  </a:lnTo>
                  <a:lnTo>
                    <a:pt x="1141285" y="339077"/>
                  </a:lnTo>
                  <a:lnTo>
                    <a:pt x="1132370" y="325018"/>
                  </a:lnTo>
                  <a:lnTo>
                    <a:pt x="1132370" y="995603"/>
                  </a:lnTo>
                  <a:lnTo>
                    <a:pt x="1132370" y="1052233"/>
                  </a:lnTo>
                  <a:lnTo>
                    <a:pt x="1132217" y="1052233"/>
                  </a:lnTo>
                  <a:lnTo>
                    <a:pt x="1132217" y="1062177"/>
                  </a:lnTo>
                  <a:lnTo>
                    <a:pt x="1132217" y="1088212"/>
                  </a:lnTo>
                  <a:lnTo>
                    <a:pt x="1131341" y="1097546"/>
                  </a:lnTo>
                  <a:lnTo>
                    <a:pt x="1106208" y="1130655"/>
                  </a:lnTo>
                  <a:lnTo>
                    <a:pt x="1089761" y="1134237"/>
                  </a:lnTo>
                  <a:lnTo>
                    <a:pt x="1081239" y="1133322"/>
                  </a:lnTo>
                  <a:lnTo>
                    <a:pt x="1050671" y="1106233"/>
                  </a:lnTo>
                  <a:lnTo>
                    <a:pt x="1047305" y="1088212"/>
                  </a:lnTo>
                  <a:lnTo>
                    <a:pt x="1047305" y="1062177"/>
                  </a:lnTo>
                  <a:lnTo>
                    <a:pt x="1132217" y="1062177"/>
                  </a:lnTo>
                  <a:lnTo>
                    <a:pt x="1132217" y="1052233"/>
                  </a:lnTo>
                  <a:lnTo>
                    <a:pt x="1047153" y="1052233"/>
                  </a:lnTo>
                  <a:lnTo>
                    <a:pt x="1047153" y="995603"/>
                  </a:lnTo>
                  <a:lnTo>
                    <a:pt x="1132370" y="995603"/>
                  </a:lnTo>
                  <a:lnTo>
                    <a:pt x="1132370" y="325018"/>
                  </a:lnTo>
                  <a:lnTo>
                    <a:pt x="1132217" y="324777"/>
                  </a:lnTo>
                  <a:lnTo>
                    <a:pt x="1132217" y="343331"/>
                  </a:lnTo>
                  <a:lnTo>
                    <a:pt x="1132217" y="355282"/>
                  </a:lnTo>
                  <a:lnTo>
                    <a:pt x="1132217" y="365226"/>
                  </a:lnTo>
                  <a:lnTo>
                    <a:pt x="1132217" y="985647"/>
                  </a:lnTo>
                  <a:lnTo>
                    <a:pt x="1047292" y="985647"/>
                  </a:lnTo>
                  <a:lnTo>
                    <a:pt x="1047292" y="365226"/>
                  </a:lnTo>
                  <a:lnTo>
                    <a:pt x="1132217" y="365226"/>
                  </a:lnTo>
                  <a:lnTo>
                    <a:pt x="1132217" y="355282"/>
                  </a:lnTo>
                  <a:lnTo>
                    <a:pt x="1047305" y="355282"/>
                  </a:lnTo>
                  <a:lnTo>
                    <a:pt x="1047305" y="343331"/>
                  </a:lnTo>
                  <a:lnTo>
                    <a:pt x="1089761" y="276364"/>
                  </a:lnTo>
                  <a:lnTo>
                    <a:pt x="1132217" y="343331"/>
                  </a:lnTo>
                  <a:lnTo>
                    <a:pt x="1132217" y="324777"/>
                  </a:lnTo>
                  <a:lnTo>
                    <a:pt x="1101521" y="276364"/>
                  </a:lnTo>
                  <a:lnTo>
                    <a:pt x="1092492" y="262102"/>
                  </a:lnTo>
                  <a:lnTo>
                    <a:pt x="1089418" y="261416"/>
                  </a:lnTo>
                  <a:lnTo>
                    <a:pt x="1086434" y="263309"/>
                  </a:lnTo>
                  <a:lnTo>
                    <a:pt x="1085900" y="263867"/>
                  </a:lnTo>
                  <a:lnTo>
                    <a:pt x="1037602" y="340055"/>
                  </a:lnTo>
                  <a:lnTo>
                    <a:pt x="1037386" y="340855"/>
                  </a:lnTo>
                  <a:lnTo>
                    <a:pt x="1037399" y="1056373"/>
                  </a:lnTo>
                  <a:lnTo>
                    <a:pt x="1037348" y="1088212"/>
                  </a:lnTo>
                  <a:lnTo>
                    <a:pt x="1052588" y="1127658"/>
                  </a:lnTo>
                  <a:lnTo>
                    <a:pt x="1089761" y="1144181"/>
                  </a:lnTo>
                  <a:lnTo>
                    <a:pt x="1100353" y="1143038"/>
                  </a:lnTo>
                  <a:lnTo>
                    <a:pt x="1110221" y="1139748"/>
                  </a:lnTo>
                  <a:lnTo>
                    <a:pt x="1119149" y="1134554"/>
                  </a:lnTo>
                  <a:lnTo>
                    <a:pt x="1119505" y="1134237"/>
                  </a:lnTo>
                  <a:lnTo>
                    <a:pt x="1126934" y="1127658"/>
                  </a:lnTo>
                  <a:lnTo>
                    <a:pt x="1133284" y="1119390"/>
                  </a:lnTo>
                  <a:lnTo>
                    <a:pt x="1138072" y="1109903"/>
                  </a:lnTo>
                  <a:lnTo>
                    <a:pt x="1141107" y="1099439"/>
                  </a:lnTo>
                  <a:lnTo>
                    <a:pt x="1142174" y="1088212"/>
                  </a:lnTo>
                  <a:lnTo>
                    <a:pt x="1142174" y="1062177"/>
                  </a:lnTo>
                  <a:lnTo>
                    <a:pt x="1142111" y="1056373"/>
                  </a:lnTo>
                  <a:lnTo>
                    <a:pt x="1142009" y="1052233"/>
                  </a:lnTo>
                  <a:lnTo>
                    <a:pt x="1142009" y="995603"/>
                  </a:lnTo>
                  <a:lnTo>
                    <a:pt x="1142111" y="991463"/>
                  </a:lnTo>
                  <a:lnTo>
                    <a:pt x="1142174" y="985647"/>
                  </a:lnTo>
                  <a:lnTo>
                    <a:pt x="1142174" y="365226"/>
                  </a:lnTo>
                  <a:lnTo>
                    <a:pt x="1142174" y="355282"/>
                  </a:lnTo>
                  <a:lnTo>
                    <a:pt x="1142174" y="34085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0347" y="1389702"/>
              <a:ext cx="206667" cy="10897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7322" y="1452732"/>
              <a:ext cx="122756" cy="11934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044181" y="1111669"/>
              <a:ext cx="404495" cy="50165"/>
            </a:xfrm>
            <a:custGeom>
              <a:avLst/>
              <a:gdLst/>
              <a:ahLst/>
              <a:cxnLst/>
              <a:rect l="l" t="t" r="r" b="b"/>
              <a:pathLst>
                <a:path w="404494" h="50165">
                  <a:moveTo>
                    <a:pt x="404114" y="42024"/>
                  </a:moveTo>
                  <a:lnTo>
                    <a:pt x="401967" y="39776"/>
                  </a:lnTo>
                  <a:lnTo>
                    <a:pt x="2146" y="39776"/>
                  </a:lnTo>
                  <a:lnTo>
                    <a:pt x="0" y="42024"/>
                  </a:lnTo>
                  <a:lnTo>
                    <a:pt x="0" y="47548"/>
                  </a:lnTo>
                  <a:lnTo>
                    <a:pt x="2146" y="49796"/>
                  </a:lnTo>
                  <a:lnTo>
                    <a:pt x="4800" y="49796"/>
                  </a:lnTo>
                  <a:lnTo>
                    <a:pt x="401967" y="49796"/>
                  </a:lnTo>
                  <a:lnTo>
                    <a:pt x="404114" y="47548"/>
                  </a:lnTo>
                  <a:lnTo>
                    <a:pt x="404114" y="42024"/>
                  </a:lnTo>
                  <a:close/>
                </a:path>
                <a:path w="404494" h="50165">
                  <a:moveTo>
                    <a:pt x="404114" y="2247"/>
                  </a:moveTo>
                  <a:lnTo>
                    <a:pt x="401967" y="0"/>
                  </a:lnTo>
                  <a:lnTo>
                    <a:pt x="2146" y="0"/>
                  </a:lnTo>
                  <a:lnTo>
                    <a:pt x="0" y="2247"/>
                  </a:lnTo>
                  <a:lnTo>
                    <a:pt x="0" y="7772"/>
                  </a:lnTo>
                  <a:lnTo>
                    <a:pt x="2146" y="10020"/>
                  </a:lnTo>
                  <a:lnTo>
                    <a:pt x="4800" y="10020"/>
                  </a:lnTo>
                  <a:lnTo>
                    <a:pt x="401967" y="10020"/>
                  </a:lnTo>
                  <a:lnTo>
                    <a:pt x="404114" y="7772"/>
                  </a:lnTo>
                  <a:lnTo>
                    <a:pt x="404114" y="224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72720" y="1833628"/>
              <a:ext cx="435609" cy="577850"/>
            </a:xfrm>
            <a:custGeom>
              <a:avLst/>
              <a:gdLst/>
              <a:ahLst/>
              <a:cxnLst/>
              <a:rect l="l" t="t" r="r" b="b"/>
              <a:pathLst>
                <a:path w="435609" h="577850">
                  <a:moveTo>
                    <a:pt x="375716" y="0"/>
                  </a:moveTo>
                  <a:lnTo>
                    <a:pt x="59728" y="0"/>
                  </a:lnTo>
                  <a:lnTo>
                    <a:pt x="36534" y="4712"/>
                  </a:lnTo>
                  <a:lnTo>
                    <a:pt x="17543" y="17543"/>
                  </a:lnTo>
                  <a:lnTo>
                    <a:pt x="4712" y="36534"/>
                  </a:lnTo>
                  <a:lnTo>
                    <a:pt x="0" y="59728"/>
                  </a:lnTo>
                  <a:lnTo>
                    <a:pt x="0" y="517588"/>
                  </a:lnTo>
                  <a:lnTo>
                    <a:pt x="4712" y="540781"/>
                  </a:lnTo>
                  <a:lnTo>
                    <a:pt x="17543" y="559773"/>
                  </a:lnTo>
                  <a:lnTo>
                    <a:pt x="36534" y="572604"/>
                  </a:lnTo>
                  <a:lnTo>
                    <a:pt x="59728" y="577316"/>
                  </a:lnTo>
                  <a:lnTo>
                    <a:pt x="375716" y="577316"/>
                  </a:lnTo>
                  <a:lnTo>
                    <a:pt x="398909" y="572604"/>
                  </a:lnTo>
                  <a:lnTo>
                    <a:pt x="417901" y="559773"/>
                  </a:lnTo>
                  <a:lnTo>
                    <a:pt x="430732" y="540781"/>
                  </a:lnTo>
                  <a:lnTo>
                    <a:pt x="435444" y="517588"/>
                  </a:lnTo>
                  <a:lnTo>
                    <a:pt x="435444" y="59728"/>
                  </a:lnTo>
                  <a:lnTo>
                    <a:pt x="430732" y="36534"/>
                  </a:lnTo>
                  <a:lnTo>
                    <a:pt x="417901" y="17543"/>
                  </a:lnTo>
                  <a:lnTo>
                    <a:pt x="398909" y="4712"/>
                  </a:lnTo>
                  <a:lnTo>
                    <a:pt x="3757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67335" y="1828237"/>
              <a:ext cx="446405" cy="588645"/>
            </a:xfrm>
            <a:custGeom>
              <a:avLst/>
              <a:gdLst/>
              <a:ahLst/>
              <a:cxnLst/>
              <a:rect l="l" t="t" r="r" b="b"/>
              <a:pathLst>
                <a:path w="446405" h="588644">
                  <a:moveTo>
                    <a:pt x="381101" y="0"/>
                  </a:moveTo>
                  <a:lnTo>
                    <a:pt x="65112" y="0"/>
                  </a:lnTo>
                  <a:lnTo>
                    <a:pt x="52030" y="1329"/>
                  </a:lnTo>
                  <a:lnTo>
                    <a:pt x="11160" y="28794"/>
                  </a:lnTo>
                  <a:lnTo>
                    <a:pt x="0" y="65112"/>
                  </a:lnTo>
                  <a:lnTo>
                    <a:pt x="0" y="522986"/>
                  </a:lnTo>
                  <a:lnTo>
                    <a:pt x="19126" y="568972"/>
                  </a:lnTo>
                  <a:lnTo>
                    <a:pt x="65112" y="588098"/>
                  </a:lnTo>
                  <a:lnTo>
                    <a:pt x="381101" y="588098"/>
                  </a:lnTo>
                  <a:lnTo>
                    <a:pt x="394189" y="586769"/>
                  </a:lnTo>
                  <a:lnTo>
                    <a:pt x="406396" y="582960"/>
                  </a:lnTo>
                  <a:lnTo>
                    <a:pt x="416761" y="577316"/>
                  </a:lnTo>
                  <a:lnTo>
                    <a:pt x="65112" y="577316"/>
                  </a:lnTo>
                  <a:lnTo>
                    <a:pt x="54201" y="576206"/>
                  </a:lnTo>
                  <a:lnTo>
                    <a:pt x="20094" y="553305"/>
                  </a:lnTo>
                  <a:lnTo>
                    <a:pt x="10782" y="522986"/>
                  </a:lnTo>
                  <a:lnTo>
                    <a:pt x="10782" y="65112"/>
                  </a:lnTo>
                  <a:lnTo>
                    <a:pt x="26761" y="26733"/>
                  </a:lnTo>
                  <a:lnTo>
                    <a:pt x="65112" y="10782"/>
                  </a:lnTo>
                  <a:lnTo>
                    <a:pt x="416761" y="10782"/>
                  </a:lnTo>
                  <a:lnTo>
                    <a:pt x="406396" y="5138"/>
                  </a:lnTo>
                  <a:lnTo>
                    <a:pt x="394189" y="1329"/>
                  </a:lnTo>
                  <a:lnTo>
                    <a:pt x="381101" y="0"/>
                  </a:lnTo>
                  <a:close/>
                </a:path>
                <a:path w="446405" h="588644">
                  <a:moveTo>
                    <a:pt x="416761" y="10782"/>
                  </a:moveTo>
                  <a:lnTo>
                    <a:pt x="381101" y="10782"/>
                  </a:lnTo>
                  <a:lnTo>
                    <a:pt x="392014" y="11892"/>
                  </a:lnTo>
                  <a:lnTo>
                    <a:pt x="402200" y="15073"/>
                  </a:lnTo>
                  <a:lnTo>
                    <a:pt x="431155" y="44019"/>
                  </a:lnTo>
                  <a:lnTo>
                    <a:pt x="435444" y="65112"/>
                  </a:lnTo>
                  <a:lnTo>
                    <a:pt x="435444" y="522986"/>
                  </a:lnTo>
                  <a:lnTo>
                    <a:pt x="419481" y="561352"/>
                  </a:lnTo>
                  <a:lnTo>
                    <a:pt x="381101" y="577316"/>
                  </a:lnTo>
                  <a:lnTo>
                    <a:pt x="416761" y="577316"/>
                  </a:lnTo>
                  <a:lnTo>
                    <a:pt x="444887" y="536066"/>
                  </a:lnTo>
                  <a:lnTo>
                    <a:pt x="446214" y="522986"/>
                  </a:lnTo>
                  <a:lnTo>
                    <a:pt x="446214" y="65112"/>
                  </a:lnTo>
                  <a:lnTo>
                    <a:pt x="427101" y="19126"/>
                  </a:lnTo>
                  <a:lnTo>
                    <a:pt x="417456" y="11160"/>
                  </a:lnTo>
                  <a:lnTo>
                    <a:pt x="416761" y="1078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7058" y="2110551"/>
              <a:ext cx="348321" cy="16078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7058" y="2291616"/>
              <a:ext cx="256741" cy="7172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13118" y="1885917"/>
              <a:ext cx="356235" cy="168275"/>
            </a:xfrm>
            <a:custGeom>
              <a:avLst/>
              <a:gdLst/>
              <a:ahLst/>
              <a:cxnLst/>
              <a:rect l="l" t="t" r="r" b="b"/>
              <a:pathLst>
                <a:path w="356234" h="168275">
                  <a:moveTo>
                    <a:pt x="352158" y="0"/>
                  </a:moveTo>
                  <a:lnTo>
                    <a:pt x="8966" y="0"/>
                  </a:lnTo>
                  <a:lnTo>
                    <a:pt x="4025" y="0"/>
                  </a:lnTo>
                  <a:lnTo>
                    <a:pt x="0" y="4038"/>
                  </a:lnTo>
                  <a:lnTo>
                    <a:pt x="0" y="163677"/>
                  </a:lnTo>
                  <a:lnTo>
                    <a:pt x="4025" y="167716"/>
                  </a:lnTo>
                  <a:lnTo>
                    <a:pt x="352158" y="167716"/>
                  </a:lnTo>
                  <a:lnTo>
                    <a:pt x="356196" y="163677"/>
                  </a:lnTo>
                  <a:lnTo>
                    <a:pt x="356196" y="4038"/>
                  </a:lnTo>
                  <a:lnTo>
                    <a:pt x="3521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07721" y="1880527"/>
              <a:ext cx="367030" cy="179070"/>
            </a:xfrm>
            <a:custGeom>
              <a:avLst/>
              <a:gdLst/>
              <a:ahLst/>
              <a:cxnLst/>
              <a:rect l="l" t="t" r="r" b="b"/>
              <a:pathLst>
                <a:path w="367030" h="179069">
                  <a:moveTo>
                    <a:pt x="356565" y="0"/>
                  </a:moveTo>
                  <a:lnTo>
                    <a:pt x="10414" y="0"/>
                  </a:lnTo>
                  <a:lnTo>
                    <a:pt x="6819" y="1612"/>
                  </a:lnTo>
                  <a:lnTo>
                    <a:pt x="1612" y="6819"/>
                  </a:lnTo>
                  <a:lnTo>
                    <a:pt x="0" y="10414"/>
                  </a:lnTo>
                  <a:lnTo>
                    <a:pt x="0" y="168084"/>
                  </a:lnTo>
                  <a:lnTo>
                    <a:pt x="1625" y="171691"/>
                  </a:lnTo>
                  <a:lnTo>
                    <a:pt x="6832" y="176872"/>
                  </a:lnTo>
                  <a:lnTo>
                    <a:pt x="10426" y="178498"/>
                  </a:lnTo>
                  <a:lnTo>
                    <a:pt x="356565" y="178498"/>
                  </a:lnTo>
                  <a:lnTo>
                    <a:pt x="360146" y="176872"/>
                  </a:lnTo>
                  <a:lnTo>
                    <a:pt x="362775" y="174282"/>
                  </a:lnTo>
                  <a:lnTo>
                    <a:pt x="365372" y="171678"/>
                  </a:lnTo>
                  <a:lnTo>
                    <a:pt x="366991" y="168084"/>
                  </a:lnTo>
                  <a:lnTo>
                    <a:pt x="366991" y="167716"/>
                  </a:lnTo>
                  <a:lnTo>
                    <a:pt x="13373" y="167716"/>
                  </a:lnTo>
                  <a:lnTo>
                    <a:pt x="12471" y="167309"/>
                  </a:lnTo>
                  <a:lnTo>
                    <a:pt x="11188" y="166014"/>
                  </a:lnTo>
                  <a:lnTo>
                    <a:pt x="10782" y="165112"/>
                  </a:lnTo>
                  <a:lnTo>
                    <a:pt x="10782" y="13385"/>
                  </a:lnTo>
                  <a:lnTo>
                    <a:pt x="11188" y="12484"/>
                  </a:lnTo>
                  <a:lnTo>
                    <a:pt x="12484" y="11188"/>
                  </a:lnTo>
                  <a:lnTo>
                    <a:pt x="13385" y="10782"/>
                  </a:lnTo>
                  <a:lnTo>
                    <a:pt x="366991" y="10782"/>
                  </a:lnTo>
                  <a:lnTo>
                    <a:pt x="366991" y="10414"/>
                  </a:lnTo>
                  <a:lnTo>
                    <a:pt x="365366" y="6807"/>
                  </a:lnTo>
                  <a:lnTo>
                    <a:pt x="360146" y="1612"/>
                  </a:lnTo>
                  <a:lnTo>
                    <a:pt x="356565" y="0"/>
                  </a:lnTo>
                  <a:close/>
                </a:path>
                <a:path w="367030" h="179069">
                  <a:moveTo>
                    <a:pt x="366991" y="10782"/>
                  </a:moveTo>
                  <a:lnTo>
                    <a:pt x="353606" y="10782"/>
                  </a:lnTo>
                  <a:lnTo>
                    <a:pt x="354507" y="11188"/>
                  </a:lnTo>
                  <a:lnTo>
                    <a:pt x="355803" y="12484"/>
                  </a:lnTo>
                  <a:lnTo>
                    <a:pt x="356209" y="13385"/>
                  </a:lnTo>
                  <a:lnTo>
                    <a:pt x="356209" y="165112"/>
                  </a:lnTo>
                  <a:lnTo>
                    <a:pt x="355803" y="166014"/>
                  </a:lnTo>
                  <a:lnTo>
                    <a:pt x="354507" y="167309"/>
                  </a:lnTo>
                  <a:lnTo>
                    <a:pt x="353606" y="167716"/>
                  </a:lnTo>
                  <a:lnTo>
                    <a:pt x="366991" y="167716"/>
                  </a:lnTo>
                  <a:lnTo>
                    <a:pt x="366991" y="1078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097193" y="2204993"/>
              <a:ext cx="62865" cy="153035"/>
            </a:xfrm>
            <a:custGeom>
              <a:avLst/>
              <a:gdLst/>
              <a:ahLst/>
              <a:cxnLst/>
              <a:rect l="l" t="t" r="r" b="b"/>
              <a:pathLst>
                <a:path w="62865" h="153035">
                  <a:moveTo>
                    <a:pt x="60769" y="0"/>
                  </a:moveTo>
                  <a:lnTo>
                    <a:pt x="4483" y="0"/>
                  </a:lnTo>
                  <a:lnTo>
                    <a:pt x="2019" y="0"/>
                  </a:lnTo>
                  <a:lnTo>
                    <a:pt x="0" y="2019"/>
                  </a:lnTo>
                  <a:lnTo>
                    <a:pt x="0" y="150952"/>
                  </a:lnTo>
                  <a:lnTo>
                    <a:pt x="2019" y="152958"/>
                  </a:lnTo>
                  <a:lnTo>
                    <a:pt x="60769" y="152958"/>
                  </a:lnTo>
                  <a:lnTo>
                    <a:pt x="62788" y="150952"/>
                  </a:lnTo>
                  <a:lnTo>
                    <a:pt x="62788" y="2019"/>
                  </a:lnTo>
                  <a:lnTo>
                    <a:pt x="60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044181" y="1191209"/>
              <a:ext cx="404495" cy="1172210"/>
            </a:xfrm>
            <a:custGeom>
              <a:avLst/>
              <a:gdLst/>
              <a:ahLst/>
              <a:cxnLst/>
              <a:rect l="l" t="t" r="r" b="b"/>
              <a:pathLst>
                <a:path w="404494" h="1172210">
                  <a:moveTo>
                    <a:pt x="121196" y="1015580"/>
                  </a:moveTo>
                  <a:lnTo>
                    <a:pt x="120078" y="1013104"/>
                  </a:lnTo>
                  <a:lnTo>
                    <a:pt x="116484" y="1009523"/>
                  </a:lnTo>
                  <a:lnTo>
                    <a:pt x="114020" y="1008405"/>
                  </a:lnTo>
                  <a:lnTo>
                    <a:pt x="110413" y="1008405"/>
                  </a:lnTo>
                  <a:lnTo>
                    <a:pt x="110413" y="1019187"/>
                  </a:lnTo>
                  <a:lnTo>
                    <a:pt x="110413" y="1161364"/>
                  </a:lnTo>
                  <a:lnTo>
                    <a:pt x="58407" y="1161364"/>
                  </a:lnTo>
                  <a:lnTo>
                    <a:pt x="58407" y="1019187"/>
                  </a:lnTo>
                  <a:lnTo>
                    <a:pt x="110413" y="1019187"/>
                  </a:lnTo>
                  <a:lnTo>
                    <a:pt x="110413" y="1008405"/>
                  </a:lnTo>
                  <a:lnTo>
                    <a:pt x="54787" y="1008405"/>
                  </a:lnTo>
                  <a:lnTo>
                    <a:pt x="52324" y="1009523"/>
                  </a:lnTo>
                  <a:lnTo>
                    <a:pt x="48729" y="1013117"/>
                  </a:lnTo>
                  <a:lnTo>
                    <a:pt x="47612" y="1015580"/>
                  </a:lnTo>
                  <a:lnTo>
                    <a:pt x="47612" y="1164971"/>
                  </a:lnTo>
                  <a:lnTo>
                    <a:pt x="48729" y="1167447"/>
                  </a:lnTo>
                  <a:lnTo>
                    <a:pt x="52349" y="1171041"/>
                  </a:lnTo>
                  <a:lnTo>
                    <a:pt x="54787" y="1172146"/>
                  </a:lnTo>
                  <a:lnTo>
                    <a:pt x="114020" y="1172146"/>
                  </a:lnTo>
                  <a:lnTo>
                    <a:pt x="116497" y="1171028"/>
                  </a:lnTo>
                  <a:lnTo>
                    <a:pt x="120078" y="1167447"/>
                  </a:lnTo>
                  <a:lnTo>
                    <a:pt x="121196" y="1164971"/>
                  </a:lnTo>
                  <a:lnTo>
                    <a:pt x="121196" y="1161364"/>
                  </a:lnTo>
                  <a:lnTo>
                    <a:pt x="121196" y="1019187"/>
                  </a:lnTo>
                  <a:lnTo>
                    <a:pt x="121196" y="1015580"/>
                  </a:lnTo>
                  <a:close/>
                </a:path>
                <a:path w="404494" h="1172210">
                  <a:moveTo>
                    <a:pt x="404114" y="2247"/>
                  </a:moveTo>
                  <a:lnTo>
                    <a:pt x="401967" y="0"/>
                  </a:lnTo>
                  <a:lnTo>
                    <a:pt x="2146" y="0"/>
                  </a:lnTo>
                  <a:lnTo>
                    <a:pt x="0" y="2247"/>
                  </a:lnTo>
                  <a:lnTo>
                    <a:pt x="0" y="7772"/>
                  </a:lnTo>
                  <a:lnTo>
                    <a:pt x="2146" y="10020"/>
                  </a:lnTo>
                  <a:lnTo>
                    <a:pt x="4800" y="10020"/>
                  </a:lnTo>
                  <a:lnTo>
                    <a:pt x="401967" y="10020"/>
                  </a:lnTo>
                  <a:lnTo>
                    <a:pt x="404114" y="7772"/>
                  </a:lnTo>
                  <a:lnTo>
                    <a:pt x="404114" y="224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758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65">
                <a:solidFill>
                  <a:srgbClr val="004669"/>
                </a:solidFill>
                <a:latin typeface="Trebuchet MS"/>
                <a:cs typeface="Trebuchet MS"/>
              </a:rPr>
              <a:t>40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018493"/>
            <a:ext cx="30264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12.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Журнал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господарських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(грн)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9984" y="1285191"/>
          <a:ext cx="3888740" cy="5580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350"/>
                <a:gridCol w="2316480"/>
                <a:gridCol w="433069"/>
                <a:gridCol w="433070"/>
                <a:gridCol w="433070"/>
              </a:tblGrid>
              <a:tr h="249800">
                <a:tc>
                  <a:txBody>
                    <a:bodyPr/>
                    <a:lstStyle/>
                    <a:p>
                      <a:pPr marL="75565">
                        <a:lnSpc>
                          <a:spcPts val="880"/>
                        </a:lnSpc>
                        <a:spcBef>
                          <a:spcPts val="80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№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62865">
                        <a:lnSpc>
                          <a:spcPts val="880"/>
                        </a:lnSpc>
                      </a:pP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80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АйменувАння</a:t>
                      </a:r>
                      <a:r>
                        <a:rPr dirty="0" sz="550" spc="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оПерАції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800" spc="6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6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умА</a:t>
                      </a:r>
                      <a:r>
                        <a:rPr dirty="0" sz="800" spc="6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грн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ебет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редит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Надійшла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плата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(37)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касу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гроші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виплату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заробітної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ерера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жі: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фізичних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осіб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641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єдиний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соціальний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внесок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війсь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збір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642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91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иплачен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заробітн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попередні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місяць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6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Закуплено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еріали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Оплачено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рахунки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постачальників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матеріали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Надійшла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плата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20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ередано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ацію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еріали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Отримано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орендарів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амортизацію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основних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засобів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346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196215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адійшли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ю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бсидії,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відш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 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пільг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заборгованість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із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сумі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 marR="27940">
                        <a:lnSpc>
                          <a:spcPct val="100000"/>
                        </a:lnSpc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330200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осві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лення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місць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ально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 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користування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554355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ара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ованість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орендарів 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місяць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431800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плачено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осві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лення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місць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ально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 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користування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7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193675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внески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поточний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місяць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192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3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заробітну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плату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поточний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місяць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3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Нараховано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єдиний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соціальний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внесок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30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Утримано: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3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фізичних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осіб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641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3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війсь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збір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642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3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писано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фін.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3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Відображено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дохід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сумі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</a:t>
                      </a: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звітного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періоду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83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Списано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дохід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9823" y="7089094"/>
            <a:ext cx="1593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04669"/>
                </a:solidFill>
                <a:latin typeface="Trebuchet MS"/>
                <a:cs typeface="Trebuchet MS"/>
              </a:rPr>
              <a:t>41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112141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35">
                <a:solidFill>
                  <a:srgbClr val="004669"/>
                </a:solidFill>
                <a:latin typeface="Trebuchet MS"/>
                <a:cs typeface="Trebuchet MS"/>
              </a:rPr>
              <a:t>Ор</a:t>
            </a: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г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анізація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Trebuchet MS"/>
                <a:cs typeface="Trebuchet MS"/>
              </a:rPr>
              <a:t>о</a:t>
            </a:r>
            <a:r>
              <a:rPr dirty="0" sz="700" spc="10">
                <a:solidFill>
                  <a:srgbClr val="004669"/>
                </a:solidFill>
                <a:latin typeface="Trebuchet MS"/>
                <a:cs typeface="Trebuchet MS"/>
              </a:rPr>
              <a:t>б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ліку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в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008287"/>
            <a:ext cx="197294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лиц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13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Ш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ов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ві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оміст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9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фра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мен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08032" y="1274986"/>
          <a:ext cx="3932554" cy="3011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645"/>
                <a:gridCol w="259079"/>
                <a:gridCol w="259080"/>
                <a:gridCol w="165734"/>
                <a:gridCol w="323850"/>
                <a:gridCol w="323849"/>
                <a:gridCol w="323850"/>
                <a:gridCol w="352425"/>
                <a:gridCol w="151130"/>
                <a:gridCol w="151130"/>
                <a:gridCol w="151130"/>
                <a:gridCol w="151130"/>
                <a:gridCol w="302260"/>
                <a:gridCol w="252095"/>
                <a:gridCol w="288925"/>
              </a:tblGrid>
              <a:tr h="2180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6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4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ебет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6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4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Альдо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4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dirty="0" sz="400" spc="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400" spc="5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ПочАток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600" spc="5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400" spc="5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редит</a:t>
                      </a:r>
                      <a:r>
                        <a:rPr dirty="0" sz="40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4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рАхунків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710"/>
                        </a:lnSpc>
                        <a:spcBef>
                          <a:spcPts val="315"/>
                        </a:spcBef>
                      </a:pPr>
                      <a:r>
                        <a:rPr dirty="0" sz="60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dirty="0" sz="40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бороти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  <a:p>
                      <a:pPr algn="ctr" marL="19050">
                        <a:lnSpc>
                          <a:spcPts val="470"/>
                        </a:lnSpc>
                      </a:pPr>
                      <a:r>
                        <a:rPr dirty="0" sz="400" spc="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зА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40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дебетом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005" vert="vert2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6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4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Альдо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  <a:p>
                      <a:pPr marL="1289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4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4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4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4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кінець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11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spc="10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Д-т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spc="15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К-т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spc="5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spc="-10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spc="25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spc="25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spc="-10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…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0005" vert="vert2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spc="10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Д-т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600" spc="15" b="1">
                          <a:solidFill>
                            <a:srgbClr val="004669"/>
                          </a:solidFill>
                          <a:latin typeface="Arial"/>
                          <a:cs typeface="Arial"/>
                        </a:rPr>
                        <a:t>К-т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10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13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20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30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6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</a:t>
                      </a:r>
                      <a:r>
                        <a:rPr dirty="0" sz="6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31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91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600" spc="-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37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3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48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63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69</a:t>
                      </a:r>
                      <a:r>
                        <a:rPr dirty="0" sz="6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64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6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65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r>
                        <a:rPr dirty="0" sz="6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66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</a:t>
                      </a:r>
                      <a:r>
                        <a:rPr dirty="0" sz="6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-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71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79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94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6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44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6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3075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60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dirty="0" sz="40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бороти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400" spc="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зА</a:t>
                      </a:r>
                      <a:r>
                        <a:rPr dirty="0" sz="400" spc="-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400" spc="6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кредитом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65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0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6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</a:t>
                      </a:r>
                      <a:r>
                        <a:rPr dirty="0" sz="6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60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6731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4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Альдо</a:t>
                      </a:r>
                      <a:endParaRPr sz="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 spc="-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...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4472894"/>
            <a:ext cx="3913504" cy="279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5" b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200" spc="60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ання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для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55" b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тр</a:t>
            </a:r>
            <a:r>
              <a:rPr dirty="0" sz="1200" spc="1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лю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знань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307340" indent="-115570">
              <a:lnSpc>
                <a:spcPct val="100000"/>
              </a:lnSpc>
              <a:buAutoNum type="arabicPeriod"/>
              <a:tabLst>
                <a:tab pos="307975" algn="l"/>
              </a:tabLst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вести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  <a:p>
            <a:pPr marL="318135" indent="-126364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18770" algn="l"/>
              </a:tabLst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Хто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якими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критеріями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обирає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форму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обліку?</a:t>
            </a:r>
            <a:endParaRPr sz="950">
              <a:latin typeface="Trebuchet MS"/>
              <a:cs typeface="Trebuchet MS"/>
            </a:endParaRPr>
          </a:p>
          <a:p>
            <a:pPr marL="318135" indent="-126364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18770" algn="l"/>
              </a:tabLst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бути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комп’ютеризований?</a:t>
            </a:r>
            <a:endParaRPr sz="950">
              <a:latin typeface="Trebuchet MS"/>
              <a:cs typeface="Trebuchet MS"/>
            </a:endParaRPr>
          </a:p>
          <a:p>
            <a:pPr marL="192405" marR="5080">
              <a:lnSpc>
                <a:spcPct val="105200"/>
              </a:lnSpc>
              <a:buAutoNum type="arabicPeriod"/>
              <a:tabLst>
                <a:tab pos="331470" algn="l"/>
              </a:tabLst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об’єкти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питання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повинні бути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відображені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наказі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облікову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політику?</a:t>
            </a:r>
            <a:endParaRPr sz="950">
              <a:latin typeface="Trebuchet MS"/>
              <a:cs typeface="Trebuchet MS"/>
            </a:endParaRPr>
          </a:p>
          <a:p>
            <a:pPr marL="317500" indent="-12573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18135" algn="l"/>
              </a:tabLst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Організація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21310" indent="-129539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1945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Форма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04800" indent="-11303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05435" algn="l"/>
              </a:tabLst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Облікова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політика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об’єднань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співвласників.</a:t>
            </a:r>
            <a:endParaRPr sz="950">
              <a:latin typeface="Trebuchet MS"/>
              <a:cs typeface="Trebuchet MS"/>
            </a:endParaRPr>
          </a:p>
          <a:p>
            <a:pPr marL="321945" indent="-13017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2580" algn="l"/>
              </a:tabLst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Хто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відповідальний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ведення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  <a:p>
            <a:pPr marL="318770" indent="-12700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19405" algn="l"/>
              </a:tabLst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Специфічні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первинні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документи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81635" indent="-18986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2270" algn="l"/>
              </a:tabLst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Первинні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документи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різними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ділянками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обліку.</a:t>
            </a:r>
            <a:endParaRPr sz="950">
              <a:latin typeface="Trebuchet MS"/>
              <a:cs typeface="Trebuchet MS"/>
            </a:endParaRPr>
          </a:p>
          <a:p>
            <a:pPr marL="364490" indent="-17272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65125" algn="l"/>
              </a:tabLst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Регістри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аналітичного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обліку.</a:t>
            </a:r>
            <a:endParaRPr sz="950">
              <a:latin typeface="Trebuchet MS"/>
              <a:cs typeface="Trebuchet MS"/>
            </a:endParaRPr>
          </a:p>
          <a:p>
            <a:pPr marL="375285" indent="-18351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75920" algn="l"/>
              </a:tabLst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Регістри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синтетичного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обліку.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50">
                <a:solidFill>
                  <a:srgbClr val="004669"/>
                </a:solidFill>
                <a:latin typeface="Trebuchet MS"/>
                <a:cs typeface="Trebuchet MS"/>
              </a:rPr>
              <a:t>42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018493"/>
            <a:ext cx="17475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лиц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Обор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тни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балан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8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гр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1281672"/>
          <a:ext cx="3892550" cy="2796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745"/>
                <a:gridCol w="563245"/>
                <a:gridCol w="563245"/>
                <a:gridCol w="563244"/>
                <a:gridCol w="563244"/>
                <a:gridCol w="563245"/>
                <a:gridCol w="563245"/>
              </a:tblGrid>
              <a:tr h="249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№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55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рАхунку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895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09575" marR="150495" indent="-251460">
                        <a:lnSpc>
                          <a:spcPts val="800"/>
                        </a:lnSpc>
                        <a:spcBef>
                          <a:spcPts val="240"/>
                        </a:spcBef>
                      </a:pPr>
                      <a:r>
                        <a:rPr dirty="0" sz="80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Альдо</a:t>
                      </a:r>
                      <a:r>
                        <a:rPr dirty="0" sz="55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dirty="0" sz="550" spc="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ПочАток </a:t>
                      </a:r>
                      <a:r>
                        <a:rPr dirty="0" sz="550" spc="-13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Періоду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7211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10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dirty="0" sz="550" spc="10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бороти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Альдо</a:t>
                      </a:r>
                      <a:r>
                        <a:rPr dirty="0" sz="55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6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кінець</a:t>
                      </a: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Періоду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805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95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Дебет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Кредит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Дебет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Кредит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Дебет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00" spc="1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Кредит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6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349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89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199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199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69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69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66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79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Всього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5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157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80" y="5411348"/>
            <a:ext cx="3915410" cy="1856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-635">
              <a:lnSpc>
                <a:spcPct val="105300"/>
              </a:lnSpc>
              <a:spcBef>
                <a:spcPts val="100"/>
              </a:spcBef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інші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неприбуткові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організації,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подають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фінансову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звітність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спрощеною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формою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складі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балансу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(форма 1-мс)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звіту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про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фінансові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результати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2-мс)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після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внесення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змін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Закону</a:t>
            </a:r>
            <a:endParaRPr sz="95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«Про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бухгалтерський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фінансову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звітність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Україні»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[4,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п.3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ст.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8]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2015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році.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складання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звітів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визначається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Положенням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2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анда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ом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ух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ал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ерсь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лік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«Фінан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ови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зві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’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єк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лого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підприємництва»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[11,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п.2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ст.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р.1].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Остаточне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рішення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щодо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дання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неприбутковими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організаціями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саме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формами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1-мс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2-мс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сформовано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внесенням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відповідних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змін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стандарту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25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2019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році.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Принципи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підготовки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фінансової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неприбуткових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algn="r" marR="6350">
              <a:lnSpc>
                <a:spcPct val="100000"/>
              </a:lnSpc>
            </a:pP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43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65024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Звітність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27284" y="913250"/>
            <a:ext cx="1087120" cy="1426210"/>
            <a:chOff x="827284" y="913250"/>
            <a:chExt cx="1087120" cy="1426210"/>
          </a:xfrm>
        </p:grpSpPr>
        <p:sp>
          <p:nvSpPr>
            <p:cNvPr id="5" name="object 5"/>
            <p:cNvSpPr/>
            <p:nvPr/>
          </p:nvSpPr>
          <p:spPr>
            <a:xfrm>
              <a:off x="893380" y="913250"/>
              <a:ext cx="1021080" cy="1356995"/>
            </a:xfrm>
            <a:custGeom>
              <a:avLst/>
              <a:gdLst/>
              <a:ahLst/>
              <a:cxnLst/>
              <a:rect l="l" t="t" r="r" b="b"/>
              <a:pathLst>
                <a:path w="1021080" h="1356995">
                  <a:moveTo>
                    <a:pt x="1018209" y="0"/>
                  </a:moveTo>
                  <a:lnTo>
                    <a:pt x="2273" y="0"/>
                  </a:lnTo>
                  <a:lnTo>
                    <a:pt x="0" y="2285"/>
                  </a:lnTo>
                  <a:lnTo>
                    <a:pt x="0" y="1354683"/>
                  </a:lnTo>
                  <a:lnTo>
                    <a:pt x="2273" y="1356956"/>
                  </a:lnTo>
                  <a:lnTo>
                    <a:pt x="835964" y="1356944"/>
                  </a:lnTo>
                  <a:lnTo>
                    <a:pt x="837298" y="1356423"/>
                  </a:lnTo>
                  <a:lnTo>
                    <a:pt x="846539" y="1346784"/>
                  </a:lnTo>
                  <a:lnTo>
                    <a:pt x="10172" y="1346784"/>
                  </a:lnTo>
                  <a:lnTo>
                    <a:pt x="10172" y="10185"/>
                  </a:lnTo>
                  <a:lnTo>
                    <a:pt x="1020495" y="10185"/>
                  </a:lnTo>
                  <a:lnTo>
                    <a:pt x="1020495" y="2285"/>
                  </a:lnTo>
                  <a:lnTo>
                    <a:pt x="1018209" y="0"/>
                  </a:lnTo>
                  <a:close/>
                </a:path>
                <a:path w="1021080" h="1356995">
                  <a:moveTo>
                    <a:pt x="1020495" y="10185"/>
                  </a:moveTo>
                  <a:lnTo>
                    <a:pt x="1010310" y="10185"/>
                  </a:lnTo>
                  <a:lnTo>
                    <a:pt x="1010310" y="1161300"/>
                  </a:lnTo>
                  <a:lnTo>
                    <a:pt x="832485" y="1346784"/>
                  </a:lnTo>
                  <a:lnTo>
                    <a:pt x="846539" y="1346784"/>
                  </a:lnTo>
                  <a:lnTo>
                    <a:pt x="1018806" y="1167104"/>
                  </a:lnTo>
                  <a:lnTo>
                    <a:pt x="1019848" y="1166177"/>
                  </a:lnTo>
                  <a:lnTo>
                    <a:pt x="1020495" y="1164818"/>
                  </a:lnTo>
                  <a:lnTo>
                    <a:pt x="1020495" y="1018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63857" y="954232"/>
              <a:ext cx="1010919" cy="1346835"/>
            </a:xfrm>
            <a:custGeom>
              <a:avLst/>
              <a:gdLst/>
              <a:ahLst/>
              <a:cxnLst/>
              <a:rect l="l" t="t" r="r" b="b"/>
              <a:pathLst>
                <a:path w="1010919" h="1346835">
                  <a:moveTo>
                    <a:pt x="1010323" y="0"/>
                  </a:moveTo>
                  <a:lnTo>
                    <a:pt x="0" y="0"/>
                  </a:lnTo>
                  <a:lnTo>
                    <a:pt x="0" y="1346771"/>
                  </a:lnTo>
                  <a:lnTo>
                    <a:pt x="829551" y="1346771"/>
                  </a:lnTo>
                  <a:lnTo>
                    <a:pt x="1010323" y="1158227"/>
                  </a:lnTo>
                  <a:lnTo>
                    <a:pt x="10103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58775" y="949139"/>
              <a:ext cx="1021080" cy="1356995"/>
            </a:xfrm>
            <a:custGeom>
              <a:avLst/>
              <a:gdLst/>
              <a:ahLst/>
              <a:cxnLst/>
              <a:rect l="l" t="t" r="r" b="b"/>
              <a:pathLst>
                <a:path w="1021080" h="1356995">
                  <a:moveTo>
                    <a:pt x="1018209" y="0"/>
                  </a:moveTo>
                  <a:lnTo>
                    <a:pt x="2273" y="0"/>
                  </a:lnTo>
                  <a:lnTo>
                    <a:pt x="0" y="2285"/>
                  </a:lnTo>
                  <a:lnTo>
                    <a:pt x="0" y="1354683"/>
                  </a:lnTo>
                  <a:lnTo>
                    <a:pt x="2273" y="1356956"/>
                  </a:lnTo>
                  <a:lnTo>
                    <a:pt x="835964" y="1356944"/>
                  </a:lnTo>
                  <a:lnTo>
                    <a:pt x="837298" y="1356423"/>
                  </a:lnTo>
                  <a:lnTo>
                    <a:pt x="846539" y="1346784"/>
                  </a:lnTo>
                  <a:lnTo>
                    <a:pt x="10172" y="1346784"/>
                  </a:lnTo>
                  <a:lnTo>
                    <a:pt x="10172" y="10185"/>
                  </a:lnTo>
                  <a:lnTo>
                    <a:pt x="1020495" y="10185"/>
                  </a:lnTo>
                  <a:lnTo>
                    <a:pt x="1020495" y="2285"/>
                  </a:lnTo>
                  <a:lnTo>
                    <a:pt x="1018209" y="0"/>
                  </a:lnTo>
                  <a:close/>
                </a:path>
                <a:path w="1021080" h="1356995">
                  <a:moveTo>
                    <a:pt x="1020495" y="10185"/>
                  </a:moveTo>
                  <a:lnTo>
                    <a:pt x="1010310" y="10185"/>
                  </a:lnTo>
                  <a:lnTo>
                    <a:pt x="1010310" y="1161300"/>
                  </a:lnTo>
                  <a:lnTo>
                    <a:pt x="832485" y="1346784"/>
                  </a:lnTo>
                  <a:lnTo>
                    <a:pt x="846539" y="1346784"/>
                  </a:lnTo>
                  <a:lnTo>
                    <a:pt x="1018806" y="1167104"/>
                  </a:lnTo>
                  <a:lnTo>
                    <a:pt x="1019848" y="1166177"/>
                  </a:lnTo>
                  <a:lnTo>
                    <a:pt x="1020495" y="1164818"/>
                  </a:lnTo>
                  <a:lnTo>
                    <a:pt x="1020495" y="1018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32370" y="987348"/>
              <a:ext cx="1010919" cy="1346200"/>
            </a:xfrm>
            <a:custGeom>
              <a:avLst/>
              <a:gdLst/>
              <a:ahLst/>
              <a:cxnLst/>
              <a:rect l="l" t="t" r="r" b="b"/>
              <a:pathLst>
                <a:path w="1010919" h="1346200">
                  <a:moveTo>
                    <a:pt x="1010323" y="0"/>
                  </a:moveTo>
                  <a:lnTo>
                    <a:pt x="0" y="0"/>
                  </a:lnTo>
                  <a:lnTo>
                    <a:pt x="0" y="1158240"/>
                  </a:lnTo>
                  <a:lnTo>
                    <a:pt x="0" y="1346200"/>
                  </a:lnTo>
                  <a:lnTo>
                    <a:pt x="829551" y="1346200"/>
                  </a:lnTo>
                  <a:lnTo>
                    <a:pt x="829551" y="1158240"/>
                  </a:lnTo>
                  <a:lnTo>
                    <a:pt x="1010323" y="1158240"/>
                  </a:lnTo>
                  <a:lnTo>
                    <a:pt x="10103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27284" y="981672"/>
              <a:ext cx="1021080" cy="1356995"/>
            </a:xfrm>
            <a:custGeom>
              <a:avLst/>
              <a:gdLst/>
              <a:ahLst/>
              <a:cxnLst/>
              <a:rect l="l" t="t" r="r" b="b"/>
              <a:pathLst>
                <a:path w="1021080" h="1356995">
                  <a:moveTo>
                    <a:pt x="1018222" y="0"/>
                  </a:moveTo>
                  <a:lnTo>
                    <a:pt x="2286" y="0"/>
                  </a:lnTo>
                  <a:lnTo>
                    <a:pt x="0" y="2285"/>
                  </a:lnTo>
                  <a:lnTo>
                    <a:pt x="0" y="1354683"/>
                  </a:lnTo>
                  <a:lnTo>
                    <a:pt x="2286" y="1356969"/>
                  </a:lnTo>
                  <a:lnTo>
                    <a:pt x="837450" y="1356969"/>
                  </a:lnTo>
                  <a:lnTo>
                    <a:pt x="839736" y="1354683"/>
                  </a:lnTo>
                  <a:lnTo>
                    <a:pt x="839736" y="1346784"/>
                  </a:lnTo>
                  <a:lnTo>
                    <a:pt x="10185" y="1346784"/>
                  </a:lnTo>
                  <a:lnTo>
                    <a:pt x="10185" y="10185"/>
                  </a:lnTo>
                  <a:lnTo>
                    <a:pt x="1020508" y="10185"/>
                  </a:lnTo>
                  <a:lnTo>
                    <a:pt x="1020508" y="2285"/>
                  </a:lnTo>
                  <a:lnTo>
                    <a:pt x="1018222" y="0"/>
                  </a:lnTo>
                  <a:close/>
                </a:path>
                <a:path w="1021080" h="1356995">
                  <a:moveTo>
                    <a:pt x="1020508" y="10185"/>
                  </a:moveTo>
                  <a:lnTo>
                    <a:pt x="1010323" y="10185"/>
                  </a:lnTo>
                  <a:lnTo>
                    <a:pt x="1010323" y="1158239"/>
                  </a:lnTo>
                  <a:lnTo>
                    <a:pt x="831837" y="1158239"/>
                  </a:lnTo>
                  <a:lnTo>
                    <a:pt x="829551" y="1160513"/>
                  </a:lnTo>
                  <a:lnTo>
                    <a:pt x="829551" y="1346784"/>
                  </a:lnTo>
                  <a:lnTo>
                    <a:pt x="839736" y="1346784"/>
                  </a:lnTo>
                  <a:lnTo>
                    <a:pt x="839736" y="1168412"/>
                  </a:lnTo>
                  <a:lnTo>
                    <a:pt x="1018222" y="1168412"/>
                  </a:lnTo>
                  <a:lnTo>
                    <a:pt x="1020508" y="1166126"/>
                  </a:lnTo>
                  <a:lnTo>
                    <a:pt x="1020508" y="1018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6323" y="2139822"/>
              <a:ext cx="191808" cy="19932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946594" y="1462798"/>
              <a:ext cx="764540" cy="712470"/>
            </a:xfrm>
            <a:custGeom>
              <a:avLst/>
              <a:gdLst/>
              <a:ahLst/>
              <a:cxnLst/>
              <a:rect l="l" t="t" r="r" b="b"/>
              <a:pathLst>
                <a:path w="764539" h="712469">
                  <a:moveTo>
                    <a:pt x="215747" y="70040"/>
                  </a:moveTo>
                  <a:lnTo>
                    <a:pt x="205638" y="70040"/>
                  </a:lnTo>
                  <a:lnTo>
                    <a:pt x="205638" y="119151"/>
                  </a:lnTo>
                  <a:lnTo>
                    <a:pt x="215747" y="119151"/>
                  </a:lnTo>
                  <a:lnTo>
                    <a:pt x="215747" y="70040"/>
                  </a:lnTo>
                  <a:close/>
                </a:path>
                <a:path w="764539" h="712469">
                  <a:moveTo>
                    <a:pt x="395973" y="70040"/>
                  </a:moveTo>
                  <a:lnTo>
                    <a:pt x="385876" y="70040"/>
                  </a:lnTo>
                  <a:lnTo>
                    <a:pt x="385876" y="119151"/>
                  </a:lnTo>
                  <a:lnTo>
                    <a:pt x="395973" y="119151"/>
                  </a:lnTo>
                  <a:lnTo>
                    <a:pt x="395973" y="70040"/>
                  </a:lnTo>
                  <a:close/>
                </a:path>
                <a:path w="764539" h="712469">
                  <a:moveTo>
                    <a:pt x="462470" y="477621"/>
                  </a:moveTo>
                  <a:lnTo>
                    <a:pt x="459917" y="475068"/>
                  </a:lnTo>
                  <a:lnTo>
                    <a:pt x="450989" y="475068"/>
                  </a:lnTo>
                  <a:lnTo>
                    <a:pt x="450989" y="486473"/>
                  </a:lnTo>
                  <a:lnTo>
                    <a:pt x="445731" y="529107"/>
                  </a:lnTo>
                  <a:lnTo>
                    <a:pt x="432727" y="568820"/>
                  </a:lnTo>
                  <a:lnTo>
                    <a:pt x="412775" y="604786"/>
                  </a:lnTo>
                  <a:lnTo>
                    <a:pt x="386676" y="636219"/>
                  </a:lnTo>
                  <a:lnTo>
                    <a:pt x="354152" y="663067"/>
                  </a:lnTo>
                  <a:lnTo>
                    <a:pt x="316801" y="683336"/>
                  </a:lnTo>
                  <a:lnTo>
                    <a:pt x="275539" y="696150"/>
                  </a:lnTo>
                  <a:lnTo>
                    <a:pt x="231241" y="700608"/>
                  </a:lnTo>
                  <a:lnTo>
                    <a:pt x="186944" y="696150"/>
                  </a:lnTo>
                  <a:lnTo>
                    <a:pt x="145669" y="683336"/>
                  </a:lnTo>
                  <a:lnTo>
                    <a:pt x="108331" y="663067"/>
                  </a:lnTo>
                  <a:lnTo>
                    <a:pt x="75793" y="636219"/>
                  </a:lnTo>
                  <a:lnTo>
                    <a:pt x="48958" y="603694"/>
                  </a:lnTo>
                  <a:lnTo>
                    <a:pt x="28689" y="566343"/>
                  </a:lnTo>
                  <a:lnTo>
                    <a:pt x="15875" y="525081"/>
                  </a:lnTo>
                  <a:lnTo>
                    <a:pt x="11404" y="480771"/>
                  </a:lnTo>
                  <a:lnTo>
                    <a:pt x="15875" y="436473"/>
                  </a:lnTo>
                  <a:lnTo>
                    <a:pt x="28689" y="395211"/>
                  </a:lnTo>
                  <a:lnTo>
                    <a:pt x="48958" y="357873"/>
                  </a:lnTo>
                  <a:lnTo>
                    <a:pt x="75793" y="325335"/>
                  </a:lnTo>
                  <a:lnTo>
                    <a:pt x="108331" y="298500"/>
                  </a:lnTo>
                  <a:lnTo>
                    <a:pt x="145669" y="278231"/>
                  </a:lnTo>
                  <a:lnTo>
                    <a:pt x="186944" y="265417"/>
                  </a:lnTo>
                  <a:lnTo>
                    <a:pt x="231241" y="260946"/>
                  </a:lnTo>
                  <a:lnTo>
                    <a:pt x="260375" y="262890"/>
                  </a:lnTo>
                  <a:lnTo>
                    <a:pt x="315645" y="277787"/>
                  </a:lnTo>
                  <a:lnTo>
                    <a:pt x="363943" y="305498"/>
                  </a:lnTo>
                  <a:lnTo>
                    <a:pt x="402869" y="343369"/>
                  </a:lnTo>
                  <a:lnTo>
                    <a:pt x="225691" y="477405"/>
                  </a:lnTo>
                  <a:lnTo>
                    <a:pt x="224751" y="480885"/>
                  </a:lnTo>
                  <a:lnTo>
                    <a:pt x="227355" y="485432"/>
                  </a:lnTo>
                  <a:lnTo>
                    <a:pt x="229273" y="486448"/>
                  </a:lnTo>
                  <a:lnTo>
                    <a:pt x="231241" y="486473"/>
                  </a:lnTo>
                  <a:lnTo>
                    <a:pt x="450989" y="486473"/>
                  </a:lnTo>
                  <a:lnTo>
                    <a:pt x="450989" y="475068"/>
                  </a:lnTo>
                  <a:lnTo>
                    <a:pt x="252476" y="475068"/>
                  </a:lnTo>
                  <a:lnTo>
                    <a:pt x="432092" y="371373"/>
                  </a:lnTo>
                  <a:lnTo>
                    <a:pt x="394525" y="317080"/>
                  </a:lnTo>
                  <a:lnTo>
                    <a:pt x="346849" y="280530"/>
                  </a:lnTo>
                  <a:lnTo>
                    <a:pt x="301498" y="260946"/>
                  </a:lnTo>
                  <a:lnTo>
                    <a:pt x="261861" y="251574"/>
                  </a:lnTo>
                  <a:lnTo>
                    <a:pt x="231241" y="249542"/>
                  </a:lnTo>
                  <a:lnTo>
                    <a:pt x="184645" y="254241"/>
                  </a:lnTo>
                  <a:lnTo>
                    <a:pt x="141236" y="267716"/>
                  </a:lnTo>
                  <a:lnTo>
                    <a:pt x="101955" y="289039"/>
                  </a:lnTo>
                  <a:lnTo>
                    <a:pt x="67729" y="317271"/>
                  </a:lnTo>
                  <a:lnTo>
                    <a:pt x="39497" y="351497"/>
                  </a:lnTo>
                  <a:lnTo>
                    <a:pt x="18173" y="390766"/>
                  </a:lnTo>
                  <a:lnTo>
                    <a:pt x="4699" y="434174"/>
                  </a:lnTo>
                  <a:lnTo>
                    <a:pt x="0" y="480771"/>
                  </a:lnTo>
                  <a:lnTo>
                    <a:pt x="4699" y="527380"/>
                  </a:lnTo>
                  <a:lnTo>
                    <a:pt x="18173" y="570788"/>
                  </a:lnTo>
                  <a:lnTo>
                    <a:pt x="39497" y="610069"/>
                  </a:lnTo>
                  <a:lnTo>
                    <a:pt x="67729" y="644283"/>
                  </a:lnTo>
                  <a:lnTo>
                    <a:pt x="101955" y="672515"/>
                  </a:lnTo>
                  <a:lnTo>
                    <a:pt x="141236" y="693839"/>
                  </a:lnTo>
                  <a:lnTo>
                    <a:pt x="184645" y="707313"/>
                  </a:lnTo>
                  <a:lnTo>
                    <a:pt x="231241" y="712012"/>
                  </a:lnTo>
                  <a:lnTo>
                    <a:pt x="277837" y="707313"/>
                  </a:lnTo>
                  <a:lnTo>
                    <a:pt x="321246" y="693839"/>
                  </a:lnTo>
                  <a:lnTo>
                    <a:pt x="360527" y="672515"/>
                  </a:lnTo>
                  <a:lnTo>
                    <a:pt x="394741" y="644283"/>
                  </a:lnTo>
                  <a:lnTo>
                    <a:pt x="422986" y="610069"/>
                  </a:lnTo>
                  <a:lnTo>
                    <a:pt x="444296" y="570788"/>
                  </a:lnTo>
                  <a:lnTo>
                    <a:pt x="457771" y="527380"/>
                  </a:lnTo>
                  <a:lnTo>
                    <a:pt x="462457" y="480885"/>
                  </a:lnTo>
                  <a:lnTo>
                    <a:pt x="462470" y="477621"/>
                  </a:lnTo>
                  <a:close/>
                </a:path>
                <a:path w="764539" h="712469">
                  <a:moveTo>
                    <a:pt x="545795" y="618032"/>
                  </a:moveTo>
                  <a:lnTo>
                    <a:pt x="543534" y="615772"/>
                  </a:lnTo>
                  <a:lnTo>
                    <a:pt x="537121" y="615772"/>
                  </a:lnTo>
                  <a:lnTo>
                    <a:pt x="534847" y="618032"/>
                  </a:lnTo>
                  <a:lnTo>
                    <a:pt x="534847" y="623608"/>
                  </a:lnTo>
                  <a:lnTo>
                    <a:pt x="537121" y="625868"/>
                  </a:lnTo>
                  <a:lnTo>
                    <a:pt x="539902" y="625868"/>
                  </a:lnTo>
                  <a:lnTo>
                    <a:pt x="543534" y="625868"/>
                  </a:lnTo>
                  <a:lnTo>
                    <a:pt x="545795" y="623608"/>
                  </a:lnTo>
                  <a:lnTo>
                    <a:pt x="545795" y="618032"/>
                  </a:lnTo>
                  <a:close/>
                </a:path>
                <a:path w="764539" h="712469">
                  <a:moveTo>
                    <a:pt x="545795" y="577469"/>
                  </a:moveTo>
                  <a:lnTo>
                    <a:pt x="543534" y="575208"/>
                  </a:lnTo>
                  <a:lnTo>
                    <a:pt x="537121" y="575208"/>
                  </a:lnTo>
                  <a:lnTo>
                    <a:pt x="534847" y="577469"/>
                  </a:lnTo>
                  <a:lnTo>
                    <a:pt x="534847" y="583044"/>
                  </a:lnTo>
                  <a:lnTo>
                    <a:pt x="537121" y="585304"/>
                  </a:lnTo>
                  <a:lnTo>
                    <a:pt x="539902" y="585304"/>
                  </a:lnTo>
                  <a:lnTo>
                    <a:pt x="543534" y="585304"/>
                  </a:lnTo>
                  <a:lnTo>
                    <a:pt x="545795" y="583044"/>
                  </a:lnTo>
                  <a:lnTo>
                    <a:pt x="545795" y="577469"/>
                  </a:lnTo>
                  <a:close/>
                </a:path>
                <a:path w="764539" h="712469">
                  <a:moveTo>
                    <a:pt x="545795" y="536905"/>
                  </a:moveTo>
                  <a:lnTo>
                    <a:pt x="543534" y="534644"/>
                  </a:lnTo>
                  <a:lnTo>
                    <a:pt x="537121" y="534644"/>
                  </a:lnTo>
                  <a:lnTo>
                    <a:pt x="534847" y="536905"/>
                  </a:lnTo>
                  <a:lnTo>
                    <a:pt x="534847" y="542480"/>
                  </a:lnTo>
                  <a:lnTo>
                    <a:pt x="537121" y="544741"/>
                  </a:lnTo>
                  <a:lnTo>
                    <a:pt x="539902" y="544741"/>
                  </a:lnTo>
                  <a:lnTo>
                    <a:pt x="543534" y="544741"/>
                  </a:lnTo>
                  <a:lnTo>
                    <a:pt x="545795" y="542480"/>
                  </a:lnTo>
                  <a:lnTo>
                    <a:pt x="545795" y="536905"/>
                  </a:lnTo>
                  <a:close/>
                </a:path>
                <a:path w="764539" h="712469">
                  <a:moveTo>
                    <a:pt x="576211" y="70040"/>
                  </a:moveTo>
                  <a:lnTo>
                    <a:pt x="566115" y="70040"/>
                  </a:lnTo>
                  <a:lnTo>
                    <a:pt x="566115" y="119151"/>
                  </a:lnTo>
                  <a:lnTo>
                    <a:pt x="576211" y="119151"/>
                  </a:lnTo>
                  <a:lnTo>
                    <a:pt x="576211" y="70040"/>
                  </a:lnTo>
                  <a:close/>
                </a:path>
                <a:path w="764539" h="712469">
                  <a:moveTo>
                    <a:pt x="692937" y="345655"/>
                  </a:moveTo>
                  <a:lnTo>
                    <a:pt x="667905" y="314896"/>
                  </a:lnTo>
                  <a:lnTo>
                    <a:pt x="667842" y="304507"/>
                  </a:lnTo>
                  <a:lnTo>
                    <a:pt x="665022" y="301688"/>
                  </a:lnTo>
                  <a:lnTo>
                    <a:pt x="658088" y="301688"/>
                  </a:lnTo>
                  <a:lnTo>
                    <a:pt x="655269" y="304507"/>
                  </a:lnTo>
                  <a:lnTo>
                    <a:pt x="655269" y="314896"/>
                  </a:lnTo>
                  <a:lnTo>
                    <a:pt x="655269" y="327990"/>
                  </a:lnTo>
                  <a:lnTo>
                    <a:pt x="655269" y="352323"/>
                  </a:lnTo>
                  <a:lnTo>
                    <a:pt x="646811" y="345732"/>
                  </a:lnTo>
                  <a:lnTo>
                    <a:pt x="645375" y="343154"/>
                  </a:lnTo>
                  <a:lnTo>
                    <a:pt x="644817" y="337858"/>
                  </a:lnTo>
                  <a:lnTo>
                    <a:pt x="645553" y="335381"/>
                  </a:lnTo>
                  <a:lnTo>
                    <a:pt x="649363" y="330898"/>
                  </a:lnTo>
                  <a:lnTo>
                    <a:pt x="652170" y="329082"/>
                  </a:lnTo>
                  <a:lnTo>
                    <a:pt x="655269" y="327990"/>
                  </a:lnTo>
                  <a:lnTo>
                    <a:pt x="655269" y="314896"/>
                  </a:lnTo>
                  <a:lnTo>
                    <a:pt x="648436" y="316306"/>
                  </a:lnTo>
                  <a:lnTo>
                    <a:pt x="642175" y="319925"/>
                  </a:lnTo>
                  <a:lnTo>
                    <a:pt x="633755" y="329920"/>
                  </a:lnTo>
                  <a:lnTo>
                    <a:pt x="631977" y="335711"/>
                  </a:lnTo>
                  <a:lnTo>
                    <a:pt x="633272" y="347878"/>
                  </a:lnTo>
                  <a:lnTo>
                    <a:pt x="636422" y="353555"/>
                  </a:lnTo>
                  <a:lnTo>
                    <a:pt x="655269" y="368236"/>
                  </a:lnTo>
                  <a:lnTo>
                    <a:pt x="655269" y="402374"/>
                  </a:lnTo>
                  <a:lnTo>
                    <a:pt x="648004" y="399770"/>
                  </a:lnTo>
                  <a:lnTo>
                    <a:pt x="642734" y="392874"/>
                  </a:lnTo>
                  <a:lnTo>
                    <a:pt x="642734" y="381228"/>
                  </a:lnTo>
                  <a:lnTo>
                    <a:pt x="639914" y="378409"/>
                  </a:lnTo>
                  <a:lnTo>
                    <a:pt x="632993" y="378409"/>
                  </a:lnTo>
                  <a:lnTo>
                    <a:pt x="630161" y="381228"/>
                  </a:lnTo>
                  <a:lnTo>
                    <a:pt x="630161" y="384695"/>
                  </a:lnTo>
                  <a:lnTo>
                    <a:pt x="632066" y="395478"/>
                  </a:lnTo>
                  <a:lnTo>
                    <a:pt x="637362" y="404647"/>
                  </a:lnTo>
                  <a:lnTo>
                    <a:pt x="645325" y="411530"/>
                  </a:lnTo>
                  <a:lnTo>
                    <a:pt x="655269" y="415429"/>
                  </a:lnTo>
                  <a:lnTo>
                    <a:pt x="655269" y="424446"/>
                  </a:lnTo>
                  <a:lnTo>
                    <a:pt x="658088" y="427228"/>
                  </a:lnTo>
                  <a:lnTo>
                    <a:pt x="665022" y="427228"/>
                  </a:lnTo>
                  <a:lnTo>
                    <a:pt x="667842" y="424446"/>
                  </a:lnTo>
                  <a:lnTo>
                    <a:pt x="667842" y="415429"/>
                  </a:lnTo>
                  <a:lnTo>
                    <a:pt x="674674" y="414032"/>
                  </a:lnTo>
                  <a:lnTo>
                    <a:pt x="680923" y="410413"/>
                  </a:lnTo>
                  <a:lnTo>
                    <a:pt x="687705" y="402374"/>
                  </a:lnTo>
                  <a:lnTo>
                    <a:pt x="689356" y="400418"/>
                  </a:lnTo>
                  <a:lnTo>
                    <a:pt x="691134" y="394627"/>
                  </a:lnTo>
                  <a:lnTo>
                    <a:pt x="689876" y="382447"/>
                  </a:lnTo>
                  <a:lnTo>
                    <a:pt x="687400" y="378015"/>
                  </a:lnTo>
                  <a:lnTo>
                    <a:pt x="686714" y="376783"/>
                  </a:lnTo>
                  <a:lnTo>
                    <a:pt x="678294" y="370243"/>
                  </a:lnTo>
                  <a:lnTo>
                    <a:pt x="678294" y="392480"/>
                  </a:lnTo>
                  <a:lnTo>
                    <a:pt x="677557" y="394957"/>
                  </a:lnTo>
                  <a:lnTo>
                    <a:pt x="675957" y="396862"/>
                  </a:lnTo>
                  <a:lnTo>
                    <a:pt x="673760" y="399427"/>
                  </a:lnTo>
                  <a:lnTo>
                    <a:pt x="670941" y="401243"/>
                  </a:lnTo>
                  <a:lnTo>
                    <a:pt x="667842" y="402348"/>
                  </a:lnTo>
                  <a:lnTo>
                    <a:pt x="667842" y="378015"/>
                  </a:lnTo>
                  <a:lnTo>
                    <a:pt x="674128" y="382879"/>
                  </a:lnTo>
                  <a:lnTo>
                    <a:pt x="676300" y="384606"/>
                  </a:lnTo>
                  <a:lnTo>
                    <a:pt x="677748" y="387184"/>
                  </a:lnTo>
                  <a:lnTo>
                    <a:pt x="678014" y="389902"/>
                  </a:lnTo>
                  <a:lnTo>
                    <a:pt x="678294" y="392480"/>
                  </a:lnTo>
                  <a:lnTo>
                    <a:pt x="678294" y="370243"/>
                  </a:lnTo>
                  <a:lnTo>
                    <a:pt x="667842" y="362102"/>
                  </a:lnTo>
                  <a:lnTo>
                    <a:pt x="667842" y="352323"/>
                  </a:lnTo>
                  <a:lnTo>
                    <a:pt x="667842" y="327990"/>
                  </a:lnTo>
                  <a:lnTo>
                    <a:pt x="675132" y="330568"/>
                  </a:lnTo>
                  <a:lnTo>
                    <a:pt x="680415" y="337464"/>
                  </a:lnTo>
                  <a:lnTo>
                    <a:pt x="680415" y="349110"/>
                  </a:lnTo>
                  <a:lnTo>
                    <a:pt x="683196" y="351929"/>
                  </a:lnTo>
                  <a:lnTo>
                    <a:pt x="690118" y="351929"/>
                  </a:lnTo>
                  <a:lnTo>
                    <a:pt x="692937" y="349110"/>
                  </a:lnTo>
                  <a:lnTo>
                    <a:pt x="692937" y="345655"/>
                  </a:lnTo>
                  <a:close/>
                </a:path>
                <a:path w="764539" h="712469">
                  <a:moveTo>
                    <a:pt x="758939" y="70040"/>
                  </a:moveTo>
                  <a:lnTo>
                    <a:pt x="748842" y="70040"/>
                  </a:lnTo>
                  <a:lnTo>
                    <a:pt x="748842" y="119151"/>
                  </a:lnTo>
                  <a:lnTo>
                    <a:pt x="758939" y="119151"/>
                  </a:lnTo>
                  <a:lnTo>
                    <a:pt x="758939" y="70040"/>
                  </a:lnTo>
                  <a:close/>
                </a:path>
                <a:path w="764539" h="712469">
                  <a:moveTo>
                    <a:pt x="758939" y="0"/>
                  </a:moveTo>
                  <a:lnTo>
                    <a:pt x="748842" y="0"/>
                  </a:lnTo>
                  <a:lnTo>
                    <a:pt x="748842" y="10160"/>
                  </a:lnTo>
                  <a:lnTo>
                    <a:pt x="748842" y="59690"/>
                  </a:lnTo>
                  <a:lnTo>
                    <a:pt x="576211" y="59690"/>
                  </a:lnTo>
                  <a:lnTo>
                    <a:pt x="576211" y="10160"/>
                  </a:lnTo>
                  <a:lnTo>
                    <a:pt x="748842" y="10160"/>
                  </a:lnTo>
                  <a:lnTo>
                    <a:pt x="748842" y="0"/>
                  </a:lnTo>
                  <a:lnTo>
                    <a:pt x="566115" y="0"/>
                  </a:lnTo>
                  <a:lnTo>
                    <a:pt x="566115" y="10160"/>
                  </a:lnTo>
                  <a:lnTo>
                    <a:pt x="566115" y="59690"/>
                  </a:lnTo>
                  <a:lnTo>
                    <a:pt x="395973" y="59690"/>
                  </a:lnTo>
                  <a:lnTo>
                    <a:pt x="395973" y="10160"/>
                  </a:lnTo>
                  <a:lnTo>
                    <a:pt x="566115" y="10160"/>
                  </a:lnTo>
                  <a:lnTo>
                    <a:pt x="566115" y="0"/>
                  </a:lnTo>
                  <a:lnTo>
                    <a:pt x="385876" y="0"/>
                  </a:lnTo>
                  <a:lnTo>
                    <a:pt x="385876" y="10160"/>
                  </a:lnTo>
                  <a:lnTo>
                    <a:pt x="385876" y="59690"/>
                  </a:lnTo>
                  <a:lnTo>
                    <a:pt x="215747" y="59690"/>
                  </a:lnTo>
                  <a:lnTo>
                    <a:pt x="215747" y="10160"/>
                  </a:lnTo>
                  <a:lnTo>
                    <a:pt x="385876" y="10160"/>
                  </a:lnTo>
                  <a:lnTo>
                    <a:pt x="385876" y="0"/>
                  </a:lnTo>
                  <a:lnTo>
                    <a:pt x="205638" y="0"/>
                  </a:lnTo>
                  <a:lnTo>
                    <a:pt x="205638" y="10160"/>
                  </a:lnTo>
                  <a:lnTo>
                    <a:pt x="205638" y="59690"/>
                  </a:lnTo>
                  <a:lnTo>
                    <a:pt x="33020" y="59690"/>
                  </a:lnTo>
                  <a:lnTo>
                    <a:pt x="33020" y="10160"/>
                  </a:lnTo>
                  <a:lnTo>
                    <a:pt x="205638" y="10160"/>
                  </a:lnTo>
                  <a:lnTo>
                    <a:pt x="205638" y="0"/>
                  </a:lnTo>
                  <a:lnTo>
                    <a:pt x="22923" y="0"/>
                  </a:lnTo>
                  <a:lnTo>
                    <a:pt x="22923" y="10160"/>
                  </a:lnTo>
                  <a:lnTo>
                    <a:pt x="22923" y="59690"/>
                  </a:lnTo>
                  <a:lnTo>
                    <a:pt x="22923" y="189230"/>
                  </a:lnTo>
                  <a:lnTo>
                    <a:pt x="758939" y="189230"/>
                  </a:lnTo>
                  <a:lnTo>
                    <a:pt x="758939" y="119380"/>
                  </a:lnTo>
                  <a:lnTo>
                    <a:pt x="748842" y="119380"/>
                  </a:lnTo>
                  <a:lnTo>
                    <a:pt x="748842" y="129540"/>
                  </a:lnTo>
                  <a:lnTo>
                    <a:pt x="748842" y="179070"/>
                  </a:lnTo>
                  <a:lnTo>
                    <a:pt x="576211" y="179070"/>
                  </a:lnTo>
                  <a:lnTo>
                    <a:pt x="576211" y="129540"/>
                  </a:lnTo>
                  <a:lnTo>
                    <a:pt x="748842" y="129540"/>
                  </a:lnTo>
                  <a:lnTo>
                    <a:pt x="748842" y="119380"/>
                  </a:lnTo>
                  <a:lnTo>
                    <a:pt x="566115" y="119380"/>
                  </a:lnTo>
                  <a:lnTo>
                    <a:pt x="566115" y="129540"/>
                  </a:lnTo>
                  <a:lnTo>
                    <a:pt x="566115" y="179070"/>
                  </a:lnTo>
                  <a:lnTo>
                    <a:pt x="395973" y="179070"/>
                  </a:lnTo>
                  <a:lnTo>
                    <a:pt x="395973" y="129540"/>
                  </a:lnTo>
                  <a:lnTo>
                    <a:pt x="566115" y="129540"/>
                  </a:lnTo>
                  <a:lnTo>
                    <a:pt x="566115" y="119380"/>
                  </a:lnTo>
                  <a:lnTo>
                    <a:pt x="385876" y="119380"/>
                  </a:lnTo>
                  <a:lnTo>
                    <a:pt x="385876" y="129540"/>
                  </a:lnTo>
                  <a:lnTo>
                    <a:pt x="385876" y="179070"/>
                  </a:lnTo>
                  <a:lnTo>
                    <a:pt x="215747" y="179070"/>
                  </a:lnTo>
                  <a:lnTo>
                    <a:pt x="215747" y="129540"/>
                  </a:lnTo>
                  <a:lnTo>
                    <a:pt x="385876" y="129540"/>
                  </a:lnTo>
                  <a:lnTo>
                    <a:pt x="385876" y="119380"/>
                  </a:lnTo>
                  <a:lnTo>
                    <a:pt x="205638" y="119380"/>
                  </a:lnTo>
                  <a:lnTo>
                    <a:pt x="205638" y="129540"/>
                  </a:lnTo>
                  <a:lnTo>
                    <a:pt x="205638" y="179070"/>
                  </a:lnTo>
                  <a:lnTo>
                    <a:pt x="33020" y="179070"/>
                  </a:lnTo>
                  <a:lnTo>
                    <a:pt x="33020" y="129540"/>
                  </a:lnTo>
                  <a:lnTo>
                    <a:pt x="205638" y="129540"/>
                  </a:lnTo>
                  <a:lnTo>
                    <a:pt x="205638" y="119380"/>
                  </a:lnTo>
                  <a:lnTo>
                    <a:pt x="33020" y="119380"/>
                  </a:lnTo>
                  <a:lnTo>
                    <a:pt x="33020" y="69850"/>
                  </a:lnTo>
                  <a:lnTo>
                    <a:pt x="758939" y="69850"/>
                  </a:lnTo>
                  <a:lnTo>
                    <a:pt x="758939" y="59931"/>
                  </a:lnTo>
                  <a:lnTo>
                    <a:pt x="758939" y="59690"/>
                  </a:lnTo>
                  <a:lnTo>
                    <a:pt x="758939" y="10160"/>
                  </a:lnTo>
                  <a:lnTo>
                    <a:pt x="758939" y="0"/>
                  </a:lnTo>
                  <a:close/>
                </a:path>
                <a:path w="764539" h="712469">
                  <a:moveTo>
                    <a:pt x="763993" y="618032"/>
                  </a:moveTo>
                  <a:lnTo>
                    <a:pt x="761733" y="615772"/>
                  </a:lnTo>
                  <a:lnTo>
                    <a:pt x="568756" y="615772"/>
                  </a:lnTo>
                  <a:lnTo>
                    <a:pt x="566483" y="618032"/>
                  </a:lnTo>
                  <a:lnTo>
                    <a:pt x="566483" y="623608"/>
                  </a:lnTo>
                  <a:lnTo>
                    <a:pt x="568756" y="625868"/>
                  </a:lnTo>
                  <a:lnTo>
                    <a:pt x="571538" y="625868"/>
                  </a:lnTo>
                  <a:lnTo>
                    <a:pt x="761733" y="625868"/>
                  </a:lnTo>
                  <a:lnTo>
                    <a:pt x="763993" y="623608"/>
                  </a:lnTo>
                  <a:lnTo>
                    <a:pt x="763993" y="618032"/>
                  </a:lnTo>
                  <a:close/>
                </a:path>
                <a:path w="764539" h="712469">
                  <a:moveTo>
                    <a:pt x="763993" y="577469"/>
                  </a:moveTo>
                  <a:lnTo>
                    <a:pt x="761733" y="575208"/>
                  </a:lnTo>
                  <a:lnTo>
                    <a:pt x="568756" y="575208"/>
                  </a:lnTo>
                  <a:lnTo>
                    <a:pt x="566483" y="577469"/>
                  </a:lnTo>
                  <a:lnTo>
                    <a:pt x="566483" y="583044"/>
                  </a:lnTo>
                  <a:lnTo>
                    <a:pt x="568756" y="585304"/>
                  </a:lnTo>
                  <a:lnTo>
                    <a:pt x="571538" y="585304"/>
                  </a:lnTo>
                  <a:lnTo>
                    <a:pt x="761733" y="585304"/>
                  </a:lnTo>
                  <a:lnTo>
                    <a:pt x="763993" y="583044"/>
                  </a:lnTo>
                  <a:lnTo>
                    <a:pt x="763993" y="577469"/>
                  </a:lnTo>
                  <a:close/>
                </a:path>
                <a:path w="764539" h="712469">
                  <a:moveTo>
                    <a:pt x="763993" y="536905"/>
                  </a:moveTo>
                  <a:lnTo>
                    <a:pt x="761733" y="534644"/>
                  </a:lnTo>
                  <a:lnTo>
                    <a:pt x="568756" y="534644"/>
                  </a:lnTo>
                  <a:lnTo>
                    <a:pt x="566483" y="536905"/>
                  </a:lnTo>
                  <a:lnTo>
                    <a:pt x="566483" y="542480"/>
                  </a:lnTo>
                  <a:lnTo>
                    <a:pt x="568756" y="544741"/>
                  </a:lnTo>
                  <a:lnTo>
                    <a:pt x="571538" y="544741"/>
                  </a:lnTo>
                  <a:lnTo>
                    <a:pt x="761733" y="544741"/>
                  </a:lnTo>
                  <a:lnTo>
                    <a:pt x="763993" y="542480"/>
                  </a:lnTo>
                  <a:lnTo>
                    <a:pt x="763993" y="53690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6962" y="1802262"/>
              <a:ext cx="236931" cy="12495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12737" y="1874522"/>
              <a:ext cx="140746" cy="13682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64476" y="1060157"/>
              <a:ext cx="749935" cy="332105"/>
            </a:xfrm>
            <a:custGeom>
              <a:avLst/>
              <a:gdLst/>
              <a:ahLst/>
              <a:cxnLst/>
              <a:rect l="l" t="t" r="r" b="b"/>
              <a:pathLst>
                <a:path w="749935" h="332105">
                  <a:moveTo>
                    <a:pt x="166319" y="323824"/>
                  </a:moveTo>
                  <a:lnTo>
                    <a:pt x="164058" y="321564"/>
                  </a:lnTo>
                  <a:lnTo>
                    <a:pt x="72961" y="321564"/>
                  </a:lnTo>
                  <a:lnTo>
                    <a:pt x="70688" y="323824"/>
                  </a:lnTo>
                  <a:lnTo>
                    <a:pt x="70688" y="329399"/>
                  </a:lnTo>
                  <a:lnTo>
                    <a:pt x="72961" y="331660"/>
                  </a:lnTo>
                  <a:lnTo>
                    <a:pt x="75742" y="331660"/>
                  </a:lnTo>
                  <a:lnTo>
                    <a:pt x="164058" y="331660"/>
                  </a:lnTo>
                  <a:lnTo>
                    <a:pt x="166319" y="329399"/>
                  </a:lnTo>
                  <a:lnTo>
                    <a:pt x="166319" y="323824"/>
                  </a:lnTo>
                  <a:close/>
                </a:path>
                <a:path w="749935" h="332105">
                  <a:moveTo>
                    <a:pt x="166319" y="283273"/>
                  </a:moveTo>
                  <a:lnTo>
                    <a:pt x="164058" y="281012"/>
                  </a:lnTo>
                  <a:lnTo>
                    <a:pt x="72961" y="281012"/>
                  </a:lnTo>
                  <a:lnTo>
                    <a:pt x="70688" y="283273"/>
                  </a:lnTo>
                  <a:lnTo>
                    <a:pt x="70688" y="288848"/>
                  </a:lnTo>
                  <a:lnTo>
                    <a:pt x="72961" y="291109"/>
                  </a:lnTo>
                  <a:lnTo>
                    <a:pt x="75742" y="291109"/>
                  </a:lnTo>
                  <a:lnTo>
                    <a:pt x="164058" y="291109"/>
                  </a:lnTo>
                  <a:lnTo>
                    <a:pt x="166319" y="288848"/>
                  </a:lnTo>
                  <a:lnTo>
                    <a:pt x="166319" y="283273"/>
                  </a:lnTo>
                  <a:close/>
                </a:path>
                <a:path w="749935" h="332105">
                  <a:moveTo>
                    <a:pt x="166319" y="242709"/>
                  </a:moveTo>
                  <a:lnTo>
                    <a:pt x="164058" y="240449"/>
                  </a:lnTo>
                  <a:lnTo>
                    <a:pt x="72961" y="240449"/>
                  </a:lnTo>
                  <a:lnTo>
                    <a:pt x="70688" y="242709"/>
                  </a:lnTo>
                  <a:lnTo>
                    <a:pt x="70688" y="248285"/>
                  </a:lnTo>
                  <a:lnTo>
                    <a:pt x="72961" y="250545"/>
                  </a:lnTo>
                  <a:lnTo>
                    <a:pt x="75742" y="250545"/>
                  </a:lnTo>
                  <a:lnTo>
                    <a:pt x="164058" y="250545"/>
                  </a:lnTo>
                  <a:lnTo>
                    <a:pt x="166319" y="248285"/>
                  </a:lnTo>
                  <a:lnTo>
                    <a:pt x="166319" y="242709"/>
                  </a:lnTo>
                  <a:close/>
                </a:path>
                <a:path w="749935" h="332105">
                  <a:moveTo>
                    <a:pt x="166319" y="203060"/>
                  </a:moveTo>
                  <a:lnTo>
                    <a:pt x="164058" y="200799"/>
                  </a:lnTo>
                  <a:lnTo>
                    <a:pt x="72961" y="200799"/>
                  </a:lnTo>
                  <a:lnTo>
                    <a:pt x="70688" y="203060"/>
                  </a:lnTo>
                  <a:lnTo>
                    <a:pt x="70688" y="208635"/>
                  </a:lnTo>
                  <a:lnTo>
                    <a:pt x="72961" y="210896"/>
                  </a:lnTo>
                  <a:lnTo>
                    <a:pt x="75742" y="210896"/>
                  </a:lnTo>
                  <a:lnTo>
                    <a:pt x="164058" y="210896"/>
                  </a:lnTo>
                  <a:lnTo>
                    <a:pt x="166319" y="208635"/>
                  </a:lnTo>
                  <a:lnTo>
                    <a:pt x="166319" y="203060"/>
                  </a:lnTo>
                  <a:close/>
                </a:path>
                <a:path w="749935" h="332105">
                  <a:moveTo>
                    <a:pt x="166319" y="162496"/>
                  </a:moveTo>
                  <a:lnTo>
                    <a:pt x="164058" y="160235"/>
                  </a:lnTo>
                  <a:lnTo>
                    <a:pt x="72961" y="160235"/>
                  </a:lnTo>
                  <a:lnTo>
                    <a:pt x="70688" y="162496"/>
                  </a:lnTo>
                  <a:lnTo>
                    <a:pt x="70688" y="168071"/>
                  </a:lnTo>
                  <a:lnTo>
                    <a:pt x="72961" y="170332"/>
                  </a:lnTo>
                  <a:lnTo>
                    <a:pt x="75742" y="170332"/>
                  </a:lnTo>
                  <a:lnTo>
                    <a:pt x="164058" y="170332"/>
                  </a:lnTo>
                  <a:lnTo>
                    <a:pt x="166319" y="168071"/>
                  </a:lnTo>
                  <a:lnTo>
                    <a:pt x="166319" y="162496"/>
                  </a:lnTo>
                  <a:close/>
                </a:path>
                <a:path w="749935" h="332105">
                  <a:moveTo>
                    <a:pt x="315099" y="323824"/>
                  </a:moveTo>
                  <a:lnTo>
                    <a:pt x="312839" y="321564"/>
                  </a:lnTo>
                  <a:lnTo>
                    <a:pt x="221742" y="321564"/>
                  </a:lnTo>
                  <a:lnTo>
                    <a:pt x="219468" y="323824"/>
                  </a:lnTo>
                  <a:lnTo>
                    <a:pt x="219468" y="329399"/>
                  </a:lnTo>
                  <a:lnTo>
                    <a:pt x="221742" y="331660"/>
                  </a:lnTo>
                  <a:lnTo>
                    <a:pt x="224523" y="331660"/>
                  </a:lnTo>
                  <a:lnTo>
                    <a:pt x="312839" y="331660"/>
                  </a:lnTo>
                  <a:lnTo>
                    <a:pt x="315099" y="329399"/>
                  </a:lnTo>
                  <a:lnTo>
                    <a:pt x="315099" y="323824"/>
                  </a:lnTo>
                  <a:close/>
                </a:path>
                <a:path w="749935" h="332105">
                  <a:moveTo>
                    <a:pt x="315099" y="283273"/>
                  </a:moveTo>
                  <a:lnTo>
                    <a:pt x="312839" y="281012"/>
                  </a:lnTo>
                  <a:lnTo>
                    <a:pt x="221742" y="281012"/>
                  </a:lnTo>
                  <a:lnTo>
                    <a:pt x="219468" y="283273"/>
                  </a:lnTo>
                  <a:lnTo>
                    <a:pt x="219468" y="288848"/>
                  </a:lnTo>
                  <a:lnTo>
                    <a:pt x="221742" y="291109"/>
                  </a:lnTo>
                  <a:lnTo>
                    <a:pt x="224523" y="291109"/>
                  </a:lnTo>
                  <a:lnTo>
                    <a:pt x="312839" y="291109"/>
                  </a:lnTo>
                  <a:lnTo>
                    <a:pt x="315099" y="288848"/>
                  </a:lnTo>
                  <a:lnTo>
                    <a:pt x="315099" y="283273"/>
                  </a:lnTo>
                  <a:close/>
                </a:path>
                <a:path w="749935" h="332105">
                  <a:moveTo>
                    <a:pt x="315099" y="242709"/>
                  </a:moveTo>
                  <a:lnTo>
                    <a:pt x="312839" y="240449"/>
                  </a:lnTo>
                  <a:lnTo>
                    <a:pt x="221742" y="240449"/>
                  </a:lnTo>
                  <a:lnTo>
                    <a:pt x="219468" y="242709"/>
                  </a:lnTo>
                  <a:lnTo>
                    <a:pt x="219468" y="248285"/>
                  </a:lnTo>
                  <a:lnTo>
                    <a:pt x="221742" y="250545"/>
                  </a:lnTo>
                  <a:lnTo>
                    <a:pt x="224523" y="250545"/>
                  </a:lnTo>
                  <a:lnTo>
                    <a:pt x="312839" y="250545"/>
                  </a:lnTo>
                  <a:lnTo>
                    <a:pt x="315099" y="248285"/>
                  </a:lnTo>
                  <a:lnTo>
                    <a:pt x="315099" y="242709"/>
                  </a:lnTo>
                  <a:close/>
                </a:path>
                <a:path w="749935" h="332105">
                  <a:moveTo>
                    <a:pt x="315099" y="203060"/>
                  </a:moveTo>
                  <a:lnTo>
                    <a:pt x="312839" y="200799"/>
                  </a:lnTo>
                  <a:lnTo>
                    <a:pt x="221742" y="200799"/>
                  </a:lnTo>
                  <a:lnTo>
                    <a:pt x="219468" y="203060"/>
                  </a:lnTo>
                  <a:lnTo>
                    <a:pt x="219468" y="208635"/>
                  </a:lnTo>
                  <a:lnTo>
                    <a:pt x="221742" y="210896"/>
                  </a:lnTo>
                  <a:lnTo>
                    <a:pt x="224523" y="210896"/>
                  </a:lnTo>
                  <a:lnTo>
                    <a:pt x="312839" y="210896"/>
                  </a:lnTo>
                  <a:lnTo>
                    <a:pt x="315099" y="208635"/>
                  </a:lnTo>
                  <a:lnTo>
                    <a:pt x="315099" y="203060"/>
                  </a:lnTo>
                  <a:close/>
                </a:path>
                <a:path w="749935" h="332105">
                  <a:moveTo>
                    <a:pt x="315099" y="162496"/>
                  </a:moveTo>
                  <a:lnTo>
                    <a:pt x="312839" y="160235"/>
                  </a:lnTo>
                  <a:lnTo>
                    <a:pt x="221742" y="160235"/>
                  </a:lnTo>
                  <a:lnTo>
                    <a:pt x="219468" y="162496"/>
                  </a:lnTo>
                  <a:lnTo>
                    <a:pt x="219468" y="168071"/>
                  </a:lnTo>
                  <a:lnTo>
                    <a:pt x="221742" y="170332"/>
                  </a:lnTo>
                  <a:lnTo>
                    <a:pt x="224523" y="170332"/>
                  </a:lnTo>
                  <a:lnTo>
                    <a:pt x="312839" y="170332"/>
                  </a:lnTo>
                  <a:lnTo>
                    <a:pt x="315099" y="168071"/>
                  </a:lnTo>
                  <a:lnTo>
                    <a:pt x="315099" y="162496"/>
                  </a:lnTo>
                  <a:close/>
                </a:path>
                <a:path w="749935" h="332105">
                  <a:moveTo>
                    <a:pt x="526643" y="323824"/>
                  </a:moveTo>
                  <a:lnTo>
                    <a:pt x="524383" y="321564"/>
                  </a:lnTo>
                  <a:lnTo>
                    <a:pt x="433285" y="321564"/>
                  </a:lnTo>
                  <a:lnTo>
                    <a:pt x="431012" y="323824"/>
                  </a:lnTo>
                  <a:lnTo>
                    <a:pt x="431012" y="329399"/>
                  </a:lnTo>
                  <a:lnTo>
                    <a:pt x="433285" y="331660"/>
                  </a:lnTo>
                  <a:lnTo>
                    <a:pt x="436067" y="331660"/>
                  </a:lnTo>
                  <a:lnTo>
                    <a:pt x="524383" y="331660"/>
                  </a:lnTo>
                  <a:lnTo>
                    <a:pt x="526643" y="329399"/>
                  </a:lnTo>
                  <a:lnTo>
                    <a:pt x="526643" y="323824"/>
                  </a:lnTo>
                  <a:close/>
                </a:path>
                <a:path w="749935" h="332105">
                  <a:moveTo>
                    <a:pt x="526643" y="283273"/>
                  </a:moveTo>
                  <a:lnTo>
                    <a:pt x="524383" y="281012"/>
                  </a:lnTo>
                  <a:lnTo>
                    <a:pt x="433285" y="281012"/>
                  </a:lnTo>
                  <a:lnTo>
                    <a:pt x="431012" y="283273"/>
                  </a:lnTo>
                  <a:lnTo>
                    <a:pt x="431012" y="288848"/>
                  </a:lnTo>
                  <a:lnTo>
                    <a:pt x="433285" y="291109"/>
                  </a:lnTo>
                  <a:lnTo>
                    <a:pt x="436067" y="291109"/>
                  </a:lnTo>
                  <a:lnTo>
                    <a:pt x="524383" y="291109"/>
                  </a:lnTo>
                  <a:lnTo>
                    <a:pt x="526643" y="288848"/>
                  </a:lnTo>
                  <a:lnTo>
                    <a:pt x="526643" y="283273"/>
                  </a:lnTo>
                  <a:close/>
                </a:path>
                <a:path w="749935" h="332105">
                  <a:moveTo>
                    <a:pt x="526643" y="242709"/>
                  </a:moveTo>
                  <a:lnTo>
                    <a:pt x="524383" y="240449"/>
                  </a:lnTo>
                  <a:lnTo>
                    <a:pt x="433285" y="240449"/>
                  </a:lnTo>
                  <a:lnTo>
                    <a:pt x="431012" y="242709"/>
                  </a:lnTo>
                  <a:lnTo>
                    <a:pt x="431012" y="248285"/>
                  </a:lnTo>
                  <a:lnTo>
                    <a:pt x="433285" y="250545"/>
                  </a:lnTo>
                  <a:lnTo>
                    <a:pt x="436067" y="250545"/>
                  </a:lnTo>
                  <a:lnTo>
                    <a:pt x="524383" y="250545"/>
                  </a:lnTo>
                  <a:lnTo>
                    <a:pt x="526643" y="248285"/>
                  </a:lnTo>
                  <a:lnTo>
                    <a:pt x="526643" y="242709"/>
                  </a:lnTo>
                  <a:close/>
                </a:path>
                <a:path w="749935" h="332105">
                  <a:moveTo>
                    <a:pt x="526643" y="203060"/>
                  </a:moveTo>
                  <a:lnTo>
                    <a:pt x="524383" y="200799"/>
                  </a:lnTo>
                  <a:lnTo>
                    <a:pt x="433285" y="200799"/>
                  </a:lnTo>
                  <a:lnTo>
                    <a:pt x="431012" y="203060"/>
                  </a:lnTo>
                  <a:lnTo>
                    <a:pt x="431012" y="208635"/>
                  </a:lnTo>
                  <a:lnTo>
                    <a:pt x="433285" y="210896"/>
                  </a:lnTo>
                  <a:lnTo>
                    <a:pt x="436067" y="210896"/>
                  </a:lnTo>
                  <a:lnTo>
                    <a:pt x="524383" y="210896"/>
                  </a:lnTo>
                  <a:lnTo>
                    <a:pt x="526643" y="208635"/>
                  </a:lnTo>
                  <a:lnTo>
                    <a:pt x="526643" y="203060"/>
                  </a:lnTo>
                  <a:close/>
                </a:path>
                <a:path w="749935" h="332105">
                  <a:moveTo>
                    <a:pt x="526643" y="162496"/>
                  </a:moveTo>
                  <a:lnTo>
                    <a:pt x="524383" y="160235"/>
                  </a:lnTo>
                  <a:lnTo>
                    <a:pt x="433285" y="160235"/>
                  </a:lnTo>
                  <a:lnTo>
                    <a:pt x="431012" y="162496"/>
                  </a:lnTo>
                  <a:lnTo>
                    <a:pt x="431012" y="168071"/>
                  </a:lnTo>
                  <a:lnTo>
                    <a:pt x="433285" y="170332"/>
                  </a:lnTo>
                  <a:lnTo>
                    <a:pt x="436067" y="170332"/>
                  </a:lnTo>
                  <a:lnTo>
                    <a:pt x="524383" y="170332"/>
                  </a:lnTo>
                  <a:lnTo>
                    <a:pt x="526643" y="168071"/>
                  </a:lnTo>
                  <a:lnTo>
                    <a:pt x="526643" y="162496"/>
                  </a:lnTo>
                  <a:close/>
                </a:path>
                <a:path w="749935" h="332105">
                  <a:moveTo>
                    <a:pt x="675424" y="323824"/>
                  </a:moveTo>
                  <a:lnTo>
                    <a:pt x="673163" y="321564"/>
                  </a:lnTo>
                  <a:lnTo>
                    <a:pt x="582066" y="321564"/>
                  </a:lnTo>
                  <a:lnTo>
                    <a:pt x="579793" y="323824"/>
                  </a:lnTo>
                  <a:lnTo>
                    <a:pt x="579793" y="329399"/>
                  </a:lnTo>
                  <a:lnTo>
                    <a:pt x="582066" y="331660"/>
                  </a:lnTo>
                  <a:lnTo>
                    <a:pt x="584847" y="331660"/>
                  </a:lnTo>
                  <a:lnTo>
                    <a:pt x="673163" y="331660"/>
                  </a:lnTo>
                  <a:lnTo>
                    <a:pt x="675424" y="329399"/>
                  </a:lnTo>
                  <a:lnTo>
                    <a:pt x="675424" y="323824"/>
                  </a:lnTo>
                  <a:close/>
                </a:path>
                <a:path w="749935" h="332105">
                  <a:moveTo>
                    <a:pt x="675424" y="283273"/>
                  </a:moveTo>
                  <a:lnTo>
                    <a:pt x="673163" y="281012"/>
                  </a:lnTo>
                  <a:lnTo>
                    <a:pt x="582066" y="281012"/>
                  </a:lnTo>
                  <a:lnTo>
                    <a:pt x="579793" y="283273"/>
                  </a:lnTo>
                  <a:lnTo>
                    <a:pt x="579793" y="288848"/>
                  </a:lnTo>
                  <a:lnTo>
                    <a:pt x="582066" y="291109"/>
                  </a:lnTo>
                  <a:lnTo>
                    <a:pt x="584847" y="291109"/>
                  </a:lnTo>
                  <a:lnTo>
                    <a:pt x="673163" y="291109"/>
                  </a:lnTo>
                  <a:lnTo>
                    <a:pt x="675424" y="288848"/>
                  </a:lnTo>
                  <a:lnTo>
                    <a:pt x="675424" y="283273"/>
                  </a:lnTo>
                  <a:close/>
                </a:path>
                <a:path w="749935" h="332105">
                  <a:moveTo>
                    <a:pt x="675424" y="242709"/>
                  </a:moveTo>
                  <a:lnTo>
                    <a:pt x="673163" y="240449"/>
                  </a:lnTo>
                  <a:lnTo>
                    <a:pt x="582066" y="240449"/>
                  </a:lnTo>
                  <a:lnTo>
                    <a:pt x="579793" y="242709"/>
                  </a:lnTo>
                  <a:lnTo>
                    <a:pt x="579793" y="248285"/>
                  </a:lnTo>
                  <a:lnTo>
                    <a:pt x="582066" y="250545"/>
                  </a:lnTo>
                  <a:lnTo>
                    <a:pt x="584847" y="250545"/>
                  </a:lnTo>
                  <a:lnTo>
                    <a:pt x="673163" y="250545"/>
                  </a:lnTo>
                  <a:lnTo>
                    <a:pt x="675424" y="248285"/>
                  </a:lnTo>
                  <a:lnTo>
                    <a:pt x="675424" y="242709"/>
                  </a:lnTo>
                  <a:close/>
                </a:path>
                <a:path w="749935" h="332105">
                  <a:moveTo>
                    <a:pt x="675424" y="203060"/>
                  </a:moveTo>
                  <a:lnTo>
                    <a:pt x="673163" y="200799"/>
                  </a:lnTo>
                  <a:lnTo>
                    <a:pt x="582066" y="200799"/>
                  </a:lnTo>
                  <a:lnTo>
                    <a:pt x="579793" y="203060"/>
                  </a:lnTo>
                  <a:lnTo>
                    <a:pt x="579793" y="208635"/>
                  </a:lnTo>
                  <a:lnTo>
                    <a:pt x="582066" y="210896"/>
                  </a:lnTo>
                  <a:lnTo>
                    <a:pt x="584847" y="210896"/>
                  </a:lnTo>
                  <a:lnTo>
                    <a:pt x="673163" y="210896"/>
                  </a:lnTo>
                  <a:lnTo>
                    <a:pt x="675424" y="208635"/>
                  </a:lnTo>
                  <a:lnTo>
                    <a:pt x="675424" y="203060"/>
                  </a:lnTo>
                  <a:close/>
                </a:path>
                <a:path w="749935" h="332105">
                  <a:moveTo>
                    <a:pt x="675424" y="162496"/>
                  </a:moveTo>
                  <a:lnTo>
                    <a:pt x="673163" y="160235"/>
                  </a:lnTo>
                  <a:lnTo>
                    <a:pt x="582066" y="160235"/>
                  </a:lnTo>
                  <a:lnTo>
                    <a:pt x="579793" y="162496"/>
                  </a:lnTo>
                  <a:lnTo>
                    <a:pt x="579793" y="168071"/>
                  </a:lnTo>
                  <a:lnTo>
                    <a:pt x="582066" y="170332"/>
                  </a:lnTo>
                  <a:lnTo>
                    <a:pt x="584847" y="170332"/>
                  </a:lnTo>
                  <a:lnTo>
                    <a:pt x="673163" y="170332"/>
                  </a:lnTo>
                  <a:lnTo>
                    <a:pt x="675424" y="168071"/>
                  </a:lnTo>
                  <a:lnTo>
                    <a:pt x="675424" y="162496"/>
                  </a:lnTo>
                  <a:close/>
                </a:path>
                <a:path w="749935" h="332105">
                  <a:moveTo>
                    <a:pt x="749693" y="2260"/>
                  </a:moveTo>
                  <a:lnTo>
                    <a:pt x="747433" y="0"/>
                  </a:lnTo>
                  <a:lnTo>
                    <a:pt x="739597" y="0"/>
                  </a:lnTo>
                  <a:lnTo>
                    <a:pt x="739597" y="10096"/>
                  </a:lnTo>
                  <a:lnTo>
                    <a:pt x="739597" y="79197"/>
                  </a:lnTo>
                  <a:lnTo>
                    <a:pt x="10096" y="79197"/>
                  </a:lnTo>
                  <a:lnTo>
                    <a:pt x="10096" y="10096"/>
                  </a:lnTo>
                  <a:lnTo>
                    <a:pt x="739597" y="10096"/>
                  </a:lnTo>
                  <a:lnTo>
                    <a:pt x="739597" y="0"/>
                  </a:lnTo>
                  <a:lnTo>
                    <a:pt x="2260" y="0"/>
                  </a:lnTo>
                  <a:lnTo>
                    <a:pt x="0" y="2260"/>
                  </a:lnTo>
                  <a:lnTo>
                    <a:pt x="0" y="87033"/>
                  </a:lnTo>
                  <a:lnTo>
                    <a:pt x="2260" y="89293"/>
                  </a:lnTo>
                  <a:lnTo>
                    <a:pt x="747433" y="89293"/>
                  </a:lnTo>
                  <a:lnTo>
                    <a:pt x="749693" y="87033"/>
                  </a:lnTo>
                  <a:lnTo>
                    <a:pt x="749693" y="79197"/>
                  </a:lnTo>
                  <a:lnTo>
                    <a:pt x="749693" y="10096"/>
                  </a:lnTo>
                  <a:lnTo>
                    <a:pt x="749693" y="226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9947" y="1739055"/>
              <a:ext cx="176402" cy="176390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815300" y="2529794"/>
            <a:ext cx="2235835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5"/>
              <a:t>4.</a:t>
            </a:r>
            <a:r>
              <a:rPr dirty="0" spc="-70"/>
              <a:t> </a:t>
            </a:r>
            <a:r>
              <a:rPr dirty="0" spc="-10"/>
              <a:t>Зв</a:t>
            </a:r>
            <a:r>
              <a:rPr dirty="0" spc="-20"/>
              <a:t>і</a:t>
            </a:r>
            <a:r>
              <a:rPr dirty="0" spc="75"/>
              <a:t>тні</a:t>
            </a:r>
            <a:r>
              <a:rPr dirty="0" spc="80"/>
              <a:t>с</a:t>
            </a:r>
            <a:r>
              <a:rPr dirty="0" spc="60"/>
              <a:t>ть</a:t>
            </a:r>
            <a:r>
              <a:rPr dirty="0" spc="-70"/>
              <a:t> </a:t>
            </a:r>
            <a:r>
              <a:rPr dirty="0" spc="145"/>
              <a:t>ОСББ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15300" y="3101294"/>
            <a:ext cx="2857500" cy="9639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194945">
              <a:lnSpc>
                <a:spcPts val="1200"/>
              </a:lnSpc>
              <a:spcBef>
                <a:spcPts val="340"/>
              </a:spcBef>
            </a:pP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4.1. 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Склад 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та </a:t>
            </a:r>
            <a:r>
              <a:rPr dirty="0" sz="1200" spc="5" b="1">
                <a:solidFill>
                  <a:srgbClr val="231F20"/>
                </a:solidFill>
                <a:latin typeface="Arial"/>
                <a:cs typeface="Arial"/>
              </a:rPr>
              <a:t>порядок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подання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фінансової 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податкової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звітності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терміни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подання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наступні.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Фінан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ова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дається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орічно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включає: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5300" y="4038553"/>
            <a:ext cx="9398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75299" y="4039824"/>
            <a:ext cx="2475230" cy="33020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Баланс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форма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-мс)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Звіт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фінансові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результати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(форма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2-мс)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5280" y="4504606"/>
            <a:ext cx="169291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Податкова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звітність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включає: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5299" y="4648154"/>
            <a:ext cx="95885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80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75299" y="4649424"/>
            <a:ext cx="355346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Звіт</a:t>
            </a:r>
            <a:r>
              <a:rPr dirty="0" sz="950" spc="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(прибутків)</a:t>
            </a:r>
            <a:r>
              <a:rPr dirty="0" sz="950" spc="1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неприбуткової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організації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(подається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щорічно)</a:t>
            </a:r>
            <a:endParaRPr sz="950">
              <a:latin typeface="Trebuchet MS"/>
              <a:cs typeface="Trebuchet MS"/>
            </a:endParaRPr>
          </a:p>
          <a:p>
            <a:pPr marL="12700" marR="1243330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Форма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1-ДФ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(подається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щоквартально)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СВ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дається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омісячн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).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746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60">
                <a:solidFill>
                  <a:srgbClr val="004669"/>
                </a:solidFill>
                <a:latin typeface="Trebuchet MS"/>
                <a:cs typeface="Trebuchet MS"/>
              </a:rPr>
              <a:t>44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39443"/>
            <a:ext cx="3914140" cy="505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200"/>
              </a:lnSpc>
              <a:spcBef>
                <a:spcPts val="10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організацій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вимоги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визнання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розкриття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її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елементів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визнача-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ються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НП(С)БО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«Загальні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вимоги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фінансової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[10].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Нижче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описано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заповнення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статей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балансу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spcBef>
                <a:spcPts val="5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статті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«Основні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засоби»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відображається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залишкова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об’єк-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тів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засобів.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Первісна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сума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нарахованого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зносу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(віднімається)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відображаються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пояснювальних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рядках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1011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1012.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Вибуття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об’єктів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через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неможливість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використан-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відображається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зменшення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статтями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засобів,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одно-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часно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проводиться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зменшення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сум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нарахованого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зносу.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статті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«Інші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необоротні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активи»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може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відображатись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нн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статті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«Запаси»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відображаються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залишки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товарно-матеріальних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цін-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нос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ей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призначени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дл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зпеченн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тутно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ї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діяльност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 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належать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йому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правах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власності.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spcBef>
                <a:spcPts val="5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статті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«Поточна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дебіторська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заборгованість»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забор-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гованість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заборгованість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інших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дебіторів;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7620">
              <a:lnSpc>
                <a:spcPct val="1053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статті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«Гроші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еквіваленти»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відображаються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залишки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грошових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коштів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касі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банківському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рахунку.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Розділ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«Власний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капітал»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заповнюють.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розділі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II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пасиву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балансу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«Довгострокові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зобов’язання,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цільове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забезпечення»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залишки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цільо-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довгострокових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кредитів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банків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наявності.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 статтях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«Поточна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кредиторська заборгованість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за:»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відобража-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ють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відповідно: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5299" y="5867353"/>
            <a:ext cx="93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5299" y="5868642"/>
            <a:ext cx="3555365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05300"/>
              </a:lnSpc>
              <a:spcBef>
                <a:spcPts val="100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«товари,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роботи,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послуги»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сума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заборгованості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постачаль-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никам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підрядникам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 матеріальні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цінності, виконані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роботи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отримані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послуги,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тому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числі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комунальні;</a:t>
            </a:r>
            <a:endParaRPr sz="95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«розрахунками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бюджетом»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заборгованість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платежами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основно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тки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збори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працівникі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);</a:t>
            </a:r>
            <a:endParaRPr sz="950">
              <a:latin typeface="Trebuchet MS"/>
              <a:cs typeface="Trebuchet MS"/>
            </a:endParaRPr>
          </a:p>
          <a:p>
            <a:pPr algn="just" marL="12700" marR="6350">
              <a:lnSpc>
                <a:spcPct val="1052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«розрахунками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страхування»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сума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заборгованості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єди-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ним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соціальним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внеском;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5299" y="6324553"/>
            <a:ext cx="9398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1296623"/>
            <a:ext cx="3915410" cy="5970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985">
              <a:lnSpc>
                <a:spcPct val="105300"/>
              </a:lnSpc>
              <a:spcBef>
                <a:spcPts val="100"/>
              </a:spcBef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Зазвичай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нарахування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заробітної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плати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здійснюється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останнім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днем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місяця,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 виплата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початку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наступного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місяця,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тому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балансі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відображається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залишок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заборгованості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оплати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праці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відповід-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платежів,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деякі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подають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баланс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без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відображення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кої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заборгованості.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Щодо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80" i="1">
                <a:solidFill>
                  <a:srgbClr val="231F20"/>
                </a:solidFill>
                <a:latin typeface="Arial"/>
                <a:cs typeface="Arial"/>
              </a:rPr>
              <a:t>Звіту</a:t>
            </a:r>
            <a:r>
              <a:rPr dirty="0" sz="950" spc="-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про</a:t>
            </a:r>
            <a:r>
              <a:rPr dirty="0" sz="950" spc="-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фінансові</a:t>
            </a:r>
            <a:r>
              <a:rPr dirty="0" sz="950" spc="-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95" i="1">
                <a:solidFill>
                  <a:srgbClr val="231F20"/>
                </a:solidFill>
                <a:latin typeface="Arial"/>
                <a:cs typeface="Arial"/>
              </a:rPr>
              <a:t>результати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ньому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відображують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одна-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кову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суму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рядках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2160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«Інші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доходи»,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2280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«Разом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доходи»,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2165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«Інші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витрати»,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2285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«Разом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витрати»;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рядку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2350</a:t>
            </a:r>
            <a:endParaRPr sz="9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6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«Чистий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прибуток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(збиток)»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проставляється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нуль.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2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0" i="1">
                <a:solidFill>
                  <a:srgbClr val="231F20"/>
                </a:solidFill>
                <a:latin typeface="Arial"/>
                <a:cs typeface="Arial"/>
              </a:rPr>
              <a:t>Звіті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0" i="1">
                <a:solidFill>
                  <a:srgbClr val="231F20"/>
                </a:solidFill>
                <a:latin typeface="Arial"/>
                <a:cs typeface="Arial"/>
              </a:rPr>
              <a:t>про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використання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доходів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(прибутків)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неприбуткової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органі- </a:t>
            </a:r>
            <a:r>
              <a:rPr dirty="0" sz="950" spc="-2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зації</a:t>
            </a:r>
            <a:r>
              <a:rPr dirty="0" sz="95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тньо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образити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ряд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1,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1.11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ряд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2,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2.3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дна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овими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мами.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Приклад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формування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главі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4.2.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-85" i="1">
                <a:solidFill>
                  <a:srgbClr val="231F20"/>
                </a:solidFill>
                <a:latin typeface="Arial"/>
                <a:cs typeface="Arial"/>
              </a:rPr>
              <a:t>Статистичну</a:t>
            </a:r>
            <a:r>
              <a:rPr dirty="0" sz="950" spc="-4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звітність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подавати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повинні,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форми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звітності,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стосуються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житлово-комунальних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послуг,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мають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відношення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нада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послу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985">
              <a:lnSpc>
                <a:spcPct val="105300"/>
              </a:lnSpc>
            </a:pP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стосується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внутрішньої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80" i="1">
                <a:solidFill>
                  <a:srgbClr val="231F20"/>
                </a:solidFill>
                <a:latin typeface="Arial"/>
                <a:cs typeface="Arial"/>
              </a:rPr>
              <a:t>звітності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основною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її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формою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кошто-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рис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витрат.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Ревізійна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комісія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перевіряє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первинні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докумен-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ти,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облікові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регістри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звітність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надання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обґрунтованого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висновку.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  <a:spcBef>
                <a:spcPts val="5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вимогу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співвласників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необхідності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можна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надавати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виписки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банку,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інші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документи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звіти.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забезпечення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прозорості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можна,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наприклад,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омісяця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рідше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оприл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днюв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звіт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трати,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звіт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коштів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ремонтного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фонду.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така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звіт-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ність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обов’язковою,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питання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доступу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такої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інформації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спер-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шу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повинні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вирішити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загальні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збори.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4.2.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Приклад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формування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звітності</a:t>
            </a:r>
            <a:endParaRPr sz="1200">
              <a:latin typeface="Arial"/>
              <a:cs typeface="Arial"/>
            </a:endParaRPr>
          </a:p>
          <a:p>
            <a:pPr algn="just" marL="12700" marR="6985">
              <a:lnSpc>
                <a:spcPct val="105300"/>
              </a:lnSpc>
              <a:spcBef>
                <a:spcPts val="115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Заповнення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балансу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004669"/>
                </a:solidFill>
                <a:latin typeface="Trebuchet MS"/>
                <a:cs typeface="Trebuchet MS"/>
              </a:rPr>
              <a:t>(табл.</a:t>
            </a:r>
            <a:r>
              <a:rPr dirty="0" sz="950" spc="-7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004669"/>
                </a:solidFill>
                <a:latin typeface="Trebuchet MS"/>
                <a:cs typeface="Trebuchet MS"/>
              </a:rPr>
              <a:t>15,</a:t>
            </a:r>
            <a:r>
              <a:rPr dirty="0" sz="950" spc="-7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стор.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46</a:t>
            </a:r>
            <a:r>
              <a:rPr dirty="0" sz="950" spc="15">
                <a:solidFill>
                  <a:srgbClr val="004669"/>
                </a:solidFill>
                <a:latin typeface="Trebuchet MS"/>
                <a:cs typeface="Trebuchet MS"/>
              </a:rPr>
              <a:t>)</a:t>
            </a:r>
            <a:r>
              <a:rPr dirty="0" sz="950" spc="-6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здійснюється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даними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обо-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ротного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балансу,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приклад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якого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вище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4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004669"/>
                </a:solidFill>
                <a:latin typeface="Trebuchet MS"/>
                <a:cs typeface="Trebuchet MS"/>
              </a:rPr>
              <a:t>14</a:t>
            </a:r>
            <a:r>
              <a:rPr dirty="0" sz="950" spc="-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(стор.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42).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40">
                <a:solidFill>
                  <a:srgbClr val="004669"/>
                </a:solidFill>
                <a:latin typeface="Trebuchet MS"/>
                <a:cs typeface="Trebuchet MS"/>
              </a:rPr>
              <a:t>45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65024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Звітність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5300" y="838153"/>
            <a:ext cx="952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8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299" y="839423"/>
            <a:ext cx="35540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«за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розрахунками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оплати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праці»</a:t>
            </a:r>
            <a:r>
              <a:rPr dirty="0" sz="950" spc="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8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заборгованість</a:t>
            </a:r>
            <a:r>
              <a:rPr dirty="0" sz="950" spc="1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оплати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праці.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727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50">
                <a:solidFill>
                  <a:srgbClr val="004669"/>
                </a:solidFill>
                <a:latin typeface="Trebuchet MS"/>
                <a:cs typeface="Trebuchet MS"/>
              </a:rPr>
              <a:t>46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869636"/>
            <a:ext cx="5676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лиц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15.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1646025"/>
          <a:ext cx="3892550" cy="2385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9505"/>
                <a:gridCol w="476884"/>
                <a:gridCol w="506095"/>
                <a:gridCol w="506095"/>
              </a:tblGrid>
              <a:tr h="341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ктив</a:t>
                      </a:r>
                      <a:endParaRPr sz="5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0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од</a:t>
                      </a:r>
                      <a:r>
                        <a:rPr dirty="0" sz="500" spc="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 spc="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рядкА</a:t>
                      </a:r>
                      <a:endParaRPr sz="5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3340" marR="45720">
                        <a:lnSpc>
                          <a:spcPts val="800"/>
                        </a:lnSpc>
                        <a:spcBef>
                          <a:spcPts val="165"/>
                        </a:spcBef>
                      </a:pPr>
                      <a:r>
                        <a:rPr dirty="0" sz="7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0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dirty="0" sz="5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dirty="0" sz="500" spc="-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00" spc="-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dirty="0" sz="5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  </a:t>
                      </a:r>
                      <a:r>
                        <a:rPr dirty="0" sz="5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звітного </a:t>
                      </a:r>
                      <a:r>
                        <a:rPr dirty="0" sz="5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 spc="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року</a:t>
                      </a:r>
                      <a:endParaRPr sz="5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7470" marR="69850">
                        <a:lnSpc>
                          <a:spcPts val="800"/>
                        </a:lnSpc>
                        <a:spcBef>
                          <a:spcPts val="165"/>
                        </a:spcBef>
                      </a:pPr>
                      <a:r>
                        <a:rPr dirty="0" sz="7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кінець  </a:t>
                      </a:r>
                      <a:r>
                        <a:rPr dirty="0" sz="5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звітного </a:t>
                      </a:r>
                      <a:r>
                        <a:rPr dirty="0" sz="5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 spc="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Періоду</a:t>
                      </a:r>
                      <a:endParaRPr sz="5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7512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I.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еобор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тні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активи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Основні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оби: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ервісна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ва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тість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1011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Знос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1012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(3,2)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(3,9)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Інші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необоротні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активи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1090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38676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сьо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ділом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0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1095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26,8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26,1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397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7874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II.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Обор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тні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активи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Запаси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1100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дебіторська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заборгованість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1155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24,0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26,0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7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роші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їх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еквіваленти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1165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89,2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94,2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нші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обор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тні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активи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1190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сьо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ділом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II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1195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121,2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127,2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Баланс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1300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148,0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153,3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7998" y="4096303"/>
          <a:ext cx="3892550" cy="2861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9505"/>
                <a:gridCol w="476884"/>
                <a:gridCol w="506095"/>
                <a:gridCol w="506095"/>
              </a:tblGrid>
              <a:tr h="341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Асив</a:t>
                      </a:r>
                      <a:endParaRPr sz="5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00" spc="8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од</a:t>
                      </a:r>
                      <a:r>
                        <a:rPr dirty="0" sz="500" spc="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 spc="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рядкА</a:t>
                      </a:r>
                      <a:endParaRPr sz="5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3340" marR="45720">
                        <a:lnSpc>
                          <a:spcPts val="800"/>
                        </a:lnSpc>
                        <a:spcBef>
                          <a:spcPts val="165"/>
                        </a:spcBef>
                      </a:pPr>
                      <a:r>
                        <a:rPr dirty="0" sz="7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0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dirty="0" sz="5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dirty="0" sz="500" spc="-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00" spc="-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dirty="0" sz="5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  </a:t>
                      </a:r>
                      <a:r>
                        <a:rPr dirty="0" sz="5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звітного </a:t>
                      </a:r>
                      <a:r>
                        <a:rPr dirty="0" sz="5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 spc="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року</a:t>
                      </a:r>
                      <a:endParaRPr sz="5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7470" marR="69850">
                        <a:lnSpc>
                          <a:spcPts val="800"/>
                        </a:lnSpc>
                        <a:spcBef>
                          <a:spcPts val="165"/>
                        </a:spcBef>
                      </a:pPr>
                      <a:r>
                        <a:rPr dirty="0" sz="7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0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кінець  </a:t>
                      </a:r>
                      <a:r>
                        <a:rPr dirty="0" sz="5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звітного </a:t>
                      </a:r>
                      <a:r>
                        <a:rPr dirty="0" sz="5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500" spc="3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Періоду</a:t>
                      </a:r>
                      <a:endParaRPr sz="5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1">
                <a:tc>
                  <a:txBody>
                    <a:bodyPr/>
                    <a:lstStyle/>
                    <a:p>
                      <a:pPr marL="8166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I.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ласний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апі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ал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Капітал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1400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Нерозподілений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прибуток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(непокритий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збиток)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1420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сьо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ділом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1495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34660">
                <a:tc>
                  <a:txBody>
                    <a:bodyPr/>
                    <a:lstStyle/>
                    <a:p>
                      <a:pPr marL="377190" marR="368935" indent="157480">
                        <a:lnSpc>
                          <a:spcPts val="700"/>
                        </a:lnSpc>
                        <a:spcBef>
                          <a:spcPts val="27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II.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остро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зобо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'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язання, 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цільове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забезпечення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1595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6159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26,0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6159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31,3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6159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6775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III.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очні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зобо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'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язання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Короткострокові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кредити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банків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1600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34660">
                <a:tc>
                  <a:txBody>
                    <a:bodyPr/>
                    <a:lstStyle/>
                    <a:p>
                      <a:pPr marL="36195" marR="291465">
                        <a:lnSpc>
                          <a:spcPts val="700"/>
                        </a:lnSpc>
                        <a:spcBef>
                          <a:spcPts val="27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кредиторська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заборгованість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товари, </a:t>
                      </a:r>
                      <a:r>
                        <a:rPr dirty="0" sz="700" spc="-2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роботи,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послуги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3492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1615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6159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1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очні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зобов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’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язання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ами: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ю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ж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ом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1620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16,5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16,5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зі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страхування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1625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зрахун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ами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опл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праці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1630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83,5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83,5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Інші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поточні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зобов'язання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1690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сьо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ділом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III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1695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Баланс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1900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148,0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153,3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177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214224" y="1007455"/>
            <a:ext cx="1116965" cy="40068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365125">
              <a:lnSpc>
                <a:spcPct val="100000"/>
              </a:lnSpc>
              <a:spcBef>
                <a:spcPts val="240"/>
              </a:spcBef>
            </a:pPr>
            <a:r>
              <a:rPr dirty="0" sz="700" spc="-55">
                <a:solidFill>
                  <a:srgbClr val="231F20"/>
                </a:solidFill>
                <a:latin typeface="Trebuchet MS"/>
                <a:cs typeface="Trebuchet MS"/>
              </a:rPr>
              <a:t>1.</a:t>
            </a:r>
            <a:r>
              <a:rPr dirty="0" sz="7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rebuchet MS"/>
                <a:cs typeface="Trebuchet MS"/>
              </a:rPr>
              <a:t>Баланс</a:t>
            </a:r>
            <a:endParaRPr sz="7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  <a:tabLst>
                <a:tab pos="758825" algn="l"/>
              </a:tabLst>
            </a:pPr>
            <a:r>
              <a:rPr dirty="0" sz="70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u="sng" sz="700" spc="1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rebuchet MS"/>
                <a:cs typeface="Trebuchet MS"/>
              </a:rPr>
              <a:t>	</a:t>
            </a:r>
            <a:r>
              <a:rPr dirty="0" sz="700" spc="50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r>
              <a:rPr dirty="0" u="sng" sz="700" spc="5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rebuchet MS"/>
                <a:cs typeface="Trebuchet MS"/>
              </a:rPr>
              <a:t>  </a:t>
            </a:r>
            <a:r>
              <a:rPr dirty="0" sz="700" spc="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231F20"/>
                </a:solidFill>
                <a:latin typeface="Trebuchet MS"/>
                <a:cs typeface="Trebuchet MS"/>
              </a:rPr>
              <a:t>р.</a:t>
            </a:r>
            <a:endParaRPr sz="7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dirty="0" sz="700" spc="40">
                <a:solidFill>
                  <a:srgbClr val="231F20"/>
                </a:solidFill>
                <a:latin typeface="Trebuchet MS"/>
                <a:cs typeface="Trebuchet MS"/>
              </a:rPr>
              <a:t>Форма</a:t>
            </a:r>
            <a:r>
              <a:rPr dirty="0" sz="7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100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7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-3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700" spc="35">
                <a:solidFill>
                  <a:srgbClr val="231F20"/>
                </a:solidFill>
                <a:latin typeface="Trebuchet MS"/>
                <a:cs typeface="Trebuchet MS"/>
              </a:rPr>
              <a:t>-мс</a:t>
            </a:r>
            <a:endParaRPr sz="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1822" y="7089094"/>
            <a:ext cx="1670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47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3913504" cy="136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004669"/>
                </a:solidFill>
                <a:latin typeface="Trebuchet MS"/>
                <a:cs typeface="Trebuchet MS"/>
              </a:rPr>
              <a:t>Звітність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ОСББ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  <a:spcBef>
                <a:spcPts val="67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звіті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фінансові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результати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відображують,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зазначалось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вище,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од-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накові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суми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нульовий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фінансовий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результат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004669"/>
                </a:solidFill>
                <a:latin typeface="Trebuchet MS"/>
                <a:cs typeface="Trebuchet MS"/>
              </a:rPr>
              <a:t>(табл.</a:t>
            </a:r>
            <a:r>
              <a:rPr dirty="0" sz="950" spc="-6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004669"/>
                </a:solidFill>
                <a:latin typeface="Trebuchet MS"/>
                <a:cs typeface="Trebuchet MS"/>
              </a:rPr>
              <a:t>16)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rebuchet MS"/>
              <a:cs typeface="Trebuchet MS"/>
            </a:endParaRPr>
          </a:p>
          <a:p>
            <a:pPr marL="17780">
              <a:lnSpc>
                <a:spcPct val="100000"/>
              </a:lnSpc>
              <a:spcBef>
                <a:spcPts val="5"/>
              </a:spcBef>
            </a:pPr>
            <a:r>
              <a:rPr dirty="0" sz="800" spc="-9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лиц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16.</a:t>
            </a:r>
            <a:endParaRPr sz="800">
              <a:latin typeface="Trebuchet MS"/>
              <a:cs typeface="Trebuchet MS"/>
            </a:endParaRPr>
          </a:p>
          <a:p>
            <a:pPr marL="1476375" marR="1265555" indent="-192405">
              <a:lnSpc>
                <a:spcPct val="129000"/>
              </a:lnSpc>
              <a:spcBef>
                <a:spcPts val="80"/>
              </a:spcBef>
              <a:tabLst>
                <a:tab pos="2115820" algn="l"/>
              </a:tabLst>
            </a:pPr>
            <a:r>
              <a:rPr dirty="0" sz="700" spc="-30">
                <a:solidFill>
                  <a:srgbClr val="231F20"/>
                </a:solidFill>
                <a:latin typeface="Trebuchet MS"/>
                <a:cs typeface="Trebuchet MS"/>
              </a:rPr>
              <a:t>2.</a:t>
            </a:r>
            <a:r>
              <a:rPr dirty="0" sz="7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>
                <a:solidFill>
                  <a:srgbClr val="231F20"/>
                </a:solidFill>
                <a:latin typeface="Trebuchet MS"/>
                <a:cs typeface="Trebuchet MS"/>
              </a:rPr>
              <a:t>Звіт</a:t>
            </a:r>
            <a:r>
              <a:rPr dirty="0" sz="7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7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rebuchet MS"/>
                <a:cs typeface="Trebuchet MS"/>
              </a:rPr>
              <a:t>фінан</a:t>
            </a:r>
            <a:r>
              <a:rPr dirty="0" sz="700" spc="-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700" spc="10">
                <a:solidFill>
                  <a:srgbClr val="231F20"/>
                </a:solidFill>
                <a:latin typeface="Trebuchet MS"/>
                <a:cs typeface="Trebuchet MS"/>
              </a:rPr>
              <a:t>ові</a:t>
            </a:r>
            <a:r>
              <a:rPr dirty="0" sz="7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rebuchet MS"/>
                <a:cs typeface="Trebuchet MS"/>
              </a:rPr>
              <a:t>ре</a:t>
            </a:r>
            <a:r>
              <a:rPr dirty="0" sz="70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70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700" spc="-15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700" spc="-5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70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7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700" spc="15">
                <a:solidFill>
                  <a:srgbClr val="231F20"/>
                </a:solidFill>
                <a:latin typeface="Trebuchet MS"/>
                <a:cs typeface="Trebuchet MS"/>
              </a:rPr>
              <a:t>ти  </a:t>
            </a:r>
            <a:r>
              <a:rPr dirty="0" sz="70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u="sng" sz="7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rebuchet MS"/>
                <a:cs typeface="Trebuchet MS"/>
              </a:rPr>
              <a:t>	</a:t>
            </a:r>
            <a:r>
              <a:rPr dirty="0" sz="700" spc="50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r>
              <a:rPr dirty="0" u="sng" sz="700" spc="5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rebuchet MS"/>
                <a:cs typeface="Trebuchet MS"/>
              </a:rPr>
              <a:t>  </a:t>
            </a:r>
            <a:r>
              <a:rPr dirty="0" sz="700" spc="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231F20"/>
                </a:solidFill>
                <a:latin typeface="Trebuchet MS"/>
                <a:cs typeface="Trebuchet MS"/>
              </a:rPr>
              <a:t>р.</a:t>
            </a:r>
            <a:endParaRPr sz="700">
              <a:latin typeface="Trebuchet MS"/>
              <a:cs typeface="Trebuchet MS"/>
            </a:endParaRPr>
          </a:p>
          <a:p>
            <a:pPr marL="1644650">
              <a:lnSpc>
                <a:spcPct val="100000"/>
              </a:lnSpc>
              <a:spcBef>
                <a:spcPts val="245"/>
              </a:spcBef>
            </a:pPr>
            <a:r>
              <a:rPr dirty="0" sz="700" spc="40">
                <a:solidFill>
                  <a:srgbClr val="231F20"/>
                </a:solidFill>
                <a:latin typeface="Trebuchet MS"/>
                <a:cs typeface="Trebuchet MS"/>
              </a:rPr>
              <a:t>Форма</a:t>
            </a:r>
            <a:r>
              <a:rPr dirty="0" sz="7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100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7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700" spc="35">
                <a:solidFill>
                  <a:srgbClr val="231F20"/>
                </a:solidFill>
                <a:latin typeface="Trebuchet MS"/>
                <a:cs typeface="Trebuchet MS"/>
              </a:rPr>
              <a:t>-мс</a:t>
            </a:r>
            <a:endParaRPr sz="700">
              <a:latin typeface="Trebuchet MS"/>
              <a:cs typeface="Trebuchet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22373" y="2059891"/>
          <a:ext cx="3892550" cy="2162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2860"/>
                <a:gridCol w="368935"/>
                <a:gridCol w="438785"/>
                <a:gridCol w="508635"/>
              </a:tblGrid>
              <a:tr h="361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тАття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 spc="1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dirty="0" sz="550" spc="1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од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55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рядкА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60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  <a:p>
                      <a:pPr algn="ctr" marL="75565" marR="67945">
                        <a:lnSpc>
                          <a:spcPts val="800"/>
                        </a:lnSpc>
                      </a:pP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й  </a:t>
                      </a:r>
                      <a:r>
                        <a:rPr dirty="0" sz="550" spc="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Період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  <a:p>
                      <a:pPr algn="ctr" marL="36830" marR="29209">
                        <a:lnSpc>
                          <a:spcPts val="800"/>
                        </a:lnSpc>
                      </a:pP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50" spc="-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й  </a:t>
                      </a:r>
                      <a:r>
                        <a:rPr dirty="0" sz="550" spc="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Період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6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3111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Чистий</a:t>
                      </a:r>
                      <a:r>
                        <a:rPr dirty="0" sz="750" spc="-114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дохід</a:t>
                      </a:r>
                      <a:r>
                        <a:rPr dirty="0" sz="750" spc="-114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від</a:t>
                      </a:r>
                      <a:r>
                        <a:rPr dirty="0" sz="750" spc="-1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реалізації</a:t>
                      </a:r>
                      <a:r>
                        <a:rPr dirty="0" sz="750" spc="-114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продукції</a:t>
                      </a:r>
                      <a:r>
                        <a:rPr dirty="0" sz="750" spc="-114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(товарів,</a:t>
                      </a:r>
                      <a:r>
                        <a:rPr dirty="0" sz="750" spc="-1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робіт,</a:t>
                      </a:r>
                      <a:r>
                        <a:rPr dirty="0" sz="750" spc="-114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послуг)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2160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193,7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Разом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доходи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(2000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+</a:t>
                      </a:r>
                      <a:r>
                        <a:rPr dirty="0" sz="7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2160)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2280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193,7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60929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Собівартість</a:t>
                      </a: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реалізованої</a:t>
                      </a: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продукції</a:t>
                      </a: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(товарів,</a:t>
                      </a: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робіт,</a:t>
                      </a: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послуг)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2050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264160" algn="l"/>
                        </a:tabLst>
                      </a:pP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	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264160" algn="l"/>
                        </a:tabLst>
                      </a:pP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	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2165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(193,7)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  <a:tabLst>
                          <a:tab pos="264160" algn="l"/>
                        </a:tabLst>
                      </a:pP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	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Разом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(2050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+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2165)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2285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193,7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2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Фінансовий</a:t>
                      </a:r>
                      <a:r>
                        <a:rPr dirty="0" sz="750" spc="-1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</a:t>
                      </a:r>
                      <a:r>
                        <a:rPr dirty="0" sz="750" spc="-1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</a:t>
                      </a:r>
                      <a:r>
                        <a:rPr dirty="0" sz="750" spc="-1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оподаткування</a:t>
                      </a:r>
                      <a:r>
                        <a:rPr dirty="0" sz="750" spc="-1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(2280</a:t>
                      </a:r>
                      <a:r>
                        <a:rPr dirty="0" sz="750" spc="-1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750" spc="-1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2285)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2290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5805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при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ок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2300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264160" algn="l"/>
                        </a:tabLst>
                      </a:pP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	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240665" algn="l"/>
                        </a:tabLst>
                      </a:pPr>
                      <a:r>
                        <a:rPr dirty="0" sz="750" spc="-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	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905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45036">
                <a:tc>
                  <a:txBody>
                    <a:bodyPr/>
                    <a:lstStyle/>
                    <a:p>
                      <a:pPr marL="35560" marR="473709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Витрати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(доходи),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які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зменшують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(збільшують)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фінансовий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результат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після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оподаткування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2310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Чистий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прибуток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(збиток)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(2290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2300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(+)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2310)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2350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0,0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15300" y="4344624"/>
            <a:ext cx="3914140" cy="901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004669"/>
                </a:solidFill>
                <a:latin typeface="Trebuchet MS"/>
                <a:cs typeface="Trebuchet MS"/>
              </a:rPr>
              <a:t>табл.</a:t>
            </a:r>
            <a:r>
              <a:rPr dirty="0" sz="950" spc="-2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004669"/>
                </a:solidFill>
                <a:latin typeface="Trebuchet MS"/>
                <a:cs typeface="Trebuchet MS"/>
              </a:rPr>
              <a:t>17</a:t>
            </a:r>
            <a:r>
              <a:rPr dirty="0" sz="95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наведено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фрагмент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Звіту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(при-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бутків)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неприбуткової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організації,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якому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заповнено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необхідні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рядки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даними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попереднього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прикладу.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rebuchet MS"/>
              <a:cs typeface="Trebuchet MS"/>
            </a:endParaRPr>
          </a:p>
          <a:p>
            <a:pPr marL="17780" marR="1264285">
              <a:lnSpc>
                <a:spcPts val="900"/>
              </a:lnSpc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Таблиця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17.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Звіт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(прибутків)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неприбуткової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організації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(фрагмент)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6872" y="5377448"/>
          <a:ext cx="3899535" cy="1570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1305"/>
                <a:gridCol w="532130"/>
                <a:gridCol w="532129"/>
              </a:tblGrid>
              <a:tr h="15805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80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dirty="0" sz="550" spc="7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АстинА</a:t>
                      </a:r>
                      <a:r>
                        <a:rPr dirty="0" sz="550" spc="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4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524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5037">
                <a:tc>
                  <a:txBody>
                    <a:bodyPr/>
                    <a:lstStyle/>
                    <a:p>
                      <a:pPr marL="35560" marR="1229360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Доходи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неприбуткової</a:t>
                      </a:r>
                      <a:r>
                        <a:rPr dirty="0" sz="75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організації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рядків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1.11)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193,7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628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576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інші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х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-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1.11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193,7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259654">
                <a:tc>
                  <a:txBody>
                    <a:bodyPr/>
                    <a:lstStyle/>
                    <a:p>
                      <a:pPr marL="35560" marR="756920">
                        <a:lnSpc>
                          <a:spcPts val="800"/>
                        </a:lnSpc>
                        <a:spcBef>
                          <a:spcPts val="260"/>
                        </a:spcBef>
                      </a:pP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Видатки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(витрати)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неприбуткової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організації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рядків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2.6)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3302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193,7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753037">
                <a:tc>
                  <a:txBody>
                    <a:bodyPr/>
                    <a:lstStyle/>
                    <a:p>
                      <a:pPr marL="35560" marR="118110">
                        <a:lnSpc>
                          <a:spcPts val="800"/>
                        </a:lnSpc>
                        <a:spcBef>
                          <a:spcPts val="204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вартість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активів (коштів </a:t>
                      </a:r>
                      <a:r>
                        <a:rPr dirty="0" sz="75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або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майна),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вартість товарів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(робіт, </a:t>
                      </a:r>
                      <a:r>
                        <a:rPr dirty="0" sz="750" spc="-2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послуг),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використаних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(переданих)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для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фінансування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видатків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утримання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неприбуткової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організації,</a:t>
                      </a:r>
                      <a:r>
                        <a:rPr dirty="0" sz="750" spc="-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реалізації </a:t>
                      </a:r>
                      <a:r>
                        <a:rPr dirty="0" sz="750" spc="-2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мети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(цілей,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завдань)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та</a:t>
                      </a:r>
                      <a:r>
                        <a:rPr dirty="0" sz="750" spc="-3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напрямів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діяльності,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визначених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  <a:p>
                      <a:pPr marL="35560" marR="349250">
                        <a:lnSpc>
                          <a:spcPts val="800"/>
                        </a:lnSpc>
                      </a:pP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її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установчими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документами,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та/або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для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здійснення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неприбуткової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(добродійної)</a:t>
                      </a:r>
                      <a:r>
                        <a:rPr dirty="0" sz="7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діяльності,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передбаченої </a:t>
                      </a:r>
                      <a:r>
                        <a:rPr dirty="0" sz="750" spc="-2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законом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для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релігійних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організацій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2.3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193,7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733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55">
                <a:solidFill>
                  <a:srgbClr val="004669"/>
                </a:solidFill>
                <a:latin typeface="Trebuchet MS"/>
                <a:cs typeface="Trebuchet MS"/>
              </a:rPr>
              <a:t>48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839423"/>
            <a:ext cx="3914140" cy="368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Підкреслюємо,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доходи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звіті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однакові, оскільки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дохо-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періоду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визнають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(списують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дебету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кредит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71)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сумі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періоду.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виконанні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умов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відне-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сення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організацій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виникає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податок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прибуток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навіть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неспівпадіння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звіті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сум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невиконанні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описаних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умов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визнання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витрат.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35" b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200" spc="60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ання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для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55" b="1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dirty="0" sz="1200" spc="20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тр</a:t>
            </a:r>
            <a:r>
              <a:rPr dirty="0" sz="1200" spc="1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лю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знань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marL="307340" indent="-115570">
              <a:lnSpc>
                <a:spcPct val="100000"/>
              </a:lnSpc>
              <a:buAutoNum type="arabicPeriod"/>
              <a:tabLst>
                <a:tab pos="307975" algn="l"/>
              </a:tabLst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фінансової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18135" indent="-126364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18770" algn="l"/>
              </a:tabLst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податкової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318135" indent="-126364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18770" algn="l"/>
              </a:tabLst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Періодичність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подання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 marL="192405" marR="5080">
              <a:lnSpc>
                <a:spcPct val="105300"/>
              </a:lnSpc>
              <a:buAutoNum type="arabicPeriod"/>
              <a:tabLst>
                <a:tab pos="344805" algn="l"/>
              </a:tabLst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Яким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стандартом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регламентується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форма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фінансової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звіт-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ності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  <a:p>
            <a:pPr marL="192405" marR="5080">
              <a:lnSpc>
                <a:spcPct val="105300"/>
              </a:lnSpc>
              <a:buAutoNum type="arabicPeriod"/>
              <a:tabLst>
                <a:tab pos="321310" algn="l"/>
              </a:tabLst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Чому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для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сьогодні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існує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відповідних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форм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статис-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тичної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звітності?</a:t>
            </a:r>
            <a:endParaRPr sz="950">
              <a:latin typeface="Trebuchet MS"/>
              <a:cs typeface="Trebuchet MS"/>
            </a:endParaRPr>
          </a:p>
          <a:p>
            <a:pPr marL="315595" indent="-12382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16230" algn="l"/>
              </a:tabLst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існу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ламен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ован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форм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внутрішньо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ї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звітност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  <a:p>
            <a:pPr marL="304800" indent="-11303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05435" algn="l"/>
              </a:tabLst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Яку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внутрішню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звітність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можуть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формувати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  <a:p>
            <a:pPr marL="321945" indent="-13017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22580" algn="l"/>
              </a:tabLst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Порядок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заповнення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статей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балансу.</a:t>
            </a:r>
            <a:endParaRPr sz="950">
              <a:latin typeface="Trebuchet MS"/>
              <a:cs typeface="Trebuchet MS"/>
            </a:endParaRPr>
          </a:p>
          <a:p>
            <a:pPr marL="318770" indent="-12700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19405" algn="l"/>
              </a:tabLst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Яку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включають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підсумку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балансу?</a:t>
            </a:r>
            <a:endParaRPr sz="950">
              <a:latin typeface="Trebuchet MS"/>
              <a:cs typeface="Trebuchet MS"/>
            </a:endParaRPr>
          </a:p>
          <a:p>
            <a:pPr marL="381635" indent="-18986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82270" algn="l"/>
              </a:tabLst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рядки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заповнюють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Звіті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фінансові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результати?</a:t>
            </a:r>
            <a:endParaRPr sz="950">
              <a:latin typeface="Trebuchet MS"/>
              <a:cs typeface="Trebuchet MS"/>
            </a:endParaRPr>
          </a:p>
          <a:p>
            <a:pPr marL="364490" indent="-17272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65125" algn="l"/>
              </a:tabLst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кі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рядки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заповню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ово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звіті?</a:t>
            </a:r>
            <a:endParaRPr sz="950">
              <a:latin typeface="Trebuchet MS"/>
              <a:cs typeface="Trebuchet MS"/>
            </a:endParaRPr>
          </a:p>
          <a:p>
            <a:pPr marL="375285" indent="-18351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75920" algn="l"/>
              </a:tabLst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Чому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фінансовий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результат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завжди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дорівнює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нулю?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3101294"/>
            <a:ext cx="3915410" cy="416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5" b="1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just" marL="12700" marR="6350">
              <a:lnSpc>
                <a:spcPct val="105300"/>
              </a:lnSpc>
              <a:spcBef>
                <a:spcPts val="1150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отримано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32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тис.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дохід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орен-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ди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приміщень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7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грн.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поточному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місяці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витрачено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35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грн. </a:t>
            </a:r>
            <a:r>
              <a:rPr dirty="0" sz="950" spc="-2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Визнаний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поточному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місяці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становить:</a:t>
            </a:r>
            <a:endParaRPr sz="950">
              <a:latin typeface="Trebuchet MS"/>
              <a:cs typeface="Trebuchet MS"/>
            </a:endParaRPr>
          </a:p>
          <a:p>
            <a:pPr algn="just" marL="469265" marR="2695575">
              <a:lnSpc>
                <a:spcPct val="21050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39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грн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35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грн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32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отримано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внески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120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дохід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надан-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оренду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допоміжних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приміщень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11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Податок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прибуток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необхідно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сплатити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наступної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суми: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469265">
              <a:lnSpc>
                <a:spcPct val="100000"/>
              </a:lnSpc>
              <a:spcBef>
                <a:spcPts val="5"/>
              </a:spcBef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131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endParaRPr sz="950">
              <a:latin typeface="Trebuchet MS"/>
              <a:cs typeface="Trebuchet MS"/>
            </a:endParaRPr>
          </a:p>
          <a:p>
            <a:pPr marL="469265" marR="2091055">
              <a:lnSpc>
                <a:spcPct val="2105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сплачув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алі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11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rebuchet MS"/>
              <a:cs typeface="Trebuchet MS"/>
            </a:endParaRPr>
          </a:p>
          <a:p>
            <a:pPr algn="r" marR="6985">
              <a:lnSpc>
                <a:spcPct val="100000"/>
              </a:lnSpc>
            </a:pPr>
            <a:r>
              <a:rPr dirty="0" sz="1000" spc="50">
                <a:solidFill>
                  <a:srgbClr val="004669"/>
                </a:solidFill>
                <a:latin typeface="Trebuchet MS"/>
                <a:cs typeface="Trebuchet MS"/>
              </a:rPr>
              <a:t>49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64960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Тести</a:t>
            </a:r>
            <a:r>
              <a:rPr dirty="0" sz="70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та</a:t>
            </a:r>
            <a:r>
              <a:rPr dirty="0" sz="700" spc="-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задачі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5300" y="2529794"/>
            <a:ext cx="1951355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0"/>
              <a:t>Тести</a:t>
            </a:r>
            <a:r>
              <a:rPr dirty="0" spc="-100"/>
              <a:t> </a:t>
            </a:r>
            <a:r>
              <a:rPr dirty="0" spc="90"/>
              <a:t>та</a:t>
            </a:r>
            <a:r>
              <a:rPr dirty="0" spc="-100"/>
              <a:t> </a:t>
            </a:r>
            <a:r>
              <a:rPr dirty="0"/>
              <a:t>задачі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831783" y="918188"/>
            <a:ext cx="1087120" cy="1426210"/>
            <a:chOff x="831783" y="918188"/>
            <a:chExt cx="1087120" cy="1426210"/>
          </a:xfrm>
        </p:grpSpPr>
        <p:sp>
          <p:nvSpPr>
            <p:cNvPr id="6" name="object 6"/>
            <p:cNvSpPr/>
            <p:nvPr/>
          </p:nvSpPr>
          <p:spPr>
            <a:xfrm>
              <a:off x="897879" y="918188"/>
              <a:ext cx="1021080" cy="1356995"/>
            </a:xfrm>
            <a:custGeom>
              <a:avLst/>
              <a:gdLst/>
              <a:ahLst/>
              <a:cxnLst/>
              <a:rect l="l" t="t" r="r" b="b"/>
              <a:pathLst>
                <a:path w="1021080" h="1356995">
                  <a:moveTo>
                    <a:pt x="1018209" y="0"/>
                  </a:moveTo>
                  <a:lnTo>
                    <a:pt x="2273" y="0"/>
                  </a:lnTo>
                  <a:lnTo>
                    <a:pt x="0" y="2285"/>
                  </a:lnTo>
                  <a:lnTo>
                    <a:pt x="0" y="1354683"/>
                  </a:lnTo>
                  <a:lnTo>
                    <a:pt x="2273" y="1356956"/>
                  </a:lnTo>
                  <a:lnTo>
                    <a:pt x="835964" y="1356944"/>
                  </a:lnTo>
                  <a:lnTo>
                    <a:pt x="837298" y="1356423"/>
                  </a:lnTo>
                  <a:lnTo>
                    <a:pt x="846539" y="1346784"/>
                  </a:lnTo>
                  <a:lnTo>
                    <a:pt x="10172" y="1346784"/>
                  </a:lnTo>
                  <a:lnTo>
                    <a:pt x="10172" y="10185"/>
                  </a:lnTo>
                  <a:lnTo>
                    <a:pt x="1020495" y="10185"/>
                  </a:lnTo>
                  <a:lnTo>
                    <a:pt x="1020495" y="2285"/>
                  </a:lnTo>
                  <a:lnTo>
                    <a:pt x="1018209" y="0"/>
                  </a:lnTo>
                  <a:close/>
                </a:path>
                <a:path w="1021080" h="1356995">
                  <a:moveTo>
                    <a:pt x="1020495" y="10185"/>
                  </a:moveTo>
                  <a:lnTo>
                    <a:pt x="1010310" y="10185"/>
                  </a:lnTo>
                  <a:lnTo>
                    <a:pt x="1010310" y="1161300"/>
                  </a:lnTo>
                  <a:lnTo>
                    <a:pt x="832485" y="1346784"/>
                  </a:lnTo>
                  <a:lnTo>
                    <a:pt x="846539" y="1346784"/>
                  </a:lnTo>
                  <a:lnTo>
                    <a:pt x="1018806" y="1167104"/>
                  </a:lnTo>
                  <a:lnTo>
                    <a:pt x="1019848" y="1166177"/>
                  </a:lnTo>
                  <a:lnTo>
                    <a:pt x="1020495" y="1164818"/>
                  </a:lnTo>
                  <a:lnTo>
                    <a:pt x="1020495" y="1018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68357" y="959170"/>
              <a:ext cx="1010919" cy="1346835"/>
            </a:xfrm>
            <a:custGeom>
              <a:avLst/>
              <a:gdLst/>
              <a:ahLst/>
              <a:cxnLst/>
              <a:rect l="l" t="t" r="r" b="b"/>
              <a:pathLst>
                <a:path w="1010919" h="1346835">
                  <a:moveTo>
                    <a:pt x="1010323" y="0"/>
                  </a:moveTo>
                  <a:lnTo>
                    <a:pt x="0" y="0"/>
                  </a:lnTo>
                  <a:lnTo>
                    <a:pt x="0" y="1346771"/>
                  </a:lnTo>
                  <a:lnTo>
                    <a:pt x="829551" y="1346771"/>
                  </a:lnTo>
                  <a:lnTo>
                    <a:pt x="1010323" y="1158227"/>
                  </a:lnTo>
                  <a:lnTo>
                    <a:pt x="10103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63274" y="954077"/>
              <a:ext cx="1021080" cy="1356995"/>
            </a:xfrm>
            <a:custGeom>
              <a:avLst/>
              <a:gdLst/>
              <a:ahLst/>
              <a:cxnLst/>
              <a:rect l="l" t="t" r="r" b="b"/>
              <a:pathLst>
                <a:path w="1021080" h="1356995">
                  <a:moveTo>
                    <a:pt x="1018209" y="0"/>
                  </a:moveTo>
                  <a:lnTo>
                    <a:pt x="2273" y="0"/>
                  </a:lnTo>
                  <a:lnTo>
                    <a:pt x="0" y="2285"/>
                  </a:lnTo>
                  <a:lnTo>
                    <a:pt x="0" y="1354683"/>
                  </a:lnTo>
                  <a:lnTo>
                    <a:pt x="2273" y="1356956"/>
                  </a:lnTo>
                  <a:lnTo>
                    <a:pt x="835964" y="1356944"/>
                  </a:lnTo>
                  <a:lnTo>
                    <a:pt x="837298" y="1356423"/>
                  </a:lnTo>
                  <a:lnTo>
                    <a:pt x="846539" y="1346784"/>
                  </a:lnTo>
                  <a:lnTo>
                    <a:pt x="10172" y="1346784"/>
                  </a:lnTo>
                  <a:lnTo>
                    <a:pt x="10172" y="10185"/>
                  </a:lnTo>
                  <a:lnTo>
                    <a:pt x="1020495" y="10185"/>
                  </a:lnTo>
                  <a:lnTo>
                    <a:pt x="1020495" y="2285"/>
                  </a:lnTo>
                  <a:lnTo>
                    <a:pt x="1018209" y="0"/>
                  </a:lnTo>
                  <a:close/>
                </a:path>
                <a:path w="1021080" h="1356995">
                  <a:moveTo>
                    <a:pt x="1020495" y="10185"/>
                  </a:moveTo>
                  <a:lnTo>
                    <a:pt x="1010310" y="10185"/>
                  </a:lnTo>
                  <a:lnTo>
                    <a:pt x="1010310" y="1161300"/>
                  </a:lnTo>
                  <a:lnTo>
                    <a:pt x="832485" y="1346784"/>
                  </a:lnTo>
                  <a:lnTo>
                    <a:pt x="846539" y="1346784"/>
                  </a:lnTo>
                  <a:lnTo>
                    <a:pt x="1018806" y="1167104"/>
                  </a:lnTo>
                  <a:lnTo>
                    <a:pt x="1019848" y="1166177"/>
                  </a:lnTo>
                  <a:lnTo>
                    <a:pt x="1020495" y="1164818"/>
                  </a:lnTo>
                  <a:lnTo>
                    <a:pt x="1020495" y="1018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36879" y="992288"/>
              <a:ext cx="1010919" cy="1346200"/>
            </a:xfrm>
            <a:custGeom>
              <a:avLst/>
              <a:gdLst/>
              <a:ahLst/>
              <a:cxnLst/>
              <a:rect l="l" t="t" r="r" b="b"/>
              <a:pathLst>
                <a:path w="1010919" h="1346200">
                  <a:moveTo>
                    <a:pt x="1010323" y="0"/>
                  </a:moveTo>
                  <a:lnTo>
                    <a:pt x="0" y="0"/>
                  </a:lnTo>
                  <a:lnTo>
                    <a:pt x="0" y="1158240"/>
                  </a:lnTo>
                  <a:lnTo>
                    <a:pt x="0" y="1346200"/>
                  </a:lnTo>
                  <a:lnTo>
                    <a:pt x="829551" y="1346200"/>
                  </a:lnTo>
                  <a:lnTo>
                    <a:pt x="829551" y="1158240"/>
                  </a:lnTo>
                  <a:lnTo>
                    <a:pt x="1010323" y="1158240"/>
                  </a:lnTo>
                  <a:lnTo>
                    <a:pt x="10103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31783" y="986622"/>
              <a:ext cx="1021080" cy="1356995"/>
            </a:xfrm>
            <a:custGeom>
              <a:avLst/>
              <a:gdLst/>
              <a:ahLst/>
              <a:cxnLst/>
              <a:rect l="l" t="t" r="r" b="b"/>
              <a:pathLst>
                <a:path w="1021080" h="1356995">
                  <a:moveTo>
                    <a:pt x="1018222" y="0"/>
                  </a:moveTo>
                  <a:lnTo>
                    <a:pt x="2286" y="0"/>
                  </a:lnTo>
                  <a:lnTo>
                    <a:pt x="0" y="2273"/>
                  </a:lnTo>
                  <a:lnTo>
                    <a:pt x="0" y="1354670"/>
                  </a:lnTo>
                  <a:lnTo>
                    <a:pt x="2286" y="1356956"/>
                  </a:lnTo>
                  <a:lnTo>
                    <a:pt x="837450" y="1356956"/>
                  </a:lnTo>
                  <a:lnTo>
                    <a:pt x="839736" y="1354670"/>
                  </a:lnTo>
                  <a:lnTo>
                    <a:pt x="839736" y="1346771"/>
                  </a:lnTo>
                  <a:lnTo>
                    <a:pt x="10185" y="1346771"/>
                  </a:lnTo>
                  <a:lnTo>
                    <a:pt x="10185" y="10172"/>
                  </a:lnTo>
                  <a:lnTo>
                    <a:pt x="1020508" y="10172"/>
                  </a:lnTo>
                  <a:lnTo>
                    <a:pt x="1020508" y="2273"/>
                  </a:lnTo>
                  <a:lnTo>
                    <a:pt x="1018222" y="0"/>
                  </a:lnTo>
                  <a:close/>
                </a:path>
                <a:path w="1021080" h="1356995">
                  <a:moveTo>
                    <a:pt x="1020508" y="10172"/>
                  </a:moveTo>
                  <a:lnTo>
                    <a:pt x="1010323" y="10172"/>
                  </a:lnTo>
                  <a:lnTo>
                    <a:pt x="1010323" y="1158227"/>
                  </a:lnTo>
                  <a:lnTo>
                    <a:pt x="831837" y="1158227"/>
                  </a:lnTo>
                  <a:lnTo>
                    <a:pt x="829551" y="1160500"/>
                  </a:lnTo>
                  <a:lnTo>
                    <a:pt x="829551" y="1346771"/>
                  </a:lnTo>
                  <a:lnTo>
                    <a:pt x="839736" y="1346771"/>
                  </a:lnTo>
                  <a:lnTo>
                    <a:pt x="839736" y="1168399"/>
                  </a:lnTo>
                  <a:lnTo>
                    <a:pt x="1018222" y="1168399"/>
                  </a:lnTo>
                  <a:lnTo>
                    <a:pt x="1020508" y="1166113"/>
                  </a:lnTo>
                  <a:lnTo>
                    <a:pt x="1020508" y="1017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0823" y="2144759"/>
              <a:ext cx="191808" cy="19932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916495" y="1504289"/>
              <a:ext cx="849630" cy="593725"/>
            </a:xfrm>
            <a:custGeom>
              <a:avLst/>
              <a:gdLst/>
              <a:ahLst/>
              <a:cxnLst/>
              <a:rect l="l" t="t" r="r" b="b"/>
              <a:pathLst>
                <a:path w="849630" h="593725">
                  <a:moveTo>
                    <a:pt x="51447" y="154368"/>
                  </a:moveTo>
                  <a:lnTo>
                    <a:pt x="49187" y="152107"/>
                  </a:lnTo>
                  <a:lnTo>
                    <a:pt x="41351" y="152107"/>
                  </a:lnTo>
                  <a:lnTo>
                    <a:pt x="41351" y="162204"/>
                  </a:lnTo>
                  <a:lnTo>
                    <a:pt x="41351" y="193141"/>
                  </a:lnTo>
                  <a:lnTo>
                    <a:pt x="10414" y="193141"/>
                  </a:lnTo>
                  <a:lnTo>
                    <a:pt x="10414" y="162204"/>
                  </a:lnTo>
                  <a:lnTo>
                    <a:pt x="41351" y="162204"/>
                  </a:lnTo>
                  <a:lnTo>
                    <a:pt x="41351" y="152107"/>
                  </a:lnTo>
                  <a:lnTo>
                    <a:pt x="2578" y="152107"/>
                  </a:lnTo>
                  <a:lnTo>
                    <a:pt x="304" y="154368"/>
                  </a:lnTo>
                  <a:lnTo>
                    <a:pt x="304" y="200990"/>
                  </a:lnTo>
                  <a:lnTo>
                    <a:pt x="2578" y="203250"/>
                  </a:lnTo>
                  <a:lnTo>
                    <a:pt x="49187" y="203250"/>
                  </a:lnTo>
                  <a:lnTo>
                    <a:pt x="51447" y="200990"/>
                  </a:lnTo>
                  <a:lnTo>
                    <a:pt x="51447" y="193141"/>
                  </a:lnTo>
                  <a:lnTo>
                    <a:pt x="51447" y="162204"/>
                  </a:lnTo>
                  <a:lnTo>
                    <a:pt x="51447" y="154368"/>
                  </a:lnTo>
                  <a:close/>
                </a:path>
                <a:path w="849630" h="593725">
                  <a:moveTo>
                    <a:pt x="51447" y="96354"/>
                  </a:moveTo>
                  <a:lnTo>
                    <a:pt x="49187" y="94094"/>
                  </a:lnTo>
                  <a:lnTo>
                    <a:pt x="41351" y="94094"/>
                  </a:lnTo>
                  <a:lnTo>
                    <a:pt x="41351" y="104190"/>
                  </a:lnTo>
                  <a:lnTo>
                    <a:pt x="41351" y="135128"/>
                  </a:lnTo>
                  <a:lnTo>
                    <a:pt x="10414" y="135128"/>
                  </a:lnTo>
                  <a:lnTo>
                    <a:pt x="10414" y="104190"/>
                  </a:lnTo>
                  <a:lnTo>
                    <a:pt x="41351" y="104190"/>
                  </a:lnTo>
                  <a:lnTo>
                    <a:pt x="41351" y="94094"/>
                  </a:lnTo>
                  <a:lnTo>
                    <a:pt x="2578" y="94094"/>
                  </a:lnTo>
                  <a:lnTo>
                    <a:pt x="304" y="96354"/>
                  </a:lnTo>
                  <a:lnTo>
                    <a:pt x="304" y="142976"/>
                  </a:lnTo>
                  <a:lnTo>
                    <a:pt x="2578" y="145237"/>
                  </a:lnTo>
                  <a:lnTo>
                    <a:pt x="49187" y="145237"/>
                  </a:lnTo>
                  <a:lnTo>
                    <a:pt x="51447" y="142976"/>
                  </a:lnTo>
                  <a:lnTo>
                    <a:pt x="51447" y="135128"/>
                  </a:lnTo>
                  <a:lnTo>
                    <a:pt x="51447" y="104190"/>
                  </a:lnTo>
                  <a:lnTo>
                    <a:pt x="51447" y="96354"/>
                  </a:lnTo>
                  <a:close/>
                </a:path>
                <a:path w="849630" h="593725">
                  <a:moveTo>
                    <a:pt x="51447" y="38328"/>
                  </a:moveTo>
                  <a:lnTo>
                    <a:pt x="49187" y="36068"/>
                  </a:lnTo>
                  <a:lnTo>
                    <a:pt x="41351" y="36068"/>
                  </a:lnTo>
                  <a:lnTo>
                    <a:pt x="41351" y="46164"/>
                  </a:lnTo>
                  <a:lnTo>
                    <a:pt x="41351" y="77114"/>
                  </a:lnTo>
                  <a:lnTo>
                    <a:pt x="10414" y="77114"/>
                  </a:lnTo>
                  <a:lnTo>
                    <a:pt x="10414" y="46164"/>
                  </a:lnTo>
                  <a:lnTo>
                    <a:pt x="41351" y="46164"/>
                  </a:lnTo>
                  <a:lnTo>
                    <a:pt x="41351" y="36068"/>
                  </a:lnTo>
                  <a:lnTo>
                    <a:pt x="2578" y="36068"/>
                  </a:lnTo>
                  <a:lnTo>
                    <a:pt x="304" y="38328"/>
                  </a:lnTo>
                  <a:lnTo>
                    <a:pt x="304" y="84950"/>
                  </a:lnTo>
                  <a:lnTo>
                    <a:pt x="2578" y="87210"/>
                  </a:lnTo>
                  <a:lnTo>
                    <a:pt x="49187" y="87210"/>
                  </a:lnTo>
                  <a:lnTo>
                    <a:pt x="51447" y="84950"/>
                  </a:lnTo>
                  <a:lnTo>
                    <a:pt x="51447" y="77114"/>
                  </a:lnTo>
                  <a:lnTo>
                    <a:pt x="51447" y="46164"/>
                  </a:lnTo>
                  <a:lnTo>
                    <a:pt x="51447" y="38328"/>
                  </a:lnTo>
                  <a:close/>
                </a:path>
                <a:path w="849630" h="593725">
                  <a:moveTo>
                    <a:pt x="223139" y="413296"/>
                  </a:moveTo>
                  <a:lnTo>
                    <a:pt x="213042" y="413296"/>
                  </a:lnTo>
                  <a:lnTo>
                    <a:pt x="213042" y="491464"/>
                  </a:lnTo>
                  <a:lnTo>
                    <a:pt x="223139" y="491464"/>
                  </a:lnTo>
                  <a:lnTo>
                    <a:pt x="223139" y="413296"/>
                  </a:lnTo>
                  <a:close/>
                </a:path>
                <a:path w="849630" h="593725">
                  <a:moveTo>
                    <a:pt x="259283" y="2260"/>
                  </a:moveTo>
                  <a:lnTo>
                    <a:pt x="257022" y="0"/>
                  </a:lnTo>
                  <a:lnTo>
                    <a:pt x="2273" y="0"/>
                  </a:lnTo>
                  <a:lnTo>
                    <a:pt x="0" y="2260"/>
                  </a:lnTo>
                  <a:lnTo>
                    <a:pt x="0" y="7835"/>
                  </a:lnTo>
                  <a:lnTo>
                    <a:pt x="2273" y="10096"/>
                  </a:lnTo>
                  <a:lnTo>
                    <a:pt x="5054" y="10096"/>
                  </a:lnTo>
                  <a:lnTo>
                    <a:pt x="257022" y="10096"/>
                  </a:lnTo>
                  <a:lnTo>
                    <a:pt x="259283" y="7835"/>
                  </a:lnTo>
                  <a:lnTo>
                    <a:pt x="259283" y="2260"/>
                  </a:lnTo>
                  <a:close/>
                </a:path>
                <a:path w="849630" h="593725">
                  <a:moveTo>
                    <a:pt x="357428" y="174891"/>
                  </a:moveTo>
                  <a:lnTo>
                    <a:pt x="355168" y="172631"/>
                  </a:lnTo>
                  <a:lnTo>
                    <a:pt x="117373" y="172631"/>
                  </a:lnTo>
                  <a:lnTo>
                    <a:pt x="115100" y="174891"/>
                  </a:lnTo>
                  <a:lnTo>
                    <a:pt x="115100" y="180467"/>
                  </a:lnTo>
                  <a:lnTo>
                    <a:pt x="117373" y="182727"/>
                  </a:lnTo>
                  <a:lnTo>
                    <a:pt x="120154" y="182727"/>
                  </a:lnTo>
                  <a:lnTo>
                    <a:pt x="355168" y="182727"/>
                  </a:lnTo>
                  <a:lnTo>
                    <a:pt x="357428" y="180467"/>
                  </a:lnTo>
                  <a:lnTo>
                    <a:pt x="357428" y="174891"/>
                  </a:lnTo>
                  <a:close/>
                </a:path>
                <a:path w="849630" h="593725">
                  <a:moveTo>
                    <a:pt x="357428" y="117348"/>
                  </a:moveTo>
                  <a:lnTo>
                    <a:pt x="355168" y="115087"/>
                  </a:lnTo>
                  <a:lnTo>
                    <a:pt x="117373" y="115087"/>
                  </a:lnTo>
                  <a:lnTo>
                    <a:pt x="115100" y="117348"/>
                  </a:lnTo>
                  <a:lnTo>
                    <a:pt x="115100" y="122923"/>
                  </a:lnTo>
                  <a:lnTo>
                    <a:pt x="117373" y="125183"/>
                  </a:lnTo>
                  <a:lnTo>
                    <a:pt x="120154" y="125183"/>
                  </a:lnTo>
                  <a:lnTo>
                    <a:pt x="355168" y="125183"/>
                  </a:lnTo>
                  <a:lnTo>
                    <a:pt x="357428" y="122923"/>
                  </a:lnTo>
                  <a:lnTo>
                    <a:pt x="357428" y="117348"/>
                  </a:lnTo>
                  <a:close/>
                </a:path>
                <a:path w="849630" h="593725">
                  <a:moveTo>
                    <a:pt x="357428" y="59804"/>
                  </a:moveTo>
                  <a:lnTo>
                    <a:pt x="355168" y="57543"/>
                  </a:lnTo>
                  <a:lnTo>
                    <a:pt x="117373" y="57543"/>
                  </a:lnTo>
                  <a:lnTo>
                    <a:pt x="115100" y="59804"/>
                  </a:lnTo>
                  <a:lnTo>
                    <a:pt x="115100" y="65379"/>
                  </a:lnTo>
                  <a:lnTo>
                    <a:pt x="117373" y="67640"/>
                  </a:lnTo>
                  <a:lnTo>
                    <a:pt x="120154" y="67640"/>
                  </a:lnTo>
                  <a:lnTo>
                    <a:pt x="355168" y="67640"/>
                  </a:lnTo>
                  <a:lnTo>
                    <a:pt x="357428" y="65379"/>
                  </a:lnTo>
                  <a:lnTo>
                    <a:pt x="357428" y="59804"/>
                  </a:lnTo>
                  <a:close/>
                </a:path>
                <a:path w="849630" h="593725">
                  <a:moveTo>
                    <a:pt x="430580" y="413296"/>
                  </a:moveTo>
                  <a:lnTo>
                    <a:pt x="420484" y="413296"/>
                  </a:lnTo>
                  <a:lnTo>
                    <a:pt x="420484" y="491464"/>
                  </a:lnTo>
                  <a:lnTo>
                    <a:pt x="430580" y="491464"/>
                  </a:lnTo>
                  <a:lnTo>
                    <a:pt x="430580" y="413296"/>
                  </a:lnTo>
                  <a:close/>
                </a:path>
                <a:path w="849630" h="593725">
                  <a:moveTo>
                    <a:pt x="638035" y="413296"/>
                  </a:moveTo>
                  <a:lnTo>
                    <a:pt x="627938" y="413296"/>
                  </a:lnTo>
                  <a:lnTo>
                    <a:pt x="627938" y="491464"/>
                  </a:lnTo>
                  <a:lnTo>
                    <a:pt x="638035" y="491464"/>
                  </a:lnTo>
                  <a:lnTo>
                    <a:pt x="638035" y="413296"/>
                  </a:lnTo>
                  <a:close/>
                </a:path>
                <a:path w="849630" h="593725">
                  <a:moveTo>
                    <a:pt x="849109" y="413296"/>
                  </a:moveTo>
                  <a:lnTo>
                    <a:pt x="839012" y="413296"/>
                  </a:lnTo>
                  <a:lnTo>
                    <a:pt x="839012" y="491464"/>
                  </a:lnTo>
                  <a:lnTo>
                    <a:pt x="849109" y="491464"/>
                  </a:lnTo>
                  <a:lnTo>
                    <a:pt x="849109" y="413296"/>
                  </a:lnTo>
                  <a:close/>
                </a:path>
                <a:path w="849630" h="593725">
                  <a:moveTo>
                    <a:pt x="849109" y="311531"/>
                  </a:moveTo>
                  <a:lnTo>
                    <a:pt x="839012" y="311531"/>
                  </a:lnTo>
                  <a:lnTo>
                    <a:pt x="839012" y="321691"/>
                  </a:lnTo>
                  <a:lnTo>
                    <a:pt x="839012" y="402971"/>
                  </a:lnTo>
                  <a:lnTo>
                    <a:pt x="638035" y="402971"/>
                  </a:lnTo>
                  <a:lnTo>
                    <a:pt x="638035" y="321691"/>
                  </a:lnTo>
                  <a:lnTo>
                    <a:pt x="839012" y="321691"/>
                  </a:lnTo>
                  <a:lnTo>
                    <a:pt x="839012" y="311531"/>
                  </a:lnTo>
                  <a:lnTo>
                    <a:pt x="627938" y="311531"/>
                  </a:lnTo>
                  <a:lnTo>
                    <a:pt x="627938" y="321691"/>
                  </a:lnTo>
                  <a:lnTo>
                    <a:pt x="627938" y="402971"/>
                  </a:lnTo>
                  <a:lnTo>
                    <a:pt x="430580" y="402971"/>
                  </a:lnTo>
                  <a:lnTo>
                    <a:pt x="430580" y="321691"/>
                  </a:lnTo>
                  <a:lnTo>
                    <a:pt x="627938" y="321691"/>
                  </a:lnTo>
                  <a:lnTo>
                    <a:pt x="627938" y="311531"/>
                  </a:lnTo>
                  <a:lnTo>
                    <a:pt x="420484" y="311531"/>
                  </a:lnTo>
                  <a:lnTo>
                    <a:pt x="420484" y="321691"/>
                  </a:lnTo>
                  <a:lnTo>
                    <a:pt x="420484" y="402971"/>
                  </a:lnTo>
                  <a:lnTo>
                    <a:pt x="223139" y="402971"/>
                  </a:lnTo>
                  <a:lnTo>
                    <a:pt x="223139" y="321691"/>
                  </a:lnTo>
                  <a:lnTo>
                    <a:pt x="420484" y="321691"/>
                  </a:lnTo>
                  <a:lnTo>
                    <a:pt x="420484" y="311531"/>
                  </a:lnTo>
                  <a:lnTo>
                    <a:pt x="213042" y="311531"/>
                  </a:lnTo>
                  <a:lnTo>
                    <a:pt x="213042" y="321691"/>
                  </a:lnTo>
                  <a:lnTo>
                    <a:pt x="213042" y="402971"/>
                  </a:lnTo>
                  <a:lnTo>
                    <a:pt x="12065" y="402971"/>
                  </a:lnTo>
                  <a:lnTo>
                    <a:pt x="12065" y="321691"/>
                  </a:lnTo>
                  <a:lnTo>
                    <a:pt x="213042" y="321691"/>
                  </a:lnTo>
                  <a:lnTo>
                    <a:pt x="213042" y="311531"/>
                  </a:lnTo>
                  <a:lnTo>
                    <a:pt x="1968" y="311531"/>
                  </a:lnTo>
                  <a:lnTo>
                    <a:pt x="1968" y="321691"/>
                  </a:lnTo>
                  <a:lnTo>
                    <a:pt x="1968" y="402971"/>
                  </a:lnTo>
                  <a:lnTo>
                    <a:pt x="1968" y="593471"/>
                  </a:lnTo>
                  <a:lnTo>
                    <a:pt x="849109" y="593471"/>
                  </a:lnTo>
                  <a:lnTo>
                    <a:pt x="849109" y="491871"/>
                  </a:lnTo>
                  <a:lnTo>
                    <a:pt x="839012" y="491871"/>
                  </a:lnTo>
                  <a:lnTo>
                    <a:pt x="839012" y="502031"/>
                  </a:lnTo>
                  <a:lnTo>
                    <a:pt x="839012" y="583311"/>
                  </a:lnTo>
                  <a:lnTo>
                    <a:pt x="638035" y="583311"/>
                  </a:lnTo>
                  <a:lnTo>
                    <a:pt x="638035" y="502031"/>
                  </a:lnTo>
                  <a:lnTo>
                    <a:pt x="839012" y="502031"/>
                  </a:lnTo>
                  <a:lnTo>
                    <a:pt x="839012" y="491871"/>
                  </a:lnTo>
                  <a:lnTo>
                    <a:pt x="627938" y="491871"/>
                  </a:lnTo>
                  <a:lnTo>
                    <a:pt x="627938" y="502031"/>
                  </a:lnTo>
                  <a:lnTo>
                    <a:pt x="627938" y="583311"/>
                  </a:lnTo>
                  <a:lnTo>
                    <a:pt x="430580" y="583311"/>
                  </a:lnTo>
                  <a:lnTo>
                    <a:pt x="430580" y="502031"/>
                  </a:lnTo>
                  <a:lnTo>
                    <a:pt x="627938" y="502031"/>
                  </a:lnTo>
                  <a:lnTo>
                    <a:pt x="627938" y="491871"/>
                  </a:lnTo>
                  <a:lnTo>
                    <a:pt x="420484" y="491871"/>
                  </a:lnTo>
                  <a:lnTo>
                    <a:pt x="420484" y="502031"/>
                  </a:lnTo>
                  <a:lnTo>
                    <a:pt x="420484" y="583311"/>
                  </a:lnTo>
                  <a:lnTo>
                    <a:pt x="223139" y="583311"/>
                  </a:lnTo>
                  <a:lnTo>
                    <a:pt x="223139" y="502031"/>
                  </a:lnTo>
                  <a:lnTo>
                    <a:pt x="420484" y="502031"/>
                  </a:lnTo>
                  <a:lnTo>
                    <a:pt x="420484" y="491871"/>
                  </a:lnTo>
                  <a:lnTo>
                    <a:pt x="213042" y="491871"/>
                  </a:lnTo>
                  <a:lnTo>
                    <a:pt x="213042" y="502031"/>
                  </a:lnTo>
                  <a:lnTo>
                    <a:pt x="213042" y="583311"/>
                  </a:lnTo>
                  <a:lnTo>
                    <a:pt x="12065" y="583311"/>
                  </a:lnTo>
                  <a:lnTo>
                    <a:pt x="12065" y="502031"/>
                  </a:lnTo>
                  <a:lnTo>
                    <a:pt x="213042" y="502031"/>
                  </a:lnTo>
                  <a:lnTo>
                    <a:pt x="213042" y="491871"/>
                  </a:lnTo>
                  <a:lnTo>
                    <a:pt x="12065" y="491871"/>
                  </a:lnTo>
                  <a:lnTo>
                    <a:pt x="12065" y="413131"/>
                  </a:lnTo>
                  <a:lnTo>
                    <a:pt x="849109" y="413131"/>
                  </a:lnTo>
                  <a:lnTo>
                    <a:pt x="849109" y="403199"/>
                  </a:lnTo>
                  <a:lnTo>
                    <a:pt x="849109" y="402971"/>
                  </a:lnTo>
                  <a:lnTo>
                    <a:pt x="849109" y="321691"/>
                  </a:lnTo>
                  <a:lnTo>
                    <a:pt x="849109" y="321411"/>
                  </a:lnTo>
                  <a:lnTo>
                    <a:pt x="849109" y="311531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0022" y="1403535"/>
              <a:ext cx="67005" cy="10580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16495" y="1446733"/>
              <a:ext cx="851535" cy="252729"/>
            </a:xfrm>
            <a:custGeom>
              <a:avLst/>
              <a:gdLst/>
              <a:ahLst/>
              <a:cxnLst/>
              <a:rect l="l" t="t" r="r" b="b"/>
              <a:pathLst>
                <a:path w="851535" h="252730">
                  <a:moveTo>
                    <a:pt x="259283" y="2260"/>
                  </a:moveTo>
                  <a:lnTo>
                    <a:pt x="257022" y="0"/>
                  </a:lnTo>
                  <a:lnTo>
                    <a:pt x="2273" y="0"/>
                  </a:lnTo>
                  <a:lnTo>
                    <a:pt x="0" y="2260"/>
                  </a:lnTo>
                  <a:lnTo>
                    <a:pt x="0" y="7835"/>
                  </a:lnTo>
                  <a:lnTo>
                    <a:pt x="2273" y="10096"/>
                  </a:lnTo>
                  <a:lnTo>
                    <a:pt x="5054" y="10096"/>
                  </a:lnTo>
                  <a:lnTo>
                    <a:pt x="257022" y="10096"/>
                  </a:lnTo>
                  <a:lnTo>
                    <a:pt x="259283" y="7835"/>
                  </a:lnTo>
                  <a:lnTo>
                    <a:pt x="259283" y="2260"/>
                  </a:lnTo>
                  <a:close/>
                </a:path>
                <a:path w="851535" h="252730">
                  <a:moveTo>
                    <a:pt x="545096" y="203771"/>
                  </a:moveTo>
                  <a:lnTo>
                    <a:pt x="542836" y="201510"/>
                  </a:lnTo>
                  <a:lnTo>
                    <a:pt x="535000" y="201510"/>
                  </a:lnTo>
                  <a:lnTo>
                    <a:pt x="535000" y="211607"/>
                  </a:lnTo>
                  <a:lnTo>
                    <a:pt x="535000" y="242544"/>
                  </a:lnTo>
                  <a:lnTo>
                    <a:pt x="504063" y="242544"/>
                  </a:lnTo>
                  <a:lnTo>
                    <a:pt x="504063" y="211607"/>
                  </a:lnTo>
                  <a:lnTo>
                    <a:pt x="535000" y="211607"/>
                  </a:lnTo>
                  <a:lnTo>
                    <a:pt x="535000" y="201510"/>
                  </a:lnTo>
                  <a:lnTo>
                    <a:pt x="496227" y="201510"/>
                  </a:lnTo>
                  <a:lnTo>
                    <a:pt x="493953" y="203771"/>
                  </a:lnTo>
                  <a:lnTo>
                    <a:pt x="493953" y="250393"/>
                  </a:lnTo>
                  <a:lnTo>
                    <a:pt x="496227" y="252653"/>
                  </a:lnTo>
                  <a:lnTo>
                    <a:pt x="542836" y="252653"/>
                  </a:lnTo>
                  <a:lnTo>
                    <a:pt x="545096" y="250393"/>
                  </a:lnTo>
                  <a:lnTo>
                    <a:pt x="545096" y="242544"/>
                  </a:lnTo>
                  <a:lnTo>
                    <a:pt x="545096" y="211607"/>
                  </a:lnTo>
                  <a:lnTo>
                    <a:pt x="545096" y="203771"/>
                  </a:lnTo>
                  <a:close/>
                </a:path>
                <a:path w="851535" h="252730">
                  <a:moveTo>
                    <a:pt x="545096" y="145745"/>
                  </a:moveTo>
                  <a:lnTo>
                    <a:pt x="542836" y="143484"/>
                  </a:lnTo>
                  <a:lnTo>
                    <a:pt x="535000" y="143484"/>
                  </a:lnTo>
                  <a:lnTo>
                    <a:pt x="535000" y="153581"/>
                  </a:lnTo>
                  <a:lnTo>
                    <a:pt x="535000" y="184518"/>
                  </a:lnTo>
                  <a:lnTo>
                    <a:pt x="504063" y="184518"/>
                  </a:lnTo>
                  <a:lnTo>
                    <a:pt x="504063" y="153581"/>
                  </a:lnTo>
                  <a:lnTo>
                    <a:pt x="535000" y="153581"/>
                  </a:lnTo>
                  <a:lnTo>
                    <a:pt x="535000" y="143484"/>
                  </a:lnTo>
                  <a:lnTo>
                    <a:pt x="496227" y="143484"/>
                  </a:lnTo>
                  <a:lnTo>
                    <a:pt x="493953" y="145745"/>
                  </a:lnTo>
                  <a:lnTo>
                    <a:pt x="493953" y="192366"/>
                  </a:lnTo>
                  <a:lnTo>
                    <a:pt x="496227" y="194627"/>
                  </a:lnTo>
                  <a:lnTo>
                    <a:pt x="542836" y="194627"/>
                  </a:lnTo>
                  <a:lnTo>
                    <a:pt x="545096" y="192366"/>
                  </a:lnTo>
                  <a:lnTo>
                    <a:pt x="545096" y="184518"/>
                  </a:lnTo>
                  <a:lnTo>
                    <a:pt x="545096" y="153581"/>
                  </a:lnTo>
                  <a:lnTo>
                    <a:pt x="545096" y="145745"/>
                  </a:lnTo>
                  <a:close/>
                </a:path>
                <a:path w="851535" h="252730">
                  <a:moveTo>
                    <a:pt x="545096" y="87718"/>
                  </a:moveTo>
                  <a:lnTo>
                    <a:pt x="542836" y="85458"/>
                  </a:lnTo>
                  <a:lnTo>
                    <a:pt x="535000" y="85458"/>
                  </a:lnTo>
                  <a:lnTo>
                    <a:pt x="535000" y="95554"/>
                  </a:lnTo>
                  <a:lnTo>
                    <a:pt x="535000" y="126504"/>
                  </a:lnTo>
                  <a:lnTo>
                    <a:pt x="504063" y="126504"/>
                  </a:lnTo>
                  <a:lnTo>
                    <a:pt x="504063" y="95554"/>
                  </a:lnTo>
                  <a:lnTo>
                    <a:pt x="535000" y="95554"/>
                  </a:lnTo>
                  <a:lnTo>
                    <a:pt x="535000" y="85458"/>
                  </a:lnTo>
                  <a:lnTo>
                    <a:pt x="496227" y="85458"/>
                  </a:lnTo>
                  <a:lnTo>
                    <a:pt x="493953" y="87718"/>
                  </a:lnTo>
                  <a:lnTo>
                    <a:pt x="493953" y="134340"/>
                  </a:lnTo>
                  <a:lnTo>
                    <a:pt x="496227" y="136601"/>
                  </a:lnTo>
                  <a:lnTo>
                    <a:pt x="542836" y="136601"/>
                  </a:lnTo>
                  <a:lnTo>
                    <a:pt x="545096" y="134340"/>
                  </a:lnTo>
                  <a:lnTo>
                    <a:pt x="545096" y="126504"/>
                  </a:lnTo>
                  <a:lnTo>
                    <a:pt x="545096" y="95554"/>
                  </a:lnTo>
                  <a:lnTo>
                    <a:pt x="545096" y="87718"/>
                  </a:lnTo>
                  <a:close/>
                </a:path>
                <a:path w="851535" h="252730">
                  <a:moveTo>
                    <a:pt x="752944" y="51663"/>
                  </a:moveTo>
                  <a:lnTo>
                    <a:pt x="750671" y="49403"/>
                  </a:lnTo>
                  <a:lnTo>
                    <a:pt x="495922" y="49403"/>
                  </a:lnTo>
                  <a:lnTo>
                    <a:pt x="493649" y="51663"/>
                  </a:lnTo>
                  <a:lnTo>
                    <a:pt x="493649" y="57238"/>
                  </a:lnTo>
                  <a:lnTo>
                    <a:pt x="495922" y="59499"/>
                  </a:lnTo>
                  <a:lnTo>
                    <a:pt x="498703" y="59499"/>
                  </a:lnTo>
                  <a:lnTo>
                    <a:pt x="750671" y="59499"/>
                  </a:lnTo>
                  <a:lnTo>
                    <a:pt x="752944" y="57238"/>
                  </a:lnTo>
                  <a:lnTo>
                    <a:pt x="752944" y="51663"/>
                  </a:lnTo>
                  <a:close/>
                </a:path>
                <a:path w="851535" h="252730">
                  <a:moveTo>
                    <a:pt x="851077" y="224294"/>
                  </a:moveTo>
                  <a:lnTo>
                    <a:pt x="848804" y="222034"/>
                  </a:lnTo>
                  <a:lnTo>
                    <a:pt x="611022" y="222034"/>
                  </a:lnTo>
                  <a:lnTo>
                    <a:pt x="608749" y="224294"/>
                  </a:lnTo>
                  <a:lnTo>
                    <a:pt x="608749" y="229870"/>
                  </a:lnTo>
                  <a:lnTo>
                    <a:pt x="611022" y="232130"/>
                  </a:lnTo>
                  <a:lnTo>
                    <a:pt x="613803" y="232130"/>
                  </a:lnTo>
                  <a:lnTo>
                    <a:pt x="848804" y="232130"/>
                  </a:lnTo>
                  <a:lnTo>
                    <a:pt x="851077" y="229870"/>
                  </a:lnTo>
                  <a:lnTo>
                    <a:pt x="851077" y="224294"/>
                  </a:lnTo>
                  <a:close/>
                </a:path>
                <a:path w="851535" h="252730">
                  <a:moveTo>
                    <a:pt x="851077" y="166751"/>
                  </a:moveTo>
                  <a:lnTo>
                    <a:pt x="848804" y="164490"/>
                  </a:lnTo>
                  <a:lnTo>
                    <a:pt x="611022" y="164490"/>
                  </a:lnTo>
                  <a:lnTo>
                    <a:pt x="608749" y="166751"/>
                  </a:lnTo>
                  <a:lnTo>
                    <a:pt x="608749" y="172326"/>
                  </a:lnTo>
                  <a:lnTo>
                    <a:pt x="611022" y="174586"/>
                  </a:lnTo>
                  <a:lnTo>
                    <a:pt x="613803" y="174586"/>
                  </a:lnTo>
                  <a:lnTo>
                    <a:pt x="848804" y="174586"/>
                  </a:lnTo>
                  <a:lnTo>
                    <a:pt x="851077" y="172326"/>
                  </a:lnTo>
                  <a:lnTo>
                    <a:pt x="851077" y="166751"/>
                  </a:lnTo>
                  <a:close/>
                </a:path>
                <a:path w="851535" h="252730">
                  <a:moveTo>
                    <a:pt x="851077" y="109207"/>
                  </a:moveTo>
                  <a:lnTo>
                    <a:pt x="848804" y="106946"/>
                  </a:lnTo>
                  <a:lnTo>
                    <a:pt x="611022" y="106946"/>
                  </a:lnTo>
                  <a:lnTo>
                    <a:pt x="608749" y="109207"/>
                  </a:lnTo>
                  <a:lnTo>
                    <a:pt x="608749" y="114782"/>
                  </a:lnTo>
                  <a:lnTo>
                    <a:pt x="611022" y="117043"/>
                  </a:lnTo>
                  <a:lnTo>
                    <a:pt x="613803" y="117043"/>
                  </a:lnTo>
                  <a:lnTo>
                    <a:pt x="848804" y="117043"/>
                  </a:lnTo>
                  <a:lnTo>
                    <a:pt x="851077" y="114782"/>
                  </a:lnTo>
                  <a:lnTo>
                    <a:pt x="851077" y="10920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03668" y="1395341"/>
              <a:ext cx="67017" cy="10584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911453" y="1131036"/>
              <a:ext cx="861694" cy="554990"/>
            </a:xfrm>
            <a:custGeom>
              <a:avLst/>
              <a:gdLst/>
              <a:ahLst/>
              <a:cxnLst/>
              <a:rect l="l" t="t" r="r" b="b"/>
              <a:pathLst>
                <a:path w="861694" h="554989">
                  <a:moveTo>
                    <a:pt x="44691" y="427545"/>
                  </a:moveTo>
                  <a:lnTo>
                    <a:pt x="44094" y="425069"/>
                  </a:lnTo>
                  <a:lnTo>
                    <a:pt x="40297" y="422744"/>
                  </a:lnTo>
                  <a:lnTo>
                    <a:pt x="37807" y="423354"/>
                  </a:lnTo>
                  <a:lnTo>
                    <a:pt x="36652" y="425246"/>
                  </a:lnTo>
                  <a:lnTo>
                    <a:pt x="30835" y="434733"/>
                  </a:lnTo>
                  <a:lnTo>
                    <a:pt x="24041" y="423646"/>
                  </a:lnTo>
                  <a:lnTo>
                    <a:pt x="21564" y="423049"/>
                  </a:lnTo>
                  <a:lnTo>
                    <a:pt x="17767" y="425361"/>
                  </a:lnTo>
                  <a:lnTo>
                    <a:pt x="17157" y="427850"/>
                  </a:lnTo>
                  <a:lnTo>
                    <a:pt x="28549" y="446430"/>
                  </a:lnTo>
                  <a:lnTo>
                    <a:pt x="31026" y="447040"/>
                  </a:lnTo>
                  <a:lnTo>
                    <a:pt x="33489" y="445528"/>
                  </a:lnTo>
                  <a:lnTo>
                    <a:pt x="33947" y="445071"/>
                  </a:lnTo>
                  <a:lnTo>
                    <a:pt x="44691" y="427545"/>
                  </a:lnTo>
                  <a:close/>
                </a:path>
                <a:path w="861694" h="554989">
                  <a:moveTo>
                    <a:pt x="376859" y="2260"/>
                  </a:moveTo>
                  <a:lnTo>
                    <a:pt x="374599" y="0"/>
                  </a:lnTo>
                  <a:lnTo>
                    <a:pt x="366763" y="0"/>
                  </a:lnTo>
                  <a:lnTo>
                    <a:pt x="366763" y="10096"/>
                  </a:lnTo>
                  <a:lnTo>
                    <a:pt x="366763" y="170383"/>
                  </a:lnTo>
                  <a:lnTo>
                    <a:pt x="10109" y="170383"/>
                  </a:lnTo>
                  <a:lnTo>
                    <a:pt x="10109" y="10096"/>
                  </a:lnTo>
                  <a:lnTo>
                    <a:pt x="366763" y="10096"/>
                  </a:lnTo>
                  <a:lnTo>
                    <a:pt x="366763" y="0"/>
                  </a:lnTo>
                  <a:lnTo>
                    <a:pt x="2273" y="0"/>
                  </a:lnTo>
                  <a:lnTo>
                    <a:pt x="0" y="2260"/>
                  </a:lnTo>
                  <a:lnTo>
                    <a:pt x="0" y="178231"/>
                  </a:lnTo>
                  <a:lnTo>
                    <a:pt x="2273" y="180492"/>
                  </a:lnTo>
                  <a:lnTo>
                    <a:pt x="374599" y="180492"/>
                  </a:lnTo>
                  <a:lnTo>
                    <a:pt x="376859" y="178231"/>
                  </a:lnTo>
                  <a:lnTo>
                    <a:pt x="376859" y="170383"/>
                  </a:lnTo>
                  <a:lnTo>
                    <a:pt x="376859" y="10096"/>
                  </a:lnTo>
                  <a:lnTo>
                    <a:pt x="376859" y="2260"/>
                  </a:lnTo>
                  <a:close/>
                </a:path>
                <a:path w="861694" h="554989">
                  <a:moveTo>
                    <a:pt x="538327" y="535432"/>
                  </a:moveTo>
                  <a:lnTo>
                    <a:pt x="537730" y="532955"/>
                  </a:lnTo>
                  <a:lnTo>
                    <a:pt x="533933" y="530631"/>
                  </a:lnTo>
                  <a:lnTo>
                    <a:pt x="531444" y="531241"/>
                  </a:lnTo>
                  <a:lnTo>
                    <a:pt x="530288" y="533133"/>
                  </a:lnTo>
                  <a:lnTo>
                    <a:pt x="524471" y="542632"/>
                  </a:lnTo>
                  <a:lnTo>
                    <a:pt x="517677" y="531533"/>
                  </a:lnTo>
                  <a:lnTo>
                    <a:pt x="515200" y="530936"/>
                  </a:lnTo>
                  <a:lnTo>
                    <a:pt x="511403" y="533260"/>
                  </a:lnTo>
                  <a:lnTo>
                    <a:pt x="510794" y="535736"/>
                  </a:lnTo>
                  <a:lnTo>
                    <a:pt x="522173" y="554329"/>
                  </a:lnTo>
                  <a:lnTo>
                    <a:pt x="524662" y="554939"/>
                  </a:lnTo>
                  <a:lnTo>
                    <a:pt x="527138" y="553415"/>
                  </a:lnTo>
                  <a:lnTo>
                    <a:pt x="527596" y="552945"/>
                  </a:lnTo>
                  <a:lnTo>
                    <a:pt x="538327" y="535432"/>
                  </a:lnTo>
                  <a:close/>
                </a:path>
                <a:path w="861694" h="554989">
                  <a:moveTo>
                    <a:pt x="757986" y="309803"/>
                  </a:moveTo>
                  <a:lnTo>
                    <a:pt x="755713" y="307543"/>
                  </a:lnTo>
                  <a:lnTo>
                    <a:pt x="500964" y="307543"/>
                  </a:lnTo>
                  <a:lnTo>
                    <a:pt x="498690" y="309803"/>
                  </a:lnTo>
                  <a:lnTo>
                    <a:pt x="498690" y="315379"/>
                  </a:lnTo>
                  <a:lnTo>
                    <a:pt x="500964" y="317639"/>
                  </a:lnTo>
                  <a:lnTo>
                    <a:pt x="503745" y="317639"/>
                  </a:lnTo>
                  <a:lnTo>
                    <a:pt x="755713" y="317639"/>
                  </a:lnTo>
                  <a:lnTo>
                    <a:pt x="757986" y="315379"/>
                  </a:lnTo>
                  <a:lnTo>
                    <a:pt x="757986" y="309803"/>
                  </a:lnTo>
                  <a:close/>
                </a:path>
                <a:path w="861694" h="554989">
                  <a:moveTo>
                    <a:pt x="861161" y="2260"/>
                  </a:moveTo>
                  <a:lnTo>
                    <a:pt x="858901" y="0"/>
                  </a:lnTo>
                  <a:lnTo>
                    <a:pt x="851065" y="0"/>
                  </a:lnTo>
                  <a:lnTo>
                    <a:pt x="851065" y="10096"/>
                  </a:lnTo>
                  <a:lnTo>
                    <a:pt x="851065" y="170383"/>
                  </a:lnTo>
                  <a:lnTo>
                    <a:pt x="494411" y="170383"/>
                  </a:lnTo>
                  <a:lnTo>
                    <a:pt x="494411" y="10096"/>
                  </a:lnTo>
                  <a:lnTo>
                    <a:pt x="851065" y="10096"/>
                  </a:lnTo>
                  <a:lnTo>
                    <a:pt x="851065" y="0"/>
                  </a:lnTo>
                  <a:lnTo>
                    <a:pt x="486575" y="0"/>
                  </a:lnTo>
                  <a:lnTo>
                    <a:pt x="484301" y="2260"/>
                  </a:lnTo>
                  <a:lnTo>
                    <a:pt x="484301" y="178231"/>
                  </a:lnTo>
                  <a:lnTo>
                    <a:pt x="486575" y="180492"/>
                  </a:lnTo>
                  <a:lnTo>
                    <a:pt x="858901" y="180492"/>
                  </a:lnTo>
                  <a:lnTo>
                    <a:pt x="861161" y="178231"/>
                  </a:lnTo>
                  <a:lnTo>
                    <a:pt x="861161" y="170383"/>
                  </a:lnTo>
                  <a:lnTo>
                    <a:pt x="861161" y="10096"/>
                  </a:lnTo>
                  <a:lnTo>
                    <a:pt x="861161" y="226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80" y="3277785"/>
            <a:ext cx="3915410" cy="39897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05200"/>
              </a:lnSpc>
              <a:spcBef>
                <a:spcPts val="100"/>
              </a:spcBef>
              <a:buAutoNum type="arabicPeriod" startAt="3"/>
              <a:tabLst>
                <a:tab pos="146685" algn="l"/>
              </a:tabLst>
            </a:pP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формою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управління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багатоквартирним будинком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само-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стійно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виконує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функцію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управління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ним,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залучає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наймано-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управителя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згідно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Законом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України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«Про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житлово-комунальні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послуги».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Голова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правління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управителем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31F20"/>
              </a:buClr>
              <a:buFont typeface="Trebuchet MS"/>
              <a:buAutoNum type="arabicPeriod" startAt="3"/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  <a:spcBef>
                <a:spcPts val="5"/>
              </a:spcBef>
              <a:buAutoNum type="arabicPeriod" startAt="3"/>
              <a:tabLst>
                <a:tab pos="156210" algn="l"/>
              </a:tabLst>
            </a:pP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рамках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основної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діяльності 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не </a:t>
            </a:r>
            <a:r>
              <a:rPr dirty="0" sz="950" spc="-55" i="1">
                <a:solidFill>
                  <a:srgbClr val="231F20"/>
                </a:solidFill>
                <a:latin typeface="Arial"/>
                <a:cs typeface="Arial"/>
              </a:rPr>
              <a:t>надають</a:t>
            </a:r>
            <a:r>
              <a:rPr dirty="0" sz="950" spc="15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нікому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послуги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будь-які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додаткові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заходи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забезпечення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потреб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будин-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4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охорона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під’їздів,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відеоспостереження,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автомобільні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стоянки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тощо</a:t>
            </a:r>
            <a:endParaRPr sz="9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60"/>
              </a:spcBef>
            </a:pPr>
            <a:r>
              <a:rPr dirty="0" sz="950" spc="254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впливають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статус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неприбутковості,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оподаткування.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200"/>
              </a:lnSpc>
              <a:spcBef>
                <a:spcPts val="5"/>
              </a:spcBef>
              <a:buAutoNum type="arabicPeriod" startAt="5"/>
              <a:tabLst>
                <a:tab pos="141605" algn="l"/>
              </a:tabLst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Діяльність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має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окремі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спільні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риси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з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житлово-комунальним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господарством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необхідність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обслуговування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будинку,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розрахунків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мешканцями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житлового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будинку, з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постачальниками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комунальних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послуг,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бюджетом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трансфертів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наявності.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31F20"/>
              </a:buClr>
              <a:buFont typeface="Trebuchet MS"/>
              <a:buAutoNum type="arabicPeriod" startAt="5"/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buAutoNum type="arabicPeriod" startAt="5"/>
              <a:tabLst>
                <a:tab pos="155575" algn="l"/>
              </a:tabLst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Діяльність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має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багато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спільного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діяльністю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домогоспо-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дарств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обслуговування житлового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власними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зусиллями,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спрямованість на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забезпечення власних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потреб,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взаємовідносини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постачальниками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комунальних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послуг.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31F20"/>
              </a:buClr>
              <a:buFont typeface="Trebuchet MS"/>
              <a:buAutoNum type="arabicPeriod" startAt="5"/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  <a:buAutoNum type="arabicPeriod" startAt="5"/>
              <a:tabLst>
                <a:tab pos="135890" algn="l"/>
              </a:tabLst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складна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система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розрахунків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співвласниками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різ-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ними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видами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жів,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пос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ачальни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ами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унальних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послу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тість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яких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відшкодовується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внесків співвласників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(обслу-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говування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ліфтів,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дезінсекція,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опалення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освітлення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місць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загального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6350">
              <a:lnSpc>
                <a:spcPct val="100000"/>
              </a:lnSpc>
            </a:pPr>
            <a:r>
              <a:rPr dirty="0" sz="1000" spc="20">
                <a:solidFill>
                  <a:srgbClr val="004669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3916679" cy="1097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40">
                <a:solidFill>
                  <a:srgbClr val="004669"/>
                </a:solidFill>
                <a:latin typeface="Franklin Gothic Medium"/>
                <a:cs typeface="Franklin Gothic Medium"/>
              </a:rPr>
              <a:t>Особливості</a:t>
            </a:r>
            <a:r>
              <a:rPr dirty="0" sz="700" spc="10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обліку,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Franklin Gothic Medium"/>
                <a:cs typeface="Franklin Gothic Medium"/>
              </a:rPr>
              <a:t>оподаткування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та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планування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0">
                <a:solidFill>
                  <a:srgbClr val="004669"/>
                </a:solidFill>
                <a:latin typeface="Franklin Gothic Medium"/>
                <a:cs typeface="Franklin Gothic Medium"/>
              </a:rPr>
              <a:t>діяльності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ОСББ</a:t>
            </a:r>
            <a:endParaRPr sz="7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800">
              <a:latin typeface="Franklin Gothic Medium"/>
              <a:cs typeface="Franklin Gothic Medium"/>
            </a:endParaRPr>
          </a:p>
          <a:p>
            <a:pPr marL="12700" marR="7620">
              <a:lnSpc>
                <a:spcPct val="105300"/>
              </a:lnSpc>
              <a:spcBef>
                <a:spcPts val="695"/>
              </a:spcBef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Відсутність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господарської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діяльності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обумовлює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відсутність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гос-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подарських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процесів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виробництва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реалізації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(продукції,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робіт,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послуг).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</a:pP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2.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суттєво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відрізняються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інших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організаційно-правових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форм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організацій: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5299" y="1600153"/>
            <a:ext cx="93980" cy="81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299" y="1601423"/>
            <a:ext cx="3555365" cy="154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8890">
              <a:lnSpc>
                <a:spcPct val="105300"/>
              </a:lnSpc>
              <a:spcBef>
                <a:spcPts val="10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наявністю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спільного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майна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обов’язком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будинку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брати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участь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його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утриманні;</a:t>
            </a:r>
            <a:endParaRPr sz="95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невід’ємність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участі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права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власності на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квартиру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(нежитлове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приміщення)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будинку;</a:t>
            </a:r>
            <a:endParaRPr sz="95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неможливістю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ліквідації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передачі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його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активів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прибутковим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організаціям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відповідного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виду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зарахування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бюджету;</a:t>
            </a:r>
            <a:endParaRPr sz="95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тісним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зв’язком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розміру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внесків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утримання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площею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належних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їм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приміщень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розмі-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ром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будинку.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5299" y="2666953"/>
            <a:ext cx="93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714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50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15293"/>
            <a:ext cx="3916045" cy="2640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5" b="1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algn="just" marL="12700" marR="6350">
              <a:lnSpc>
                <a:spcPct val="105300"/>
              </a:lnSpc>
              <a:spcBef>
                <a:spcPts val="1150"/>
              </a:spcBef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Бухгалтерське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проведення: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нараховано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заборгованість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перед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постачальником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обслуговування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ліфтів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23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63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85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68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50" b="1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отримано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протягом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звітного періоду внески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500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грн,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дохід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оренди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150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 грн;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витрачено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570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тис.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грн.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Яким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прове-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денням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необхідно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відобразити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53392" y="3617021"/>
          <a:ext cx="2582545" cy="1047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235"/>
                <a:gridCol w="836930"/>
                <a:gridCol w="1007110"/>
              </a:tblGrid>
              <a:tr h="218557">
                <a:tc>
                  <a:txBody>
                    <a:bodyPr/>
                    <a:lstStyle/>
                    <a:p>
                      <a:pPr marL="31750">
                        <a:lnSpc>
                          <a:spcPts val="1030"/>
                        </a:lnSpc>
                      </a:pPr>
                      <a:r>
                        <a:rPr dirty="0" sz="9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1030"/>
                        </a:lnSpc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30"/>
                        </a:lnSpc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тис.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3047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б)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algn="r" marR="2730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650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тис.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  <a:tr h="30476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71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570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тис.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  <a:tr h="218557">
                <a:tc>
                  <a:txBody>
                    <a:bodyPr/>
                    <a:lstStyle/>
                    <a:p>
                      <a:pPr marL="31750">
                        <a:lnSpc>
                          <a:spcPts val="1055"/>
                        </a:lnSpc>
                        <a:spcBef>
                          <a:spcPts val="565"/>
                        </a:spcBef>
                      </a:pPr>
                      <a:r>
                        <a:rPr dirty="0" sz="9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48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1055"/>
                        </a:lnSpc>
                        <a:spcBef>
                          <a:spcPts val="565"/>
                        </a:spcBef>
                      </a:pPr>
                      <a:r>
                        <a:rPr dirty="0" sz="95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9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70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algn="r" marR="41275">
                        <a:lnSpc>
                          <a:spcPts val="1055"/>
                        </a:lnSpc>
                        <a:spcBef>
                          <a:spcPts val="565"/>
                        </a:spcBef>
                      </a:pP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150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тис.</a:t>
                      </a:r>
                      <a:r>
                        <a:rPr dirty="0" sz="950" spc="-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грн</a:t>
                      </a:r>
                      <a:endParaRPr sz="950">
                        <a:latin typeface="Trebuchet MS"/>
                        <a:cs typeface="Trebuchet MS"/>
                      </a:endParaRPr>
                    </a:p>
                  </a:txBody>
                  <a:tcPr marL="0" marR="0" marB="0" marT="71755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15299" y="4930093"/>
            <a:ext cx="3915410" cy="1725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5" b="1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отримало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дохід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надання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оренду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приміщень: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січні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2018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р.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50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грн,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лютого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31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грудня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2018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4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920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грн,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січні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2019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р.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950" spc="26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90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тис.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Коли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повинно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зареєструватись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платником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ПДВ?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січні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2019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р.</a:t>
            </a:r>
            <a:endParaRPr sz="950">
              <a:latin typeface="Trebuchet MS"/>
              <a:cs typeface="Trebuchet MS"/>
            </a:endParaRPr>
          </a:p>
          <a:p>
            <a:pPr marL="469265" marR="2345055">
              <a:lnSpc>
                <a:spcPct val="2105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2019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р.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повинно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4930093"/>
            <a:ext cx="3913504" cy="2336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35" b="1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Оберіть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кореспонденцію,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відображає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оренд-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ної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плати: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39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71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377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-20">
                <a:solidFill>
                  <a:srgbClr val="004669"/>
                </a:solidFill>
                <a:latin typeface="Trebuchet MS"/>
                <a:cs typeface="Trebuchet MS"/>
              </a:rPr>
              <a:t>51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64960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Тести</a:t>
            </a:r>
            <a:r>
              <a:rPr dirty="0" sz="70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та</a:t>
            </a:r>
            <a:r>
              <a:rPr dirty="0" sz="700" spc="-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задачі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815293"/>
            <a:ext cx="3448050" cy="1421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 marL="469265" marR="5080" indent="-457200">
              <a:lnSpc>
                <a:spcPts val="2400"/>
              </a:lnSpc>
              <a:spcBef>
                <a:spcPts val="240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Основним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документом,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регламентує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діяльність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ОСББ,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є: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тут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ош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орис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ановчий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овір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300" y="2644093"/>
            <a:ext cx="3913504" cy="1878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Оберіть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кореспонденцію,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відображає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заборговано-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сті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39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71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37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tabLst>
                <a:tab pos="1383665" algn="l"/>
              </a:tabLst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48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377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815293"/>
            <a:ext cx="3914140" cy="645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який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момент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визнається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дохід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капітальних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вкла-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день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придбання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будівництво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засобів,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відокремле-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жи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лово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динк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?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marL="12700" marR="7620" indent="457200">
              <a:lnSpc>
                <a:spcPct val="1053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а)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час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зарахування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придбаних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(збудованих)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основних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баланс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marL="12700" marR="8890" indent="456565">
              <a:lnSpc>
                <a:spcPct val="105300"/>
              </a:lnSpc>
            </a:pP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під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час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амортизації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придбані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(збудовані)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основні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засоби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marL="12700" marR="5715" indent="457200">
              <a:lnSpc>
                <a:spcPct val="1053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в)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2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момент</a:t>
            </a:r>
            <a:r>
              <a:rPr dirty="0" sz="950" spc="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оприбуткування</a:t>
            </a:r>
            <a:r>
              <a:rPr dirty="0" sz="950" spc="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придбаних</a:t>
            </a:r>
            <a:r>
              <a:rPr dirty="0" sz="950" spc="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(збудованих)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основних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засобів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469265">
              <a:lnSpc>
                <a:spcPct val="100000"/>
              </a:lnSpc>
            </a:pP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кінці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пері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Як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бухгалтерському обліку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відображають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надходження коштів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ре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монт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онст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укцію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динку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створення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ремонтно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фон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)?</a:t>
            </a:r>
            <a:endParaRPr sz="950">
              <a:latin typeface="Trebuchet MS"/>
              <a:cs typeface="Trebuchet MS"/>
            </a:endParaRPr>
          </a:p>
          <a:p>
            <a:pPr algn="just" marL="469265" marR="1189355">
              <a:lnSpc>
                <a:spcPct val="210500"/>
              </a:lnSpc>
            </a:pP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а)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збільшенням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цільового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фінансування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зменшенням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цільово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фінан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ування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збільшенням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дів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5" b="1">
                <a:solidFill>
                  <a:srgbClr val="231F20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Оберіть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правильне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тве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ення: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тни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ок</a:t>
            </a:r>
            <a:endParaRPr sz="950">
              <a:latin typeface="Trebuchet MS"/>
              <a:cs typeface="Trebuchet MS"/>
            </a:endParaRPr>
          </a:p>
          <a:p>
            <a:pPr marL="469265" marR="655955">
              <a:lnSpc>
                <a:spcPct val="2105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тни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дану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тість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пл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тни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ок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30">
                <a:solidFill>
                  <a:srgbClr val="004669"/>
                </a:solidFill>
                <a:latin typeface="Trebuchet MS"/>
                <a:cs typeface="Trebuchet MS"/>
              </a:rPr>
              <a:t>52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5387293"/>
            <a:ext cx="3913504" cy="1879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  <a:p>
            <a:pPr marL="469265" marR="5715" indent="-457200">
              <a:lnSpc>
                <a:spcPts val="2400"/>
              </a:lnSpc>
              <a:spcBef>
                <a:spcPts val="24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треба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кожний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рік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перезатверджувати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наказ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облікову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політику?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а)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endParaRPr sz="950">
              <a:latin typeface="Trebuchet MS"/>
              <a:cs typeface="Trebuchet MS"/>
            </a:endParaRPr>
          </a:p>
          <a:p>
            <a:pPr marL="469265" marR="2005964">
              <a:lnSpc>
                <a:spcPts val="24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ак,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рішенням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ОСББ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25">
                <a:solidFill>
                  <a:srgbClr val="004669"/>
                </a:solidFill>
                <a:latin typeface="Trebuchet MS"/>
                <a:cs typeface="Trebuchet MS"/>
              </a:rPr>
              <a:t>53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3914775" cy="640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Тести</a:t>
            </a:r>
            <a:r>
              <a:rPr dirty="0" sz="700" spc="-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та</a:t>
            </a:r>
            <a:r>
              <a:rPr dirty="0" sz="700" spc="-4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задачі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800">
              <a:latin typeface="Trebuchet MS"/>
              <a:cs typeface="Trebuchet MS"/>
            </a:endParaRPr>
          </a:p>
          <a:p>
            <a:pPr marL="12700" marR="5080" indent="456565">
              <a:lnSpc>
                <a:spcPct val="105200"/>
              </a:lnSpc>
              <a:spcBef>
                <a:spcPts val="670"/>
              </a:spcBef>
            </a:pP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г)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не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платником податку на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прибуток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податку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додану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(окрім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певних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випадків).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577293"/>
            <a:ext cx="3918585" cy="1573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75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200" spc="70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Хто</a:t>
            </a:r>
            <a:r>
              <a:rPr dirty="0" sz="950" spc="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несе</a:t>
            </a:r>
            <a:r>
              <a:rPr dirty="0" sz="950" spc="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відповідальність</a:t>
            </a:r>
            <a:r>
              <a:rPr dirty="0" sz="950" spc="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ведення</a:t>
            </a:r>
            <a:r>
              <a:rPr dirty="0" sz="950" spc="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20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  <a:p>
            <a:pPr marL="469265" marR="2196465">
              <a:lnSpc>
                <a:spcPct val="21050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ловний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ух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ал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ер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лова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правління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правління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300" y="3558493"/>
            <a:ext cx="2769870" cy="1421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  <a:p>
            <a:pPr marL="469265" marR="78740" indent="-457200">
              <a:lnSpc>
                <a:spcPts val="2400"/>
              </a:lnSpc>
              <a:spcBef>
                <a:spcPts val="24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голова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правління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вести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ОСББ?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оже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в)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може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фізична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особа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підприємець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695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0">
                <a:solidFill>
                  <a:srgbClr val="004669"/>
                </a:solidFill>
                <a:latin typeface="Trebuchet MS"/>
                <a:cs typeface="Trebuchet MS"/>
              </a:rPr>
              <a:t>54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15293"/>
            <a:ext cx="3914140" cy="5231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  <a:p>
            <a:pPr marL="469265" marR="541655" indent="-457200">
              <a:lnSpc>
                <a:spcPts val="2400"/>
              </a:lnSpc>
              <a:spcBef>
                <a:spcPts val="24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якому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випадку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прибуток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звітності?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перевищення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витратами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marL="12700" marR="7620" indent="457200">
              <a:lnSpc>
                <a:spcPct val="105300"/>
              </a:lnSpc>
              <a:spcBef>
                <a:spcPts val="5"/>
              </a:spcBef>
            </a:pP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в)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невиконання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умов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відповідності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неприбутковим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організаціям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дебету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якого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нарахування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заробітної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пла-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голові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правління?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23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92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45" b="1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5300"/>
              </a:lnSpc>
              <a:spcBef>
                <a:spcPts val="1145"/>
              </a:spcBef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Дохід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яких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відображають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кредиту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70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«дохо-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реалізації»?</a:t>
            </a:r>
            <a:endParaRPr sz="950">
              <a:latin typeface="Trebuchet MS"/>
              <a:cs typeface="Trebuchet MS"/>
            </a:endParaRPr>
          </a:p>
          <a:p>
            <a:pPr marL="469265" marR="1397635">
              <a:lnSpc>
                <a:spcPct val="21050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оворами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оренди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ервітуту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ли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обража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ть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креди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банків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4110" y="7089094"/>
            <a:ext cx="1651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20">
                <a:solidFill>
                  <a:srgbClr val="004669"/>
                </a:solidFill>
                <a:latin typeface="Trebuchet MS"/>
                <a:cs typeface="Trebuchet MS"/>
              </a:rPr>
              <a:t>55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64960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Тести</a:t>
            </a:r>
            <a:r>
              <a:rPr dirty="0" sz="700" spc="-50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Trebuchet MS"/>
                <a:cs typeface="Trebuchet MS"/>
              </a:rPr>
              <a:t>та</a:t>
            </a:r>
            <a:r>
              <a:rPr dirty="0" sz="700" spc="-4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004669"/>
                </a:solidFill>
                <a:latin typeface="Trebuchet MS"/>
                <a:cs typeface="Trebuchet MS"/>
              </a:rPr>
              <a:t>задачі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815294"/>
            <a:ext cx="3915410" cy="5478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100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дебету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якого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рахунку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відображають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модернізацію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ре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онст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укцію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жи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лово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динку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ОСББ?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94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10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029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  <a:p>
            <a:pPr marL="12700" marR="6350">
              <a:lnSpc>
                <a:spcPct val="105300"/>
              </a:lnSpc>
              <a:spcBef>
                <a:spcPts val="115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треба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обладнаний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індивідуальний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теплопункт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приймати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баланс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новий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основний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засіб?</a:t>
            </a:r>
            <a:endParaRPr sz="950">
              <a:latin typeface="Trebuchet MS"/>
              <a:cs typeface="Trebuchet MS"/>
            </a:endParaRPr>
          </a:p>
          <a:p>
            <a:pPr marL="469265" marR="1236980">
              <a:lnSpc>
                <a:spcPct val="21050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ні,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йо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відносять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 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ак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</a:pP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в)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ні,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його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збільшується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вартість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житлового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Тест</a:t>
            </a:r>
            <a:r>
              <a:rPr dirty="0" sz="12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45" b="1">
                <a:solidFill>
                  <a:srgbClr val="231F20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  <a:p>
            <a:pPr marL="469265" marR="885190" indent="-457200">
              <a:lnSpc>
                <a:spcPts val="2400"/>
              </a:lnSpc>
              <a:spcBef>
                <a:spcPts val="24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треба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орендарям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надавати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акти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виконаних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робіт?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ак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</a:pP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ак,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вимогу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Матриця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відповідей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тести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6428692"/>
          <a:ext cx="3892550" cy="58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5970"/>
                <a:gridCol w="775970"/>
                <a:gridCol w="775970"/>
                <a:gridCol w="775969"/>
                <a:gridCol w="775969"/>
              </a:tblGrid>
              <a:tr h="14332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ест</a:t>
                      </a:r>
                      <a:r>
                        <a:rPr dirty="0" sz="55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2:</a:t>
                      </a:r>
                      <a:r>
                        <a:rPr dirty="0" sz="800" spc="-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dirty="0" sz="800" spc="-45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ест</a:t>
                      </a:r>
                      <a:r>
                        <a:rPr dirty="0" sz="55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4:</a:t>
                      </a:r>
                      <a:r>
                        <a:rPr dirty="0" sz="800" spc="-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5: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32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ест</a:t>
                      </a:r>
                      <a:r>
                        <a:rPr dirty="0" sz="55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6:</a:t>
                      </a:r>
                      <a:r>
                        <a:rPr dirty="0" sz="800" spc="-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7: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ест</a:t>
                      </a:r>
                      <a:r>
                        <a:rPr dirty="0" sz="550" spc="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8:</a:t>
                      </a:r>
                      <a:r>
                        <a:rPr dirty="0" sz="800" spc="-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ест</a:t>
                      </a:r>
                      <a:r>
                        <a:rPr dirty="0" sz="55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9:</a:t>
                      </a:r>
                      <a:r>
                        <a:rPr dirty="0" sz="800" spc="-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ест</a:t>
                      </a:r>
                      <a:r>
                        <a:rPr dirty="0" sz="55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10:</a:t>
                      </a:r>
                      <a:r>
                        <a:rPr dirty="0" sz="800" spc="-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32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11: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12: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13: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4: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15: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32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16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r>
                        <a:rPr dirty="0" sz="800" spc="-45">
                          <a:solidFill>
                            <a:srgbClr val="004669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17: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18: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-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dirty="0" sz="550" spc="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19:</a:t>
                      </a:r>
                      <a:r>
                        <a:rPr dirty="0" sz="800" spc="-1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80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dirty="0" sz="550" spc="8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ест</a:t>
                      </a:r>
                      <a:r>
                        <a:rPr dirty="0" sz="550" spc="2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1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20:</a:t>
                      </a:r>
                      <a:r>
                        <a:rPr dirty="0" sz="800" spc="-4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800" spc="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6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56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1120093"/>
            <a:ext cx="3916045" cy="2487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Зад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ча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5" b="1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Заборгованість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склала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18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грн.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Отримано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15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грн,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отримано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субсидії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пільги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500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Нараховано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заробітну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плату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10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грн,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нарахувати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ЄСВ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самостійно.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Закуплено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миючі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засоби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передано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прибиральницям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суму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120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грн.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Нарахо-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вано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сплачено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обслуговування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ліфтів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500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Нараховано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сплачено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освітлення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місць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загального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користування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540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Спла-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чено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 банківське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обслуговування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140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грн.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Нараховано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отримано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орендну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плату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200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грн.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витрати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списані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фінансові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зультати.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Відобразити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операції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рахунках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обліку.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9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Зад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ча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Зробити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бухгалтерські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наступними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даними:</a:t>
            </a:r>
            <a:endParaRPr sz="950">
              <a:latin typeface="Trebuchet MS"/>
              <a:cs typeface="Trebuchet M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7998" y="3710892"/>
          <a:ext cx="3903979" cy="1406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7145"/>
                <a:gridCol w="666750"/>
                <a:gridCol w="666750"/>
              </a:tblGrid>
              <a:tr h="249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окАзник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0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50" spc="6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АрАховАно</a:t>
                      </a:r>
                      <a:endParaRPr sz="5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 marR="99695" indent="12700">
                        <a:lnSpc>
                          <a:spcPts val="800"/>
                        </a:lnSpc>
                        <a:spcBef>
                          <a:spcPts val="240"/>
                        </a:spcBef>
                      </a:pP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дійшло  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dirty="0" sz="550" spc="-2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dirty="0" sz="55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чен</a:t>
                      </a:r>
                      <a:r>
                        <a:rPr dirty="0" sz="550" spc="-5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dirty="0" sz="800">
                          <a:solidFill>
                            <a:srgbClr val="004669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048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437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неск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750" spc="-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співвласників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437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бсидії,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пільги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44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437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рендна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57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437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Заробітна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плата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персоналу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3436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ЄСВ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?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3437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пл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обслу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750" spc="-1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ування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лі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ф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тів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93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800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  <a:tr h="143437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ри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бано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ан</a:t>
                      </a:r>
                      <a:r>
                        <a:rPr dirty="0" sz="750" spc="-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ц</a:t>
                      </a:r>
                      <a:r>
                        <a:rPr dirty="0" sz="750" spc="-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овари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і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передано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правління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170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3437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Оплата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-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освітлення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місць</a:t>
                      </a:r>
                      <a:r>
                        <a:rPr dirty="0" sz="75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загального</a:t>
                      </a:r>
                      <a:r>
                        <a:rPr dirty="0" sz="75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50" spc="1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користування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50" spc="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300</a:t>
                      </a:r>
                      <a:endParaRPr sz="750">
                        <a:latin typeface="Trebuchet MS"/>
                        <a:cs typeface="Trebuchet MS"/>
                      </a:endParaRPr>
                    </a:p>
                  </a:txBody>
                  <a:tcPr marL="0" marR="0" marB="0" marT="12065">
                    <a:lnL w="9525">
                      <a:solidFill>
                        <a:srgbClr val="004669"/>
                      </a:solidFill>
                      <a:prstDash val="solid"/>
                    </a:lnL>
                    <a:lnR w="9525">
                      <a:solidFill>
                        <a:srgbClr val="004669"/>
                      </a:solidFill>
                      <a:prstDash val="solid"/>
                    </a:lnR>
                    <a:lnT w="9525">
                      <a:solidFill>
                        <a:srgbClr val="004669"/>
                      </a:solidFill>
                      <a:prstDash val="solid"/>
                    </a:lnT>
                    <a:lnB w="9525">
                      <a:solidFill>
                        <a:srgbClr val="00466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15300" y="5387294"/>
            <a:ext cx="3925570" cy="1116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Зад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ча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5" b="1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Зробити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бухгалтерські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проведення: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отримує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енергозберігаючий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кредит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встановлення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індивідуального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теплопункту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150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грн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років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під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20%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річних,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70%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суми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кредиту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погашає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бюджет.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65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000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грн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витрачено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оплату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матеріалів,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інші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кошти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оплату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послуг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під-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рядників.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Кредит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погашено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протягом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років.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6649" y="7089094"/>
            <a:ext cx="1625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10">
                <a:solidFill>
                  <a:srgbClr val="004669"/>
                </a:solidFill>
                <a:latin typeface="Trebuchet MS"/>
                <a:cs typeface="Trebuchet MS"/>
              </a:rPr>
              <a:t>57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48704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Trebuchet MS"/>
                <a:cs typeface="Trebuchet MS"/>
              </a:rPr>
              <a:t>Література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5300" y="1005793"/>
            <a:ext cx="1450340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Л</a:t>
            </a:r>
            <a:r>
              <a:rPr dirty="0" spc="-20"/>
              <a:t>і</a:t>
            </a:r>
            <a:r>
              <a:rPr dirty="0" spc="65"/>
              <a:t>тер</a:t>
            </a:r>
            <a:r>
              <a:rPr dirty="0" spc="50"/>
              <a:t>а</a:t>
            </a:r>
            <a:r>
              <a:rPr dirty="0" spc="95"/>
              <a:t>тура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5300" y="1598593"/>
            <a:ext cx="3918585" cy="5202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04139" indent="-9207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04775" algn="l"/>
              </a:tabLst>
            </a:pP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Податковий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кодекс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02.12.2010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80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2755–VІ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змінами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доповненнями.</a:t>
            </a:r>
            <a:endParaRPr sz="800">
              <a:latin typeface="Trebuchet MS"/>
              <a:cs typeface="Trebuchet MS"/>
            </a:endParaRPr>
          </a:p>
          <a:p>
            <a:pPr algn="just" marL="12700" marR="6985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132080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Закон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України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«Про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об’єднання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співвласників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багатоквартирного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будинку»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29.11.2001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2866.</a:t>
            </a:r>
            <a:endParaRPr sz="800">
              <a:latin typeface="Trebuchet MS"/>
              <a:cs typeface="Trebuchet MS"/>
            </a:endParaRPr>
          </a:p>
          <a:p>
            <a:pPr algn="just" marL="12700" marR="9525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123189" algn="l"/>
              </a:tabLst>
            </a:pP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Закон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України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«Про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здійснення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права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власності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багатоквартир-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но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динку»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4.05.2015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41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800" spc="-11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ct val="114599"/>
              </a:lnSpc>
              <a:spcBef>
                <a:spcPts val="570"/>
              </a:spcBef>
              <a:buAutoNum type="arabicPeriod"/>
              <a:tabLst>
                <a:tab pos="142875" algn="l"/>
              </a:tabLst>
            </a:pP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Закон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України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«Про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бухгалтерський облік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фінансову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звітність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Україні»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16.07.1999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996.</a:t>
            </a:r>
            <a:endParaRPr sz="800">
              <a:latin typeface="Trebuchet MS"/>
              <a:cs typeface="Trebuchet MS"/>
            </a:endParaRPr>
          </a:p>
          <a:p>
            <a:pPr algn="just" marL="12700" marR="9525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115570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Постанова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Кабінету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Міністрів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«Порядок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проведення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розрахунків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спів-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власниками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багатоквартирного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будинку,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мають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заборгованість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перед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об’єднан-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ням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такого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багатоквартирного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будинку,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разі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виконання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ними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робіт,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необхідних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спільного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майна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співвласників»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05.09.2018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711.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147955" algn="l"/>
              </a:tabLst>
            </a:pP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Порядок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подання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фінансової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звітності,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затверджений 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постановою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КМУ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28.02.2000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419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змінами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оповненнями.</a:t>
            </a:r>
            <a:endParaRPr sz="800">
              <a:latin typeface="Trebuchet MS"/>
              <a:cs typeface="Trebuchet MS"/>
            </a:endParaRPr>
          </a:p>
          <a:p>
            <a:pPr algn="just" marL="12700" marR="7620">
              <a:lnSpc>
                <a:spcPct val="114599"/>
              </a:lnSpc>
              <a:spcBef>
                <a:spcPts val="570"/>
              </a:spcBef>
              <a:buAutoNum type="arabicPeriod"/>
              <a:tabLst>
                <a:tab pos="119380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План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рахунків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 обліку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активів, капіталу,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зобов’язань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госпо-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дарських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операцій підприємств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1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організацій,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затверджений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наказом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МФУ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30.11.1999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291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змінами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оповненнями.</a:t>
            </a:r>
            <a:endParaRPr sz="800">
              <a:latin typeface="Trebuchet MS"/>
              <a:cs typeface="Trebuchet MS"/>
            </a:endParaRPr>
          </a:p>
          <a:p>
            <a:pPr algn="just" marL="12700" marR="9525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118745" algn="l"/>
              </a:tabLst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Інструкція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по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застосуванню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Плану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рахунків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активів,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капі-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талу,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зобов’язань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господарських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операцій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підприємств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організацій,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затвердже-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наказом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МФУ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30.11.1999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291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змінами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доповненнями.</a:t>
            </a:r>
            <a:endParaRPr sz="800">
              <a:latin typeface="Trebuchet MS"/>
              <a:cs typeface="Trebuchet MS"/>
            </a:endParaRPr>
          </a:p>
          <a:p>
            <a:pPr algn="just" marL="12700" marR="9525">
              <a:lnSpc>
                <a:spcPct val="114599"/>
              </a:lnSpc>
              <a:spcBef>
                <a:spcPts val="570"/>
              </a:spcBef>
              <a:buAutoNum type="arabicPeriod"/>
              <a:tabLst>
                <a:tab pos="128905" algn="l"/>
              </a:tabLst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Звіт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про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використання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(прибутків)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неприбуткової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організації,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затвер-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джений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наказом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Міністерства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фінансів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17.06.2016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553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редакції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на-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казу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28.04.2017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469.</a:t>
            </a:r>
            <a:endParaRPr sz="800">
              <a:latin typeface="Trebuchet MS"/>
              <a:cs typeface="Trebuchet MS"/>
            </a:endParaRPr>
          </a:p>
          <a:p>
            <a:pPr algn="just" marL="12700" marR="8890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172720" algn="l"/>
              </a:tabLst>
            </a:pP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Національне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положення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(стандарт)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«Загальні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вимоги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фінансової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звітності»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затверджене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наказом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Мінфіну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07.02.2013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73.</a:t>
            </a:r>
            <a:endParaRPr sz="800">
              <a:latin typeface="Trebuchet MS"/>
              <a:cs typeface="Trebuchet MS"/>
            </a:endParaRPr>
          </a:p>
          <a:p>
            <a:pPr algn="just" marL="12700" marR="8255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169545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Положення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(стандарт)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обліку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25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«Фінансовий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звіт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суб’єкта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малого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підприємництва»,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затверджене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наказом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Міністерства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фінансів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України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25.02.2000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39.</a:t>
            </a:r>
            <a:endParaRPr sz="800">
              <a:latin typeface="Trebuchet MS"/>
              <a:cs typeface="Trebuchet MS"/>
            </a:endParaRPr>
          </a:p>
          <a:p>
            <a:pPr algn="just" marL="12700" marR="9525">
              <a:lnSpc>
                <a:spcPct val="114599"/>
              </a:lnSpc>
              <a:spcBef>
                <a:spcPts val="570"/>
              </a:spcBef>
              <a:buAutoNum type="arabicPeriod"/>
              <a:tabLst>
                <a:tab pos="173990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П(С)БО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7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«Основні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засоби»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Наказ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Мінфіну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27.04.2000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92 «Про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затвер- </a:t>
            </a:r>
            <a:r>
              <a:rPr dirty="0" sz="800" spc="-2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дження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Положення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(стандарту)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обліку».</a:t>
            </a:r>
            <a:endParaRPr sz="800">
              <a:latin typeface="Trebuchet MS"/>
              <a:cs typeface="Trebuchet MS"/>
            </a:endParaRPr>
          </a:p>
          <a:p>
            <a:pPr algn="just" marL="12700" marR="9525">
              <a:lnSpc>
                <a:spcPct val="114599"/>
              </a:lnSpc>
              <a:spcBef>
                <a:spcPts val="565"/>
              </a:spcBef>
              <a:buAutoNum type="arabicPeriod"/>
              <a:tabLst>
                <a:tab pos="165735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П(С)БО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«Нематеріальні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активи»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Наказ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Мінфіну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18.10.1999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242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«Про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за-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твердження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Положення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(стандарту)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обліку».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689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58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924514"/>
            <a:ext cx="3915410" cy="5711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4599"/>
              </a:lnSpc>
              <a:spcBef>
                <a:spcPts val="100"/>
              </a:spcBef>
              <a:buAutoNum type="arabicPeriod" startAt="14"/>
              <a:tabLst>
                <a:tab pos="179705" algn="l"/>
              </a:tabLst>
            </a:pP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П(С)БО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9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«Запаси» Наказ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Мінфіну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20.10.1999 </a:t>
            </a:r>
            <a:r>
              <a:rPr dirty="0" sz="800" spc="100">
                <a:solidFill>
                  <a:srgbClr val="231F20"/>
                </a:solidFill>
                <a:latin typeface="Trebuchet MS"/>
                <a:cs typeface="Trebuchet MS"/>
              </a:rPr>
              <a:t>№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246 «Про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затвердження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Положення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(стандарту)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обліку».</a:t>
            </a:r>
            <a:endParaRPr sz="800">
              <a:latin typeface="Trebuchet MS"/>
              <a:cs typeface="Trebuchet MS"/>
            </a:endParaRPr>
          </a:p>
          <a:p>
            <a:pPr algn="just" marL="172720" indent="-160655">
              <a:lnSpc>
                <a:spcPct val="100000"/>
              </a:lnSpc>
              <a:spcBef>
                <a:spcPts val="705"/>
              </a:spcBef>
              <a:buAutoNum type="arabicPeriod" startAt="14"/>
              <a:tabLst>
                <a:tab pos="173355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П(С)БО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10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«Дебіторська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заборгованість»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Наказ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Мінфіну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08.10.1999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237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«Про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затвердження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Положення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(стандарту)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обліку».</a:t>
            </a:r>
            <a:endParaRPr sz="800">
              <a:latin typeface="Trebuchet MS"/>
              <a:cs typeface="Trebuchet MS"/>
            </a:endParaRPr>
          </a:p>
          <a:p>
            <a:pPr algn="just" marL="12700" marR="6350">
              <a:lnSpc>
                <a:spcPct val="114599"/>
              </a:lnSpc>
              <a:spcBef>
                <a:spcPts val="565"/>
              </a:spcBef>
              <a:buAutoNum type="arabicPeriod" startAt="16"/>
              <a:tabLst>
                <a:tab pos="165735" algn="l"/>
              </a:tabLst>
            </a:pP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П(С)БО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11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«Зобов’язання»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Наказ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Мінфіну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31.01.2000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0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«Про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затверджен-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Положення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(стандарту)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обліку».</a:t>
            </a:r>
            <a:endParaRPr sz="800">
              <a:latin typeface="Trebuchet MS"/>
              <a:cs typeface="Trebuchet MS"/>
            </a:endParaRPr>
          </a:p>
          <a:p>
            <a:pPr algn="just" marL="12700" marR="6985">
              <a:lnSpc>
                <a:spcPct val="114599"/>
              </a:lnSpc>
              <a:spcBef>
                <a:spcPts val="570"/>
              </a:spcBef>
              <a:buAutoNum type="arabicPeriod" startAt="16"/>
              <a:tabLst>
                <a:tab pos="154940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П(С)БО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15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«Дохід»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Наказ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Мінфіну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29.11.1999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290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«Про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затвердження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По-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ложення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(стандарту)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обліку».</a:t>
            </a:r>
            <a:endParaRPr sz="800">
              <a:latin typeface="Trebuchet MS"/>
              <a:cs typeface="Trebuchet MS"/>
            </a:endParaRPr>
          </a:p>
          <a:p>
            <a:pPr algn="just" marL="12700" marR="6985">
              <a:lnSpc>
                <a:spcPct val="114599"/>
              </a:lnSpc>
              <a:spcBef>
                <a:spcPts val="565"/>
              </a:spcBef>
              <a:buAutoNum type="arabicPeriod" startAt="16"/>
              <a:tabLst>
                <a:tab pos="175895" algn="l"/>
              </a:tabLst>
            </a:pP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П(С)БО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16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«Витрати»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Наказ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Мінфіну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31.12.1999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318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«Про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затвердження </a:t>
            </a:r>
            <a:r>
              <a:rPr dirty="0" sz="800" spc="-2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Положення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(стандарту)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обліку».</a:t>
            </a:r>
            <a:endParaRPr sz="800">
              <a:latin typeface="Trebuchet MS"/>
              <a:cs typeface="Trebuchet MS"/>
            </a:endParaRPr>
          </a:p>
          <a:p>
            <a:pPr algn="just" marL="12700" marR="6350">
              <a:lnSpc>
                <a:spcPct val="114599"/>
              </a:lnSpc>
              <a:spcBef>
                <a:spcPts val="570"/>
              </a:spcBef>
              <a:buAutoNum type="arabicPeriod" startAt="16"/>
              <a:tabLst>
                <a:tab pos="167005" algn="l"/>
              </a:tabLst>
            </a:pP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Типовий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статут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об’єднання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багатоквартирного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будинку,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затвер-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джений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наказом Держжитлокомунгоспу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України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27.09.2003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141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(у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редакції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наказу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Міністерства регіонального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розвитку,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будівництва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житлово-комуналь-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ного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господарства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23.09.2015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238).</a:t>
            </a:r>
            <a:endParaRPr sz="800">
              <a:latin typeface="Trebuchet MS"/>
              <a:cs typeface="Trebuchet MS"/>
            </a:endParaRPr>
          </a:p>
          <a:p>
            <a:pPr algn="just" marL="12700" marR="6350">
              <a:lnSpc>
                <a:spcPct val="114599"/>
              </a:lnSpc>
              <a:spcBef>
                <a:spcPts val="565"/>
              </a:spcBef>
              <a:buAutoNum type="arabicPeriod" startAt="16"/>
              <a:tabLst>
                <a:tab pos="187325" algn="l"/>
              </a:tabLst>
            </a:pP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Методичні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рекомендації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щодо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облікової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політики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підприємства,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затверджені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азом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7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Ф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.06.2013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63.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ct val="114599"/>
              </a:lnSpc>
              <a:spcBef>
                <a:spcPts val="565"/>
              </a:spcBef>
              <a:buAutoNum type="arabicPeriod" startAt="16"/>
              <a:tabLst>
                <a:tab pos="179070" algn="l"/>
              </a:tabLst>
            </a:pP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Методичні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рекомендації 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по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застосуванню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регістрів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 обліку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малими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підприємствами,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затверджені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наказом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МФУ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25.06.2003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422.</a:t>
            </a:r>
            <a:endParaRPr sz="800">
              <a:latin typeface="Trebuchet MS"/>
              <a:cs typeface="Trebuchet MS"/>
            </a:endParaRPr>
          </a:p>
          <a:p>
            <a:pPr algn="just" marL="12700" marR="6350">
              <a:lnSpc>
                <a:spcPct val="114599"/>
              </a:lnSpc>
              <a:spcBef>
                <a:spcPts val="570"/>
              </a:spcBef>
              <a:buAutoNum type="arabicPeriod" startAt="16"/>
              <a:tabLst>
                <a:tab pos="182880" algn="l"/>
              </a:tabLst>
            </a:pP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Методичні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рекомендації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 обліку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затверджені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нака-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зом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Міністерства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будівництва,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регіонального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розвитку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житлово-комунального </a:t>
            </a:r>
            <a:r>
              <a:rPr dirty="0" sz="800" spc="-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осп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дарства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6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4.0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9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.2013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№345.</a:t>
            </a:r>
            <a:endParaRPr sz="800">
              <a:latin typeface="Trebuchet MS"/>
              <a:cs typeface="Trebuchet MS"/>
            </a:endParaRPr>
          </a:p>
          <a:p>
            <a:pPr algn="just" marL="175260" indent="-163195">
              <a:lnSpc>
                <a:spcPct val="100000"/>
              </a:lnSpc>
              <a:spcBef>
                <a:spcPts val="705"/>
              </a:spcBef>
              <a:buAutoNum type="arabicPeriod" startAt="16"/>
              <a:tabLst>
                <a:tab pos="175895" algn="l"/>
              </a:tabLst>
            </a:pP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Лист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Міністерства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фінансів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95">
                <a:solidFill>
                  <a:srgbClr val="231F20"/>
                </a:solidFill>
                <a:latin typeface="Trebuchet MS"/>
                <a:cs typeface="Trebuchet MS"/>
              </a:rPr>
              <a:t>№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31-08310-3-8/4638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05.07.2012.</a:t>
            </a:r>
            <a:endParaRPr sz="800">
              <a:latin typeface="Trebuchet MS"/>
              <a:cs typeface="Trebuchet MS"/>
            </a:endParaRPr>
          </a:p>
          <a:p>
            <a:pPr algn="just" marL="12700" marR="5715">
              <a:lnSpc>
                <a:spcPct val="114599"/>
              </a:lnSpc>
              <a:spcBef>
                <a:spcPts val="565"/>
              </a:spcBef>
              <a:buAutoNum type="arabicPeriod" startAt="16"/>
              <a:tabLst>
                <a:tab pos="190500" algn="l"/>
              </a:tabLst>
            </a:pP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Гура Н.О.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Об’єднання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співвласників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багатоквартирних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будинків: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специфіка,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проблеми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перспективи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діяльності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Економіка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України.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2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2015.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2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12.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2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С.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70–79.</a:t>
            </a:r>
            <a:endParaRPr sz="800">
              <a:latin typeface="Trebuchet MS"/>
              <a:cs typeface="Trebuchet MS"/>
            </a:endParaRPr>
          </a:p>
          <a:p>
            <a:pPr algn="just" marL="12700" marR="6350">
              <a:lnSpc>
                <a:spcPct val="114599"/>
              </a:lnSpc>
              <a:spcBef>
                <a:spcPts val="570"/>
              </a:spcBef>
              <a:buAutoNum type="arabicPeriod" startAt="16"/>
              <a:tabLst>
                <a:tab pos="177800" algn="l"/>
              </a:tabLst>
            </a:pP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Монастирська </a:t>
            </a:r>
            <a:r>
              <a:rPr dirty="0" sz="800" spc="-90">
                <a:solidFill>
                  <a:srgbClr val="231F20"/>
                </a:solidFill>
                <a:latin typeface="Trebuchet MS"/>
                <a:cs typeface="Trebuchet MS"/>
              </a:rPr>
              <a:t>Т.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Б.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Облік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та контроль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організаціях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обслуговування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житло- </a:t>
            </a:r>
            <a:r>
              <a:rPr dirty="0" sz="800" spc="-2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вого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фонду: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дис.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10">
                <a:solidFill>
                  <a:srgbClr val="231F20"/>
                </a:solidFill>
                <a:latin typeface="Trebuchet MS"/>
                <a:cs typeface="Trebuchet MS"/>
              </a:rPr>
              <a:t>...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кандидата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екон.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наук: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08.00.09.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Монастирська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Тетяна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Богда-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нівна.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2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Тернопіль: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2016.</a:t>
            </a:r>
            <a:endParaRPr sz="800">
              <a:latin typeface="Trebuchet MS"/>
              <a:cs typeface="Trebuchet MS"/>
            </a:endParaRPr>
          </a:p>
          <a:p>
            <a:pPr algn="just" marL="12700" marR="6350">
              <a:lnSpc>
                <a:spcPct val="114599"/>
              </a:lnSpc>
              <a:spcBef>
                <a:spcPts val="565"/>
              </a:spcBef>
              <a:buAutoNum type="arabicPeriod" startAt="16"/>
              <a:tabLst>
                <a:tab pos="189865" algn="l"/>
              </a:tabLst>
            </a:pP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Діяльність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об’єднань співвласників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багатоквартирних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будинків: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організацій-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ні,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правові,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фінансово-економічні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технічні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аспекти </a:t>
            </a:r>
            <a:r>
              <a:rPr dirty="0" sz="800" spc="-95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80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Бригілевич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В.,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Гура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Н.,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Солтис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С.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ін.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заг.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ред.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Бригілевича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В.: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практичний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посібник.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2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Львів: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«Папу-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га»,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2016,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336</a:t>
            </a:r>
            <a:r>
              <a:rPr dirty="0" sz="80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с.</a:t>
            </a:r>
            <a:endParaRPr sz="800">
              <a:latin typeface="Trebuchet MS"/>
              <a:cs typeface="Trebuchet MS"/>
            </a:endParaRPr>
          </a:p>
          <a:p>
            <a:pPr algn="just" marL="12700" marR="5715">
              <a:lnSpc>
                <a:spcPct val="114599"/>
              </a:lnSpc>
              <a:spcBef>
                <a:spcPts val="565"/>
              </a:spcBef>
              <a:buAutoNum type="arabicPeriod" startAt="16"/>
              <a:tabLst>
                <a:tab pos="181610" algn="l"/>
              </a:tabLst>
            </a:pP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Гура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Н.О.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Відображення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бухгалтерському обліку </a:t>
            </a:r>
            <a:r>
              <a:rPr dirty="0" sz="80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цільового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фінан-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сування/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[Електронний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ресурс]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2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ОСББ-inform.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2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u="sng" sz="800" spc="-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rebuchet MS"/>
                <a:cs typeface="Trebuchet MS"/>
                <a:hlinkClick r:id="rId2"/>
              </a:rPr>
              <a:t>http://www.osbb-inform.com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  <a:hlinkClick r:id="rId2"/>
              </a:rPr>
              <a:t>.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u="sng" sz="8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rebuchet MS"/>
                <a:cs typeface="Trebuchet MS"/>
              </a:rPr>
              <a:t>ua/2016/04/18/045-3/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1188" y="7089094"/>
            <a:ext cx="16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35">
                <a:solidFill>
                  <a:srgbClr val="004669"/>
                </a:solidFill>
                <a:latin typeface="Trebuchet MS"/>
                <a:cs typeface="Trebuchet MS"/>
              </a:rPr>
              <a:t>59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315"/>
            <a:ext cx="64897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0">
                <a:solidFill>
                  <a:srgbClr val="004669"/>
                </a:solidFill>
                <a:latin typeface="Trebuchet MS"/>
                <a:cs typeface="Trebuchet MS"/>
              </a:rPr>
              <a:t>Д</a:t>
            </a:r>
            <a:r>
              <a:rPr dirty="0" sz="700" spc="10">
                <a:solidFill>
                  <a:srgbClr val="004669"/>
                </a:solidFill>
                <a:latin typeface="Trebuchet MS"/>
                <a:cs typeface="Trebuchet MS"/>
              </a:rPr>
              <a:t>ЛЯ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75">
                <a:solidFill>
                  <a:srgbClr val="004669"/>
                </a:solidFill>
                <a:latin typeface="Trebuchet MS"/>
                <a:cs typeface="Trebuchet MS"/>
              </a:rPr>
              <a:t>Н</a:t>
            </a:r>
            <a:r>
              <a:rPr dirty="0" sz="700" spc="65">
                <a:solidFill>
                  <a:srgbClr val="004669"/>
                </a:solidFill>
                <a:latin typeface="Trebuchet MS"/>
                <a:cs typeface="Trebuchet MS"/>
              </a:rPr>
              <a:t>О</a:t>
            </a:r>
            <a:r>
              <a:rPr dirty="0" sz="700" spc="-50">
                <a:solidFill>
                  <a:srgbClr val="004669"/>
                </a:solidFill>
                <a:latin typeface="Trebuchet MS"/>
                <a:cs typeface="Trebuchet MS"/>
              </a:rPr>
              <a:t>Т</a:t>
            </a:r>
            <a:r>
              <a:rPr dirty="0" sz="700" spc="-10">
                <a:solidFill>
                  <a:srgbClr val="004669"/>
                </a:solidFill>
                <a:latin typeface="Trebuchet MS"/>
                <a:cs typeface="Trebuchet MS"/>
              </a:rPr>
              <a:t>А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Т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ОК</a:t>
            </a:r>
            <a:endParaRPr sz="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6325824"/>
            <a:ext cx="3914140" cy="9410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Усі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описані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фактори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впливу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обумовлюють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доцільність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максимального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спрощення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обліку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невеликих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організаці-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обмеженою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кількістю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об’єктів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господарських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операцій,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утримуються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внесків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співвласників.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9" y="839443"/>
            <a:ext cx="3914140" cy="154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200"/>
              </a:lnSpc>
              <a:spcBef>
                <a:spcPts val="10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користування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тощо),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іншими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службами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(пожежна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охорона,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аварій-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служба,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сантехнічне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обслуговування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тощо),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орендарями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допо-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міжних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приміщень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тощо.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spcBef>
                <a:spcPts val="5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діяльності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обумовлюють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методології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організації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них,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який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має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багато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спільно-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неприбутковими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організаціями,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також,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певною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мірою,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житло-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вими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організаціями,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управителями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житлових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будинків.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той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же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час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принципові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відмінності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 з </a:t>
            </a: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побудовою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обліку</a:t>
            </a:r>
            <a:r>
              <a:rPr dirty="0" sz="950" spc="-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інших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неприбуткових </a:t>
            </a:r>
            <a:r>
              <a:rPr dirty="0" sz="950" spc="-25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ор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г</a:t>
            </a:r>
            <a:r>
              <a:rPr dirty="0" sz="950" i="1">
                <a:solidFill>
                  <a:srgbClr val="231F20"/>
                </a:solidFill>
                <a:latin typeface="Arial"/>
                <a:cs typeface="Arial"/>
              </a:rPr>
              <a:t>анізаціях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мовлені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наступними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ливос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ями: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5299" y="2362153"/>
            <a:ext cx="93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5299" y="2363442"/>
            <a:ext cx="3557270" cy="154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8255">
              <a:lnSpc>
                <a:spcPct val="105300"/>
              </a:lnSpc>
              <a:spcBef>
                <a:spcPts val="100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наявність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спільного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майна,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яке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потребує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утримання,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обумов- </a:t>
            </a:r>
            <a:r>
              <a:rPr dirty="0" sz="950" spc="-2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лює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відмінність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мети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створення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діяльності,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так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обов’яз-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ковість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цього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майна;</a:t>
            </a:r>
            <a:endParaRPr sz="95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обов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’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яз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овіст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спл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внескі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утриманн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я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динк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сім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спів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власниками;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розмір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внесків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повинен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забезпечувати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належне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утримання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будинку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покривати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усі витрати,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визначені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законі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[2];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можливість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отримання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бюджетного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фінансування.</a:t>
            </a:r>
            <a:endParaRPr sz="950">
              <a:latin typeface="Trebuchet MS"/>
              <a:cs typeface="Trebuchet MS"/>
            </a:endParaRPr>
          </a:p>
          <a:p>
            <a:pPr marL="12700" marR="8255">
              <a:lnSpc>
                <a:spcPct val="105300"/>
              </a:lnSpc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Аналіз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особливостей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діяльності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дозволяє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виокремити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основ-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фактори,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впливають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побудову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(рис.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1).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5299" y="2819353"/>
            <a:ext cx="93980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  <a:spcBef>
                <a:spcPts val="96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1410" y="4502170"/>
            <a:ext cx="3875293" cy="168048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815300" y="4218894"/>
            <a:ext cx="30911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Рис.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1.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Фактори,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які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впливають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бухгалтерський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облік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7089094"/>
            <a:ext cx="1739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60">
                <a:solidFill>
                  <a:srgbClr val="004669"/>
                </a:solidFill>
                <a:latin typeface="Trebuchet MS"/>
                <a:cs typeface="Trebuchet MS"/>
              </a:rPr>
              <a:t>60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64897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0">
                <a:solidFill>
                  <a:srgbClr val="004669"/>
                </a:solidFill>
                <a:latin typeface="Trebuchet MS"/>
                <a:cs typeface="Trebuchet MS"/>
              </a:rPr>
              <a:t>Д</a:t>
            </a:r>
            <a:r>
              <a:rPr dirty="0" sz="700" spc="10">
                <a:solidFill>
                  <a:srgbClr val="004669"/>
                </a:solidFill>
                <a:latin typeface="Trebuchet MS"/>
                <a:cs typeface="Trebuchet MS"/>
              </a:rPr>
              <a:t>ЛЯ</a:t>
            </a:r>
            <a:r>
              <a:rPr dirty="0" sz="700" spc="-25">
                <a:solidFill>
                  <a:srgbClr val="004669"/>
                </a:solidFill>
                <a:latin typeface="Trebuchet MS"/>
                <a:cs typeface="Trebuchet MS"/>
              </a:rPr>
              <a:t> </a:t>
            </a:r>
            <a:r>
              <a:rPr dirty="0" sz="700" spc="75">
                <a:solidFill>
                  <a:srgbClr val="004669"/>
                </a:solidFill>
                <a:latin typeface="Trebuchet MS"/>
                <a:cs typeface="Trebuchet MS"/>
              </a:rPr>
              <a:t>Н</a:t>
            </a:r>
            <a:r>
              <a:rPr dirty="0" sz="700" spc="65">
                <a:solidFill>
                  <a:srgbClr val="004669"/>
                </a:solidFill>
                <a:latin typeface="Trebuchet MS"/>
                <a:cs typeface="Trebuchet MS"/>
              </a:rPr>
              <a:t>О</a:t>
            </a:r>
            <a:r>
              <a:rPr dirty="0" sz="700" spc="-50">
                <a:solidFill>
                  <a:srgbClr val="004669"/>
                </a:solidFill>
                <a:latin typeface="Trebuchet MS"/>
                <a:cs typeface="Trebuchet MS"/>
              </a:rPr>
              <a:t>Т</a:t>
            </a:r>
            <a:r>
              <a:rPr dirty="0" sz="700" spc="-10">
                <a:solidFill>
                  <a:srgbClr val="004669"/>
                </a:solidFill>
                <a:latin typeface="Trebuchet MS"/>
                <a:cs typeface="Trebuchet MS"/>
              </a:rPr>
              <a:t>А</a:t>
            </a:r>
            <a:r>
              <a:rPr dirty="0" sz="700" spc="-5">
                <a:solidFill>
                  <a:srgbClr val="004669"/>
                </a:solidFill>
                <a:latin typeface="Trebuchet MS"/>
                <a:cs typeface="Trebuchet MS"/>
              </a:rPr>
              <a:t>Т</a:t>
            </a:r>
            <a:r>
              <a:rPr dirty="0" sz="700" spc="40">
                <a:solidFill>
                  <a:srgbClr val="004669"/>
                </a:solidFill>
                <a:latin typeface="Trebuchet MS"/>
                <a:cs typeface="Trebuchet MS"/>
              </a:rPr>
              <a:t>ОК</a:t>
            </a:r>
            <a:endParaRPr sz="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3125423"/>
            <a:ext cx="3915410" cy="4141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05300"/>
              </a:lnSpc>
              <a:spcBef>
                <a:spcPts val="100"/>
              </a:spcBef>
            </a:pP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Тільки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невиконання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зазначених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вимог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може призвести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втрати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статусу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неприбутковості.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Найбільш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критичними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вимогами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необхідність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використання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тільки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статутні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цілі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заборона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їх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розподілу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між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співвласниками.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Виходячи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них,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будь-яка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допомо-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га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об’єднання заслуженим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малозабезпеченим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співвласникам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неможливою.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6350">
              <a:lnSpc>
                <a:spcPct val="105300"/>
              </a:lnSpc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той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же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час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використання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підписку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бухгалтерських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ви-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дань,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участь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семінарах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тощо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відповідає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статутним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цілям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згідно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зі ст.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4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закону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«Про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ОСББ»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[2],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де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визначено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мету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основну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діяльність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ст.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10,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де зазначено,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що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ведення бухгалтерсько-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го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відноситься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компетенції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правління.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715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Щодо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оренди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сервітуту,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існує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додаткове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роз’яснення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листі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ДФСУ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09.11.18 </a:t>
            </a: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4770/6/99-99-15-02-02-15/ІПК,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що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«укладення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ЖБК, які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мають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статус неприбуткової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організації,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договорів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про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й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нф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1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- 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го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житлового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виконання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підставою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виключення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таких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організацій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Реєстру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неприбуткових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установ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організацій».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  <a:spcBef>
                <a:spcPts val="5"/>
              </a:spcBef>
            </a:pP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також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сплачують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податок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0" i="1">
                <a:solidFill>
                  <a:srgbClr val="231F20"/>
                </a:solidFill>
                <a:latin typeface="Arial"/>
                <a:cs typeface="Arial"/>
              </a:rPr>
              <a:t>додану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85" i="1">
                <a:solidFill>
                  <a:srgbClr val="231F20"/>
                </a:solidFill>
                <a:latin typeface="Arial"/>
                <a:cs typeface="Arial"/>
              </a:rPr>
              <a:t>вартість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бо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має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об’єкта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оподаткування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цим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податком,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яким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операції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постав-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ки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товарів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(робіт,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послуг)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згідно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пунктом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185.1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Податкового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кодексу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України 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[1].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забезпечують власне функціонування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нікому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слуг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поставляють,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тобто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відсутній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об’єкт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оподаткування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ПДВ.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algn="r" marR="6985">
              <a:lnSpc>
                <a:spcPct val="100000"/>
              </a:lnSpc>
            </a:pPr>
            <a:r>
              <a:rPr dirty="0" sz="1000">
                <a:solidFill>
                  <a:srgbClr val="004669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285305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40">
                <a:solidFill>
                  <a:srgbClr val="004669"/>
                </a:solidFill>
                <a:latin typeface="Franklin Gothic Medium"/>
                <a:cs typeface="Franklin Gothic Medium"/>
              </a:rPr>
              <a:t>Особливості</a:t>
            </a:r>
            <a:r>
              <a:rPr dirty="0" sz="700" spc="10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обліку,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Franklin Gothic Medium"/>
                <a:cs typeface="Franklin Gothic Medium"/>
              </a:rPr>
              <a:t>оподаткування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та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планування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0">
                <a:solidFill>
                  <a:srgbClr val="004669"/>
                </a:solidFill>
                <a:latin typeface="Franklin Gothic Medium"/>
                <a:cs typeface="Franklin Gothic Medium"/>
              </a:rPr>
              <a:t>діяльності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ОСББ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00" y="967693"/>
            <a:ext cx="3914140" cy="1268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0" b="1">
                <a:solidFill>
                  <a:srgbClr val="231F20"/>
                </a:solidFill>
                <a:latin typeface="Arial"/>
                <a:cs typeface="Arial"/>
              </a:rPr>
              <a:t>1.2.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Оподаткування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231F20"/>
                </a:solidFill>
                <a:latin typeface="Arial"/>
                <a:cs typeface="Arial"/>
              </a:rPr>
              <a:t>ОСББ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Оподаткування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безпосередньо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впливає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облі-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ку.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Особливості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оподаткування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обумовлені,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першу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чергу,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статусом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неприбутковості</a:t>
            </a:r>
            <a:r>
              <a:rPr dirty="0" sz="950" spc="-3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ОСББ.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 i="1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сплачують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0" i="1">
                <a:solidFill>
                  <a:srgbClr val="231F20"/>
                </a:solidFill>
                <a:latin typeface="Arial"/>
                <a:cs typeface="Arial"/>
              </a:rPr>
              <a:t>податок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прибуток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усіх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своїх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доходів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згідно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пунктом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133.4.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[1]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умови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виконання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наступних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вимог: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5300" y="2209753"/>
            <a:ext cx="9398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5299" y="2211023"/>
            <a:ext cx="355409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100"/>
              </a:spcBef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зареєстровані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реєстрі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неприбуткових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установ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організацій;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усі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доходи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використовуються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статутні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цілі;</a:t>
            </a: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статут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відповідає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законодавству;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ь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л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ї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ч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и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)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ж 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співвласни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ами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(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крім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опл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їхньої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праці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).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9" y="839423"/>
            <a:ext cx="3917315" cy="642747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60"/>
              </a:spcBef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Це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остаточно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підтверджено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листі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Міністерства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фінансів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України</a:t>
            </a:r>
            <a:endParaRPr sz="950">
              <a:latin typeface="Trebuchet MS"/>
              <a:cs typeface="Trebuchet MS"/>
            </a:endParaRPr>
          </a:p>
          <a:p>
            <a:pPr algn="just" marL="12700" marR="6985">
              <a:lnSpc>
                <a:spcPct val="105300"/>
              </a:lnSpc>
            </a:pPr>
            <a:r>
              <a:rPr dirty="0" sz="950" spc="114">
                <a:solidFill>
                  <a:srgbClr val="231F20"/>
                </a:solidFill>
                <a:latin typeface="Trebuchet MS"/>
                <a:cs typeface="Trebuchet MS"/>
              </a:rPr>
              <a:t>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31-08310-3-8/4638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05.07.2012,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якому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визначено,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по-перше, </a:t>
            </a:r>
            <a:r>
              <a:rPr dirty="0" sz="950" spc="-2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відсутній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об’єкт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оподаткування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ПДВ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всіма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комунальни-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послугами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незалежно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від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порядку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їх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оплати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власниками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жилих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нежилих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приміщень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6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безпосередньо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рахунки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відповідних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мунальних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підприємств,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чи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рахунок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ОСББ;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тільки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якщо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об’єднан-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ням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збирає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мешканців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плату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перерахування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коштів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комуналь-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ним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підприємствам,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така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оплата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стає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об’єктом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оподаткування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ПДВ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(зазначимо,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практиці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такого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бувало).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По-друге,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чітко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визна-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чено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відсутність об’єкта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оподаткування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всіма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надходженнями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ремонт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будинку: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«кошти,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надходять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банківський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рахунок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об’єднання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власників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жилих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нежилих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приміщень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компенсації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витрат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утримання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ремонт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будинків,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іншого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май-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на,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щ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пере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уває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спільній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власності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’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єднання,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підпада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ю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ть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під 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об’єкт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оподаткування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ПДВ».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</a:pP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думку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податківців,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об’єкт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оподаткування </a:t>
            </a:r>
            <a:r>
              <a:rPr dirty="0" sz="950" spc="5" i="1">
                <a:solidFill>
                  <a:srgbClr val="231F20"/>
                </a:solidFill>
                <a:latin typeface="Arial"/>
                <a:cs typeface="Arial"/>
              </a:rPr>
              <a:t>ПДВ </a:t>
            </a:r>
            <a:r>
              <a:rPr dirty="0" sz="950" spc="40" i="1">
                <a:solidFill>
                  <a:srgbClr val="231F20"/>
                </a:solidFill>
                <a:latin typeface="Arial"/>
                <a:cs typeface="Arial"/>
              </a:rPr>
              <a:t>у </a:t>
            </a:r>
            <a:r>
              <a:rPr dirty="0" sz="950" spc="-10" i="1">
                <a:solidFill>
                  <a:srgbClr val="231F20"/>
                </a:solidFill>
                <a:latin typeface="Arial"/>
                <a:cs typeface="Arial"/>
              </a:rPr>
              <a:t>ОСББ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40" i="1">
                <a:solidFill>
                  <a:srgbClr val="231F20"/>
                </a:solidFill>
                <a:latin typeface="Arial"/>
                <a:cs typeface="Arial"/>
              </a:rPr>
              <a:t>може </a:t>
            </a:r>
            <a:r>
              <a:rPr dirty="0" sz="950" spc="4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i="1">
                <a:solidFill>
                  <a:srgbClr val="231F20"/>
                </a:solidFill>
                <a:latin typeface="Arial"/>
                <a:cs typeface="Arial"/>
              </a:rPr>
              <a:t>виникнути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якщо обсяг оподатковуваних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цим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податком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опера-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цій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(за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позицією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ДФС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сюди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потрапляє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оренда,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сервітут)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протягом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останніх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дванадцяти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місяців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перевищить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законодавчо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встановлену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межу, яка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станом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01.09.2019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становить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1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млн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грн.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Реєструвати-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платниками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ПДВ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об’єднання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співвласників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повинні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після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переви-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щення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встановленої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межі;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платником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ПДВ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бюджету </a:t>
            </a:r>
            <a:r>
              <a:rPr dirty="0" sz="950" spc="85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стає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моменту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такої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реєстрації.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8255">
              <a:lnSpc>
                <a:spcPct val="105300"/>
              </a:lnSpc>
            </a:pP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нараховує на заробітну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плату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сплачує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бюджету </a:t>
            </a:r>
            <a:r>
              <a:rPr dirty="0" sz="950" spc="-15" i="1">
                <a:solidFill>
                  <a:srgbClr val="231F20"/>
                </a:solidFill>
                <a:latin typeface="Arial"/>
                <a:cs typeface="Arial"/>
              </a:rPr>
              <a:t>ЄСВ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,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податковим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агентом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зі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сплати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 i="1">
                <a:solidFill>
                  <a:srgbClr val="231F20"/>
                </a:solidFill>
                <a:latin typeface="Arial"/>
                <a:cs typeface="Arial"/>
              </a:rPr>
              <a:t>ПДФО</a:t>
            </a:r>
            <a:r>
              <a:rPr dirty="0" sz="950" spc="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із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заробітної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плати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найма-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них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працівників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та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разі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виконання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співвласниками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робіт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раху-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нок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погашення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заборгованості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перед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згідно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Постановою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[5]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укладанням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відповідного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договору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 i="1">
                <a:solidFill>
                  <a:srgbClr val="231F20"/>
                </a:solidFill>
                <a:latin typeface="Arial"/>
                <a:cs typeface="Arial"/>
              </a:rPr>
              <a:t>військового</a:t>
            </a:r>
            <a:r>
              <a:rPr dirty="0" sz="950" spc="-3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збору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платни-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ками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яких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є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працівники.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35" i="1">
                <a:solidFill>
                  <a:srgbClr val="231F20"/>
                </a:solidFill>
                <a:latin typeface="Arial"/>
                <a:cs typeface="Arial"/>
              </a:rPr>
              <a:t>Земельний </a:t>
            </a:r>
            <a:r>
              <a:rPr dirty="0" sz="950" spc="10" i="1">
                <a:solidFill>
                  <a:srgbClr val="231F20"/>
                </a:solidFill>
                <a:latin typeface="Arial"/>
                <a:cs typeface="Arial"/>
              </a:rPr>
              <a:t>податок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сплачують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тільки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ті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ОСББ,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які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власника-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ми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земельних ділянок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або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землекористувачами.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Підставою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для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нарахування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податку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виключно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данні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державного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земельно-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го кадастру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(п.</a:t>
            </a:r>
            <a:r>
              <a:rPr dirty="0" sz="950" spc="1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286.1,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п.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14.1.72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ПКУ) 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[1].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Землекористувачі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згід-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но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п.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14.1.73</a:t>
            </a: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ПКУ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8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це</a:t>
            </a: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«юридичні</a:t>
            </a: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фізичні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особи</a:t>
            </a:r>
            <a:r>
              <a:rPr dirty="0" sz="95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(резиденти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нерезиденти),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яким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відповідно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до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закону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надані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у користуван-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ня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земельні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ділянки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державної та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комунальної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власності,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тому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числі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на умовах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оренди».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50">
                <a:solidFill>
                  <a:srgbClr val="004669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0604"/>
            <a:ext cx="22809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004669"/>
                </a:solidFill>
                <a:latin typeface="Bahnschrift"/>
                <a:cs typeface="Bahnschrift"/>
              </a:rPr>
              <a:t>БУХГАЛТЕРСЬКИЙ</a:t>
            </a:r>
            <a:r>
              <a:rPr dirty="0" sz="700" spc="55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0">
                <a:solidFill>
                  <a:srgbClr val="004669"/>
                </a:solidFill>
                <a:latin typeface="Bahnschrift"/>
                <a:cs typeface="Bahnschrift"/>
              </a:rPr>
              <a:t>ОБЛІК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-25">
                <a:solidFill>
                  <a:srgbClr val="004669"/>
                </a:solidFill>
                <a:latin typeface="Bahnschrift"/>
                <a:cs typeface="Bahnschrift"/>
              </a:rPr>
              <a:t>В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15">
                <a:solidFill>
                  <a:srgbClr val="004669"/>
                </a:solidFill>
                <a:latin typeface="Bahnschrift"/>
                <a:cs typeface="Bahnschrift"/>
              </a:rPr>
              <a:t>ОСББ.</a:t>
            </a:r>
            <a:r>
              <a:rPr dirty="0" sz="700" spc="60">
                <a:solidFill>
                  <a:srgbClr val="004669"/>
                </a:solidFill>
                <a:latin typeface="Bahnschrift"/>
                <a:cs typeface="Bahnschrift"/>
              </a:rPr>
              <a:t> </a:t>
            </a:r>
            <a:r>
              <a:rPr dirty="0" sz="700" spc="70">
                <a:solidFill>
                  <a:srgbClr val="004669"/>
                </a:solidFill>
                <a:latin typeface="Times New Roman"/>
                <a:cs typeface="Times New Roman"/>
              </a:rPr>
              <a:t>Н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авчальНий</a:t>
            </a:r>
            <a:r>
              <a:rPr dirty="0" sz="500" spc="55">
                <a:solidFill>
                  <a:srgbClr val="004669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004669"/>
                </a:solidFill>
                <a:latin typeface="Times New Roman"/>
                <a:cs typeface="Times New Roman"/>
              </a:rPr>
              <a:t>посібНик</a:t>
            </a:r>
            <a:endParaRPr sz="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300" y="4954224"/>
            <a:ext cx="3917315" cy="231267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60"/>
              </a:spcBef>
            </a:pP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Визначення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об’єктів</a:t>
            </a:r>
            <a:r>
              <a:rPr dirty="0" sz="950" spc="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подано</a:t>
            </a:r>
            <a:r>
              <a:rPr dirty="0" sz="950" spc="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НП(С)БО</a:t>
            </a:r>
            <a:r>
              <a:rPr dirty="0" sz="950" spc="1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endParaRPr sz="9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60"/>
              </a:spcBef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«Загальні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вимоги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фінансової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звітності»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[10].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rebuchet MS"/>
              <a:cs typeface="Trebuchet MS"/>
            </a:endParaRPr>
          </a:p>
          <a:p>
            <a:pPr algn="just" marL="12700" marR="5080">
              <a:lnSpc>
                <a:spcPct val="105300"/>
              </a:lnSpc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Особливістю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об’єктів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бухгалтерського обліку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є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відсутність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власного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капіталу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відсутність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господарських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процесів,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притаман-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підприємствам.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5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відсутні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процеси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виробництва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реаліза-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ції;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процес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заготівлі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має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місце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частині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заготівлі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інвентарю,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канце-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лярсь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приладдя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запасів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для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дійснення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ремонтів,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але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своїм 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обсягом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і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метою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він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суттєво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відрізняється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від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комерційних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підпри-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ємств.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той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же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час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можна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визначити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 </a:t>
            </a:r>
            <a:r>
              <a:rPr dirty="0" sz="950" spc="90">
                <a:solidFill>
                  <a:srgbClr val="231F20"/>
                </a:solidFill>
                <a:latin typeface="Trebuchet MS"/>
                <a:cs typeface="Trebuchet MS"/>
              </a:rPr>
              <a:t>ОСББ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такий специфічний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господарський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процес,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як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обслуговування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житлового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і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при-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будинкової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території,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що по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суті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відповідає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діяльності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приватних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домогосподарств.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Склад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інших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об’єктів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суттєво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обмежений.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rebuchet MS"/>
              <a:cs typeface="Trebuchet MS"/>
            </a:endParaRPr>
          </a:p>
          <a:p>
            <a:pPr algn="r" marR="8255">
              <a:lnSpc>
                <a:spcPct val="100000"/>
              </a:lnSpc>
            </a:pPr>
            <a:r>
              <a:rPr dirty="0" sz="1000" spc="45">
                <a:solidFill>
                  <a:srgbClr val="004669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9" y="529271"/>
            <a:ext cx="3914140" cy="3383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40">
                <a:solidFill>
                  <a:srgbClr val="004669"/>
                </a:solidFill>
                <a:latin typeface="Franklin Gothic Medium"/>
                <a:cs typeface="Franklin Gothic Medium"/>
              </a:rPr>
              <a:t>Особливості</a:t>
            </a:r>
            <a:r>
              <a:rPr dirty="0" sz="700" spc="10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обліку,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5">
                <a:solidFill>
                  <a:srgbClr val="004669"/>
                </a:solidFill>
                <a:latin typeface="Franklin Gothic Medium"/>
                <a:cs typeface="Franklin Gothic Medium"/>
              </a:rPr>
              <a:t>оподаткування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та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20">
                <a:solidFill>
                  <a:srgbClr val="004669"/>
                </a:solidFill>
                <a:latin typeface="Franklin Gothic Medium"/>
                <a:cs typeface="Franklin Gothic Medium"/>
              </a:rPr>
              <a:t>планування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0">
                <a:solidFill>
                  <a:srgbClr val="004669"/>
                </a:solidFill>
                <a:latin typeface="Franklin Gothic Medium"/>
                <a:cs typeface="Franklin Gothic Medium"/>
              </a:rPr>
              <a:t>діяльності</a:t>
            </a:r>
            <a:r>
              <a:rPr dirty="0" sz="700" spc="15">
                <a:solidFill>
                  <a:srgbClr val="004669"/>
                </a:solidFill>
                <a:latin typeface="Franklin Gothic Medium"/>
                <a:cs typeface="Franklin Gothic Medium"/>
              </a:rPr>
              <a:t> </a:t>
            </a:r>
            <a:r>
              <a:rPr dirty="0" sz="700" spc="35">
                <a:solidFill>
                  <a:srgbClr val="004669"/>
                </a:solidFill>
                <a:latin typeface="Franklin Gothic Medium"/>
                <a:cs typeface="Franklin Gothic Medium"/>
              </a:rPr>
              <a:t>ОСББ</a:t>
            </a:r>
            <a:endParaRPr sz="7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800">
              <a:latin typeface="Franklin Gothic Medium"/>
              <a:cs typeface="Franklin Gothic Medium"/>
            </a:endParaRPr>
          </a:p>
          <a:p>
            <a:pPr algn="just" marL="12700" marR="5080">
              <a:lnSpc>
                <a:spcPct val="105300"/>
              </a:lnSpc>
              <a:spcBef>
                <a:spcPts val="695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Відповідно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до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ч.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ст.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42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Земельного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кодексу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України,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«земельні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ділян-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ки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яки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х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ашован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ба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г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оква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тирн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динки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к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нал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е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жн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д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о 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них</a:t>
            </a:r>
            <a:r>
              <a:rPr dirty="0" sz="950" spc="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будівлі,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споруди</a:t>
            </a:r>
            <a:r>
              <a:rPr dirty="0" sz="950" spc="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прибудинкова</a:t>
            </a:r>
            <a:r>
              <a:rPr dirty="0" sz="950" spc="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територія,</a:t>
            </a:r>
            <a:r>
              <a:rPr dirty="0" sz="950" spc="1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1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перебувають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спільній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сумісній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власності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власників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квартир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та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нежитлових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при-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міщень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будинку,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передаються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безоплатно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у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власність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або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постій-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користування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співвласникам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багатоквартирного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будинку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поряд-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ку,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встановленому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Кабінетом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Міністрів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України».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жаль,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відповідний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механізм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передачі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земельних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ділянок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безпосередньо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співвласникам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поки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що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законодавчо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не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встановлений.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645160">
              <a:lnSpc>
                <a:spcPts val="1200"/>
              </a:lnSpc>
            </a:pPr>
            <a:r>
              <a:rPr dirty="0" sz="1200" spc="-45" b="1">
                <a:solidFill>
                  <a:srgbClr val="231F20"/>
                </a:solidFill>
                <a:latin typeface="Arial"/>
                <a:cs typeface="Arial"/>
              </a:rPr>
              <a:t>1.3.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Об’єкти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 бухгалтерського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 обліку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90" b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231F20"/>
                </a:solidFill>
                <a:latin typeface="Arial"/>
                <a:cs typeface="Arial"/>
              </a:rPr>
              <a:t>ОСББ </a:t>
            </a:r>
            <a:r>
              <a:rPr dirty="0" sz="1200" spc="-3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231F20"/>
                </a:solidFill>
                <a:latin typeface="Arial"/>
                <a:cs typeface="Arial"/>
              </a:rPr>
              <a:t>та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рахунки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для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їх</a:t>
            </a:r>
            <a:r>
              <a:rPr dirty="0" sz="12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відображення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5300"/>
              </a:lnSpc>
              <a:spcBef>
                <a:spcPts val="1150"/>
              </a:spcBef>
            </a:pP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Розкриття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методики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і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організації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ОСББ</a:t>
            </a:r>
            <a:r>
              <a:rPr dirty="0" sz="950" spc="-8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необ-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хідно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починати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чіткого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визначення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об’єктів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обліку,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бо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на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цьому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ба-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зується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побудова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бухгалтерських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рахунків,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визначення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облікової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по-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літики,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складання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фінансової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звітності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і,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певною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мірою,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кошторису.</a:t>
            </a:r>
            <a:endParaRPr sz="9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</a:pP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Об’єкти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бухгалтерського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обліку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включають: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5300" y="3886153"/>
            <a:ext cx="93980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320"/>
              </a:lnSpc>
            </a:pPr>
            <a:r>
              <a:rPr dirty="0" sz="1200" spc="-95">
                <a:solidFill>
                  <a:srgbClr val="004669"/>
                </a:solidFill>
                <a:latin typeface="Trebuchet MS"/>
                <a:cs typeface="Trebuchet MS"/>
              </a:rPr>
              <a:t>∞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299" y="3887424"/>
            <a:ext cx="242697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56565">
              <a:lnSpc>
                <a:spcPct val="105300"/>
              </a:lnSpc>
              <a:spcBef>
                <a:spcPts val="100"/>
              </a:spcBef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Активи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(господарські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засоби).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Капі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т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ал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(д</a:t>
            </a: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ж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ерела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власних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с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обі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-110">
                <a:solidFill>
                  <a:srgbClr val="231F20"/>
                </a:solidFill>
                <a:latin typeface="Trebuchet MS"/>
                <a:cs typeface="Trebuchet MS"/>
              </a:rPr>
              <a:t>).</a:t>
            </a:r>
            <a:endParaRPr sz="950">
              <a:latin typeface="Trebuchet MS"/>
              <a:cs typeface="Trebuchet MS"/>
            </a:endParaRPr>
          </a:p>
          <a:p>
            <a:pPr marL="12700" marR="5080">
              <a:lnSpc>
                <a:spcPct val="105300"/>
              </a:lnSpc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Зобов’язання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(джерела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залучених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засобів).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Господарські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процеси.</a:t>
            </a:r>
            <a:endParaRPr sz="950">
              <a:latin typeface="Trebuchet MS"/>
              <a:cs typeface="Trebuchet MS"/>
            </a:endParaRPr>
          </a:p>
          <a:p>
            <a:pPr marL="12700" marR="1913255">
              <a:lnSpc>
                <a:spcPct val="100000"/>
              </a:lnSpc>
              <a:spcBef>
                <a:spcPts val="60"/>
              </a:spcBef>
            </a:pP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В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итр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а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ти.</a:t>
            </a:r>
            <a:endParaRPr sz="950">
              <a:latin typeface="Trebuchet MS"/>
              <a:cs typeface="Trebuchet MS"/>
            </a:endParaRPr>
          </a:p>
          <a:p>
            <a:pPr marL="12700" marR="1913255">
              <a:lnSpc>
                <a:spcPct val="100000"/>
              </a:lnSpc>
              <a:spcBef>
                <a:spcPts val="60"/>
              </a:spcBef>
            </a:pP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Доходи.</a:t>
            </a:r>
            <a:endParaRPr sz="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_OSBB_ACC_Manual_FINAL.indd</dc:title>
  <dcterms:created xsi:type="dcterms:W3CDTF">2021-03-24T09:21:08Z</dcterms:created>
  <dcterms:modified xsi:type="dcterms:W3CDTF">2021-03-24T09:21:08Z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2021-03-24T00:00:00Z</vt:filetime>
  </property>
</Properties>
</file>