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0909300" cy="7778750"/>
  <p:notesSz cx="10909300" cy="7778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8197" y="2411412"/>
            <a:ext cx="927290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6395" y="4356100"/>
            <a:ext cx="763651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99266" y="482549"/>
            <a:ext cx="1489313" cy="28355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12475" y="457007"/>
            <a:ext cx="275325" cy="3124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696261" y="0"/>
            <a:ext cx="3211195" cy="1100455"/>
          </a:xfrm>
          <a:custGeom>
            <a:avLst/>
            <a:gdLst/>
            <a:ahLst/>
            <a:cxnLst/>
            <a:rect l="l" t="t" r="r" b="b"/>
            <a:pathLst>
              <a:path w="3211195" h="1100455">
                <a:moveTo>
                  <a:pt x="3211037" y="0"/>
                </a:moveTo>
                <a:lnTo>
                  <a:pt x="2996854" y="0"/>
                </a:lnTo>
                <a:lnTo>
                  <a:pt x="0" y="1100023"/>
                </a:lnTo>
                <a:lnTo>
                  <a:pt x="3211037" y="1100023"/>
                </a:lnTo>
                <a:lnTo>
                  <a:pt x="3211037" y="0"/>
                </a:lnTo>
                <a:close/>
              </a:path>
            </a:pathLst>
          </a:custGeom>
          <a:solidFill>
            <a:srgbClr val="FFD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-702" y="1098245"/>
            <a:ext cx="7697470" cy="2813050"/>
          </a:xfrm>
          <a:custGeom>
            <a:avLst/>
            <a:gdLst/>
            <a:ahLst/>
            <a:cxnLst/>
            <a:rect l="l" t="t" r="r" b="b"/>
            <a:pathLst>
              <a:path w="7697470" h="2813050">
                <a:moveTo>
                  <a:pt x="7696963" y="0"/>
                </a:moveTo>
                <a:lnTo>
                  <a:pt x="0" y="0"/>
                </a:lnTo>
                <a:lnTo>
                  <a:pt x="0" y="2812511"/>
                </a:lnTo>
                <a:lnTo>
                  <a:pt x="7696963" y="0"/>
                </a:lnTo>
                <a:close/>
              </a:path>
            </a:pathLst>
          </a:custGeom>
          <a:solidFill>
            <a:srgbClr val="70BF5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51089" y="6919193"/>
            <a:ext cx="2719761" cy="31954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95591" y="6851174"/>
            <a:ext cx="178232" cy="42733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7097054" y="7294716"/>
            <a:ext cx="88265" cy="12065"/>
          </a:xfrm>
          <a:custGeom>
            <a:avLst/>
            <a:gdLst/>
            <a:ahLst/>
            <a:cxnLst/>
            <a:rect l="l" t="t" r="r" b="b"/>
            <a:pathLst>
              <a:path w="88265" h="12065">
                <a:moveTo>
                  <a:pt x="87701" y="0"/>
                </a:moveTo>
                <a:lnTo>
                  <a:pt x="0" y="0"/>
                </a:lnTo>
                <a:lnTo>
                  <a:pt x="0" y="12061"/>
                </a:lnTo>
                <a:lnTo>
                  <a:pt x="87701" y="12061"/>
                </a:lnTo>
                <a:lnTo>
                  <a:pt x="87701" y="0"/>
                </a:lnTo>
                <a:close/>
              </a:path>
            </a:pathLst>
          </a:custGeom>
          <a:solidFill>
            <a:srgbClr val="009C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184745" y="7294716"/>
            <a:ext cx="90170" cy="12065"/>
          </a:xfrm>
          <a:custGeom>
            <a:avLst/>
            <a:gdLst/>
            <a:ahLst/>
            <a:cxnLst/>
            <a:rect l="l" t="t" r="r" b="b"/>
            <a:pathLst>
              <a:path w="90170" h="12065">
                <a:moveTo>
                  <a:pt x="90082" y="0"/>
                </a:moveTo>
                <a:lnTo>
                  <a:pt x="0" y="0"/>
                </a:lnTo>
                <a:lnTo>
                  <a:pt x="0" y="12061"/>
                </a:lnTo>
                <a:lnTo>
                  <a:pt x="90082" y="12061"/>
                </a:lnTo>
                <a:lnTo>
                  <a:pt x="90082" y="0"/>
                </a:lnTo>
                <a:close/>
              </a:path>
            </a:pathLst>
          </a:custGeom>
          <a:solidFill>
            <a:srgbClr val="FFDE1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99495" y="6943138"/>
            <a:ext cx="819851" cy="27167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13951" y="5769552"/>
            <a:ext cx="2714868" cy="61087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125062" y="6931971"/>
            <a:ext cx="1259558" cy="139598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73071" y="3746561"/>
            <a:ext cx="2545018" cy="25450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AC1032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AC1032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5465" y="1789112"/>
            <a:ext cx="4745545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618289" y="1789112"/>
            <a:ext cx="4745545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AC1032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7995" y="683961"/>
            <a:ext cx="3888104" cy="0"/>
          </a:xfrm>
          <a:custGeom>
            <a:avLst/>
            <a:gdLst/>
            <a:ahLst/>
            <a:cxnLst/>
            <a:rect l="l" t="t" r="r" b="b"/>
            <a:pathLst>
              <a:path w="3888104" h="0">
                <a:moveTo>
                  <a:pt x="0" y="0"/>
                </a:moveTo>
                <a:lnTo>
                  <a:pt x="3888022" y="0"/>
                </a:lnTo>
              </a:path>
            </a:pathLst>
          </a:custGeom>
          <a:ln w="9004">
            <a:solidFill>
              <a:srgbClr val="AC10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17428" y="2557585"/>
            <a:ext cx="261937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AC1032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5465" y="1789112"/>
            <a:ext cx="9818370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709162" y="7234237"/>
            <a:ext cx="3490976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5465" y="7234237"/>
            <a:ext cx="2509139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854696" y="7234237"/>
            <a:ext cx="2509139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ua.undp.org/" TargetMode="External"/><Relationship Id="rId3" Type="http://schemas.openxmlformats.org/officeDocument/2006/relationships/hyperlink" Target="http://www.houses.in.ua/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dsp.gov.ua/category/zdiisnennia-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ПЕРЕВІРКИ</a:t>
            </a:r>
            <a:r>
              <a:rPr dirty="0" spc="250"/>
              <a:t> </a:t>
            </a:r>
            <a:r>
              <a:rPr dirty="0"/>
              <a:t>В</a:t>
            </a:r>
            <a:r>
              <a:rPr dirty="0" spc="250"/>
              <a:t> </a:t>
            </a:r>
            <a:r>
              <a:rPr dirty="0" spc="75"/>
              <a:t>ОСББ: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40098" y="2849622"/>
            <a:ext cx="3174365" cy="58483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1500" spc="70">
                <a:solidFill>
                  <a:srgbClr val="231F20"/>
                </a:solidFill>
                <a:latin typeface="Garamond"/>
                <a:cs typeface="Garamond"/>
              </a:rPr>
              <a:t>Як</a:t>
            </a:r>
            <a:r>
              <a:rPr dirty="0" sz="1500" spc="-15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95">
                <a:solidFill>
                  <a:srgbClr val="231F20"/>
                </a:solidFill>
                <a:latin typeface="Garamond"/>
                <a:cs typeface="Garamond"/>
              </a:rPr>
              <a:t>правлінню</a:t>
            </a:r>
            <a:r>
              <a:rPr dirty="0" sz="1500" spc="-10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135">
                <a:solidFill>
                  <a:srgbClr val="231F20"/>
                </a:solidFill>
                <a:latin typeface="Garamond"/>
                <a:cs typeface="Garamond"/>
              </a:rPr>
              <a:t>підготуватися</a:t>
            </a:r>
            <a:endParaRPr sz="150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1500" spc="50">
                <a:solidFill>
                  <a:srgbClr val="231F20"/>
                </a:solidFill>
                <a:latin typeface="Garamond"/>
                <a:cs typeface="Garamond"/>
              </a:rPr>
              <a:t>і</a:t>
            </a:r>
            <a:r>
              <a:rPr dirty="0" sz="1500" spc="-20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135">
                <a:solidFill>
                  <a:srgbClr val="231F20"/>
                </a:solidFill>
                <a:latin typeface="Garamond"/>
                <a:cs typeface="Garamond"/>
              </a:rPr>
              <a:t>пережити</a:t>
            </a:r>
            <a:r>
              <a:rPr dirty="0" sz="1500" spc="-15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105">
                <a:solidFill>
                  <a:srgbClr val="231F20"/>
                </a:solidFill>
                <a:latin typeface="Garamond"/>
                <a:cs typeface="Garamond"/>
              </a:rPr>
              <a:t>без</a:t>
            </a:r>
            <a:r>
              <a:rPr dirty="0" sz="1500" spc="-15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105">
                <a:solidFill>
                  <a:srgbClr val="231F20"/>
                </a:solidFill>
                <a:latin typeface="Garamond"/>
                <a:cs typeface="Garamond"/>
              </a:rPr>
              <a:t>шкоди</a:t>
            </a:r>
            <a:r>
              <a:rPr dirty="0" sz="1500" spc="-15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130">
                <a:solidFill>
                  <a:srgbClr val="231F20"/>
                </a:solidFill>
                <a:latin typeface="Garamond"/>
                <a:cs typeface="Garamond"/>
              </a:rPr>
              <a:t>для</a:t>
            </a:r>
            <a:r>
              <a:rPr dirty="0" sz="1500" spc="-15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dirty="0" sz="1500" spc="105">
                <a:solidFill>
                  <a:srgbClr val="231F20"/>
                </a:solidFill>
                <a:latin typeface="Garamond"/>
                <a:cs typeface="Garamond"/>
              </a:rPr>
              <a:t>здоров’я</a:t>
            </a:r>
            <a:endParaRPr sz="15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7089055"/>
            <a:ext cx="108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90" b="1">
                <a:solidFill>
                  <a:srgbClr val="AC1032"/>
                </a:solidFill>
                <a:latin typeface="Century Gothic"/>
                <a:cs typeface="Century Gothic"/>
              </a:rPr>
              <a:t>8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3913504" cy="4440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545"/>
              </a:spcBef>
            </a:pPr>
            <a:r>
              <a:rPr dirty="0" sz="900" spc="75" b="1">
                <a:solidFill>
                  <a:srgbClr val="231F20"/>
                </a:solidFill>
                <a:latin typeface="Calibri"/>
                <a:cs typeface="Calibri"/>
              </a:rPr>
              <a:t>П’яте.</a:t>
            </a:r>
            <a:r>
              <a:rPr dirty="0" sz="9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65" b="1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900" spc="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є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неприбутковою</a:t>
            </a:r>
            <a:r>
              <a:rPr dirty="0" sz="900" spc="1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5" b="1">
                <a:solidFill>
                  <a:srgbClr val="231F20"/>
                </a:solidFill>
                <a:latin typeface="Calibri"/>
                <a:cs typeface="Calibri"/>
              </a:rPr>
              <a:t>організацією.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Податковий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кодекс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передбачає,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має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право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внесеним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Реєстру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неприбуткових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установ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організацій,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отримавши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статус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неприбуткової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організації.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Цей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процес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автоматич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ним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новоствореному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подати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відповідну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заяву.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Статус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неприбуткової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організації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дозволяє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сплачувати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податок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прибуток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підприємств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коштів,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йому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надходять,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2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застосовувати 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відповідні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особливі правила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бухгалтерського </a:t>
            </a:r>
            <a:r>
              <a:rPr dirty="0" sz="900" spc="-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податкового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обліку.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Податковий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кодекс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вимагає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неприбуткових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орга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нізацій,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серед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іншого,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цільового (згідно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статутними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цілями)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витрачання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коштів.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(та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неприбуткових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органі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зацій,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хоч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всі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практиці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цю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вимогу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виконують)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 означає,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надходження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витрачання внесків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інших коштів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повинні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здійснюватися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обліковуватися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цільовими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фондами.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Отже,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підведемо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попередні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підсумки. </a:t>
            </a:r>
            <a:r>
              <a:rPr dirty="0" sz="900" spc="175" b="1">
                <a:solidFill>
                  <a:srgbClr val="231F20"/>
                </a:solidFill>
                <a:latin typeface="Calibri"/>
                <a:cs typeface="Calibri"/>
              </a:rPr>
              <a:t>ОСББ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суб’єктом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господарювання 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суб’єктом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підприємництва,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влас- </a:t>
            </a:r>
            <a:r>
              <a:rPr dirty="0" sz="900" spc="-1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ником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будинку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dirty="0" sz="9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його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спільного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5" b="1">
                <a:solidFill>
                  <a:srgbClr val="231F20"/>
                </a:solidFill>
                <a:latin typeface="Calibri"/>
                <a:cs typeface="Calibri"/>
              </a:rPr>
              <a:t>майна,</a:t>
            </a:r>
            <a:r>
              <a:rPr dirty="0" sz="9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є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управителем</a:t>
            </a:r>
            <a:r>
              <a:rPr dirty="0" sz="9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і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-1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надає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послуг.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Як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наслідок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 b="1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dirty="0" sz="9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від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75" b="1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можна</a:t>
            </a:r>
            <a:r>
              <a:rPr dirty="0" sz="9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вимагати</a:t>
            </a:r>
            <a:r>
              <a:rPr dirty="0" sz="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вико- </a:t>
            </a:r>
            <a:r>
              <a:rPr dirty="0" sz="900" spc="-19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5" b="1">
                <a:solidFill>
                  <a:srgbClr val="231F20"/>
                </a:solidFill>
                <a:latin typeface="Calibri"/>
                <a:cs typeface="Calibri"/>
              </a:rPr>
              <a:t>нання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5" b="1">
                <a:solidFill>
                  <a:srgbClr val="231F20"/>
                </a:solidFill>
                <a:latin typeface="Calibri"/>
                <a:cs typeface="Calibri"/>
              </a:rPr>
              <a:t>обов’язків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тих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5" b="1">
                <a:solidFill>
                  <a:srgbClr val="231F20"/>
                </a:solidFill>
                <a:latin typeface="Calibri"/>
                <a:cs typeface="Calibri"/>
              </a:rPr>
              <a:t>суб’єктів,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ким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75" b="1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dirty="0" sz="900" spc="5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0" b="1">
                <a:solidFill>
                  <a:srgbClr val="231F20"/>
                </a:solidFill>
                <a:latin typeface="Calibri"/>
                <a:cs typeface="Calibri"/>
              </a:rPr>
              <a:t>є.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Ким же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dirty="0" sz="900" spc="150" b="1">
                <a:solidFill>
                  <a:srgbClr val="231F20"/>
                </a:solidFill>
                <a:latin typeface="Calibri"/>
                <a:cs typeface="Calibri"/>
              </a:rPr>
              <a:t>ОСББ?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Відповідь </a:t>
            </a:r>
            <a:r>
              <a:rPr dirty="0" sz="900" spc="70" b="1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у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самій </a:t>
            </a:r>
            <a:r>
              <a:rPr dirty="0" sz="900" spc="75" b="1">
                <a:solidFill>
                  <a:srgbClr val="231F20"/>
                </a:solidFill>
                <a:latin typeface="Calibri"/>
                <a:cs typeface="Calibri"/>
              </a:rPr>
              <a:t>назві: </a:t>
            </a:r>
            <a:r>
              <a:rPr dirty="0" u="sng" sz="900" spc="100" b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об’єднанням спів-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u="sng" sz="900" spc="114" b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власників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багатоквартирного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5" b="1">
                <a:solidFill>
                  <a:srgbClr val="231F20"/>
                </a:solidFill>
                <a:latin typeface="Calibri"/>
                <a:cs typeface="Calibri"/>
              </a:rPr>
              <a:t>будинку.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 b="1">
                <a:solidFill>
                  <a:srgbClr val="231F20"/>
                </a:solidFill>
                <a:latin typeface="Calibri"/>
                <a:cs typeface="Calibri"/>
              </a:rPr>
              <a:t>Тобто,</a:t>
            </a:r>
            <a:r>
              <a:rPr dirty="0" sz="9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5" b="1">
                <a:solidFill>
                  <a:srgbClr val="231F20"/>
                </a:solidFill>
                <a:latin typeface="Calibri"/>
                <a:cs typeface="Calibri"/>
              </a:rPr>
              <a:t>від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65" b="1">
                <a:solidFill>
                  <a:srgbClr val="231F20"/>
                </a:solidFill>
                <a:latin typeface="Calibri"/>
                <a:cs typeface="Calibri"/>
              </a:rPr>
              <a:t>ОСББ </a:t>
            </a:r>
            <a:r>
              <a:rPr dirty="0" sz="900" spc="12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3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можна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вимагати виконання </a:t>
            </a:r>
            <a:r>
              <a:rPr dirty="0" sz="900" spc="85" b="1">
                <a:solidFill>
                  <a:srgbClr val="231F20"/>
                </a:solidFill>
                <a:latin typeface="Calibri"/>
                <a:cs typeface="Calibri"/>
              </a:rPr>
              <a:t>обов’язків,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яких </a:t>
            </a:r>
            <a:r>
              <a:rPr dirty="0" sz="900" spc="12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має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кожен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окремий</a:t>
            </a:r>
            <a:r>
              <a:rPr dirty="0" sz="900" spc="4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співвласник.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1160686"/>
            <a:ext cx="3913504" cy="6106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53390" indent="-635">
              <a:lnSpc>
                <a:spcPct val="125000"/>
              </a:lnSpc>
              <a:spcBef>
                <a:spcPts val="100"/>
              </a:spcBef>
            </a:pPr>
            <a:r>
              <a:rPr dirty="0" sz="1600" spc="190" b="1">
                <a:solidFill>
                  <a:srgbClr val="AC1032"/>
                </a:solidFill>
                <a:latin typeface="Calibri"/>
                <a:cs typeface="Calibri"/>
              </a:rPr>
              <a:t>Як</a:t>
            </a:r>
            <a:r>
              <a:rPr dirty="0" sz="1600" spc="3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60" b="1">
                <a:solidFill>
                  <a:srgbClr val="AC1032"/>
                </a:solidFill>
                <a:latin typeface="Calibri"/>
                <a:cs typeface="Calibri"/>
              </a:rPr>
              <a:t>правлінню</a:t>
            </a:r>
            <a:r>
              <a:rPr dirty="0" sz="1600" spc="4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40" b="1">
                <a:solidFill>
                  <a:srgbClr val="AC1032"/>
                </a:solidFill>
                <a:latin typeface="Calibri"/>
                <a:cs typeface="Calibri"/>
              </a:rPr>
              <a:t>ОСББ</a:t>
            </a:r>
            <a:r>
              <a:rPr dirty="0" sz="1600" spc="-6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05" b="1">
                <a:solidFill>
                  <a:srgbClr val="AC1032"/>
                </a:solidFill>
                <a:latin typeface="Calibri"/>
                <a:cs typeface="Calibri"/>
              </a:rPr>
              <a:t>мінімізувати </a:t>
            </a:r>
            <a:r>
              <a:rPr dirty="0" sz="1600" spc="-3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70" b="1">
                <a:solidFill>
                  <a:srgbClr val="AC1032"/>
                </a:solidFill>
                <a:latin typeface="Calibri"/>
                <a:cs typeface="Calibri"/>
              </a:rPr>
              <a:t>ризики</a:t>
            </a:r>
            <a:r>
              <a:rPr dirty="0" sz="1600" spc="-7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50" b="1">
                <a:solidFill>
                  <a:srgbClr val="AC1032"/>
                </a:solidFill>
                <a:latin typeface="Calibri"/>
                <a:cs typeface="Calibri"/>
              </a:rPr>
              <a:t>проведення</a:t>
            </a:r>
            <a:r>
              <a:rPr dirty="0" sz="1600" spc="-7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55" b="1">
                <a:solidFill>
                  <a:srgbClr val="AC1032"/>
                </a:solidFill>
                <a:latin typeface="Calibri"/>
                <a:cs typeface="Calibri"/>
              </a:rPr>
              <a:t>та</a:t>
            </a:r>
            <a:r>
              <a:rPr dirty="0" sz="1600" spc="-7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40" b="1">
                <a:solidFill>
                  <a:srgbClr val="AC1032"/>
                </a:solidFill>
                <a:latin typeface="Calibri"/>
                <a:cs typeface="Calibri"/>
              </a:rPr>
              <a:t>негативні </a:t>
            </a:r>
            <a:r>
              <a:rPr dirty="0" sz="1600" spc="145" b="1">
                <a:solidFill>
                  <a:srgbClr val="AC1032"/>
                </a:solidFill>
                <a:latin typeface="Calibri"/>
                <a:cs typeface="Calibri"/>
              </a:rPr>
              <a:t> наслідки</a:t>
            </a:r>
            <a:r>
              <a:rPr dirty="0" sz="1600" spc="-6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45" b="1">
                <a:solidFill>
                  <a:srgbClr val="AC1032"/>
                </a:solidFill>
                <a:latin typeface="Calibri"/>
                <a:cs typeface="Calibri"/>
              </a:rPr>
              <a:t>перевірок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060"/>
              </a:spcBef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Отже,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ми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дали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характеристику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правовому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статусу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ОСББ.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Втім,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практичній діяльності деякі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часом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поводяться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1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ставлять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цей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статус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сумнів.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Розглянемо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деякі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помилки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їхні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наслідки.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Century Gothic"/>
              <a:cs typeface="Century Gothic"/>
            </a:endParaRPr>
          </a:p>
          <a:p>
            <a:pPr marL="12700" marR="1551940">
              <a:lnSpc>
                <a:spcPts val="1200"/>
              </a:lnSpc>
            </a:pP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Договори</a:t>
            </a:r>
            <a:r>
              <a:rPr dirty="0" sz="1200" spc="3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05" b="1">
                <a:solidFill>
                  <a:srgbClr val="AC1032"/>
                </a:solidFill>
                <a:latin typeface="Calibri"/>
                <a:cs typeface="Calibri"/>
              </a:rPr>
              <a:t>зі</a:t>
            </a:r>
            <a:r>
              <a:rPr dirty="0" sz="1200" spc="3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співвласниками </a:t>
            </a:r>
            <a:r>
              <a:rPr dirty="0" sz="1200" spc="-254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60" b="1">
                <a:solidFill>
                  <a:srgbClr val="AC1032"/>
                </a:solidFill>
                <a:latin typeface="Calibri"/>
                <a:cs typeface="Calibri"/>
              </a:rPr>
              <a:t>про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“надання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послуг”</a:t>
            </a:r>
            <a:endParaRPr sz="1200">
              <a:latin typeface="Calibri"/>
              <a:cs typeface="Calibri"/>
            </a:endParaRPr>
          </a:p>
          <a:p>
            <a:pPr algn="just" marL="12700" marR="5080" indent="-635">
              <a:lnSpc>
                <a:spcPct val="111100"/>
              </a:lnSpc>
              <a:spcBef>
                <a:spcPts val="1145"/>
              </a:spcBef>
            </a:pP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Чого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не робити?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Правлінню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слід укладати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співвласника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жодних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договорів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“надання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послуг”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“участь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витра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тах”</a:t>
            </a:r>
            <a:r>
              <a:rPr dirty="0" sz="900" spc="2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абощо.</a:t>
            </a:r>
            <a:r>
              <a:rPr dirty="0" sz="900" spc="1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Такі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договори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можуть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розглядатися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доказ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того,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надає</a:t>
            </a:r>
            <a:r>
              <a:rPr dirty="0" sz="900" spc="1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послуги,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відтак -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суб’єктом</a:t>
            </a:r>
            <a:r>
              <a:rPr dirty="0" sz="900" spc="1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і,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відповідно,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підпадає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дію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нормативно-правових актів,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регулюють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суб’єктів.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  <a:spcBef>
                <a:spcPts val="5"/>
              </a:spcBef>
            </a:pPr>
            <a:r>
              <a:rPr dirty="0" sz="900" spc="130" b="1">
                <a:solidFill>
                  <a:srgbClr val="231F20"/>
                </a:solidFill>
                <a:latin typeface="Calibri"/>
                <a:cs typeface="Calibri"/>
              </a:rPr>
              <a:t>Що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робити?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пам’ятати,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відносини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статутними,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договірними,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права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обов’язки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визна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чені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законом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статутом.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Зокрема,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обов’язок співвласника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сплачувати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внески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об’єднанню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визначений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безпосередньо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стат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тею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15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Закону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“Про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багатоквар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тирного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будинку”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потребує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укладання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будь-яких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додаткових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договорів.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разі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необхідності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врегулювати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ті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правовідно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сини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загальних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зборах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приймати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загальні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всіх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документи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(як-от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порядок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сплати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внесків),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вдаватися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окремих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“сепаратних”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договорів. Єдиний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договір,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який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допустимим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відносинах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зі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співвласником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договір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реструктуризацію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заборгованості,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вважає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доцільне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можливе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розстрочити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сплату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боргу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конкрет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ному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співвласнику.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Але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випадки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умови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укладання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договорів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реструктуризацію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мають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спершу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визначити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загальні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збори.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65" b="1">
                <a:solidFill>
                  <a:srgbClr val="AC1032"/>
                </a:solidFill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391414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Як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правлінню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55">
                <a:solidFill>
                  <a:srgbClr val="231F20"/>
                </a:solidFill>
                <a:latin typeface="Calibri"/>
                <a:cs typeface="Calibri"/>
              </a:rPr>
              <a:t>мінімізувати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ризики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5">
                <a:solidFill>
                  <a:srgbClr val="231F20"/>
                </a:solidFill>
                <a:latin typeface="Calibri"/>
                <a:cs typeface="Calibri"/>
              </a:rPr>
              <a:t>проведення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0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негативні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наслідки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перевірок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2079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39370" marR="5080">
              <a:lnSpc>
                <a:spcPct val="111100"/>
              </a:lnSpc>
              <a:spcBef>
                <a:spcPts val="545"/>
              </a:spcBef>
            </a:pP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квитанціях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(повідомленнях,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рахунках)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сплату 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внесків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правильно  називати 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призначення 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платежу 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(“внески”)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жодному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разі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вживати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таких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термінів,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“тариф”,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“по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слуга”,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“квартплата”.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Співвласникам,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які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вимагають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договорів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“актів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прийман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ня-передачі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наданих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послуг”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1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“первинних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документів”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(просять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деякі юридичні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особи,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т.ч.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бюджетні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органі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зації),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нагадати,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відповідно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статті </a:t>
            </a:r>
            <a:r>
              <a:rPr dirty="0" sz="900" spc="-165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dirty="0" sz="900" spc="-1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Закону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бухгалтерський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облік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фінансову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звітність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Україні”,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“первинний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документ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документ,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який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містить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відомості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господарську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операцію”. 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Тобто,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таким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документом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може</a:t>
            </a:r>
            <a:r>
              <a:rPr dirty="0" sz="900" spc="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-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рахунок,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бухгалтерська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довідка,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інший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документ, за умо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ви,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він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містить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необхідні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відомості.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рахунках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(повідомленнях,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квитанціях)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сплату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внесків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зазначати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повні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реквізити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(власні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платника),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номер 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дату 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докумен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посаду,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прізвище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підпис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особи,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склала,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значення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період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платежу,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вимогу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“сплатити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до”,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підставу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сплати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(посилання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статтю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15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Закону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об’єд</a:t>
            </a:r>
            <a:r>
              <a:rPr dirty="0" sz="900" spc="-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нання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будинку”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рішення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загальних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зборів,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яким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визначено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розмір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внесків).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Бюджет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ним організаціям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можна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нагадати,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відповідно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Ін</a:t>
            </a:r>
            <a:r>
              <a:rPr dirty="0" sz="900" spc="8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струкції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щодо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застосування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економічної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класифікації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видатків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бюджету,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затвердженої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Наказом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Міністрества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фінансів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Укра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їни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12.03.2012 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333,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сплату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внесків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слід перед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бачати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КЕКВ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2800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“Інші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поточні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видатки”,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КЕКВ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2270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“Оплата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комунальних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послуг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енергоносіїв”.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 algn="just" marL="39370">
              <a:lnSpc>
                <a:spcPct val="100000"/>
              </a:lnSpc>
              <a:spcBef>
                <a:spcPts val="875"/>
              </a:spcBef>
            </a:pPr>
            <a:r>
              <a:rPr dirty="0" sz="1200" spc="160" b="1">
                <a:solidFill>
                  <a:srgbClr val="AC1032"/>
                </a:solidFill>
                <a:latin typeface="Calibri"/>
                <a:cs typeface="Calibri"/>
              </a:rPr>
              <a:t>Право</a:t>
            </a:r>
            <a:r>
              <a:rPr dirty="0" sz="1200" spc="3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власності</a:t>
            </a:r>
            <a:r>
              <a:rPr dirty="0" sz="1200" spc="3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на</a:t>
            </a:r>
            <a:r>
              <a:rPr dirty="0" sz="1200" spc="3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будинок</a:t>
            </a:r>
            <a:endParaRPr sz="1200">
              <a:latin typeface="Calibri"/>
              <a:cs typeface="Calibri"/>
            </a:endParaRPr>
          </a:p>
          <a:p>
            <a:pPr algn="just" marL="39370" marR="5715">
              <a:lnSpc>
                <a:spcPct val="111100"/>
              </a:lnSpc>
              <a:spcBef>
                <a:spcPts val="1140"/>
              </a:spcBef>
            </a:pP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Чого </a:t>
            </a:r>
            <a:r>
              <a:rPr dirty="0" sz="900" spc="12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робити?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Попри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те,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влас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ником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будинку,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трапляються випадки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дер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жавної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реєстрації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права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власності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будинок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цілому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об’єд</a:t>
            </a:r>
            <a:r>
              <a:rPr dirty="0" sz="900" spc="-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наннями.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цього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категорично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уникати.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По-перше,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така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реєстрація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просто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суперечить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законодавству.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По-друге,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вона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використовуватися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обгрунтування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вимог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виконан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посадовими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особами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обов’язків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(обов’язків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власника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будівлі),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яких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вони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виконати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дійсності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можуть.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AC1032"/>
                </a:solidFill>
                <a:latin typeface="Century Gothic"/>
                <a:cs typeface="Century Gothic"/>
              </a:rPr>
              <a:t>10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185" y="537979"/>
            <a:ext cx="3914140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Як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правлінню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55">
                <a:solidFill>
                  <a:srgbClr val="231F20"/>
                </a:solidFill>
                <a:latin typeface="Calibri"/>
                <a:cs typeface="Calibri"/>
              </a:rPr>
              <a:t>мінімізувати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ризики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5">
                <a:solidFill>
                  <a:srgbClr val="231F20"/>
                </a:solidFill>
                <a:latin typeface="Calibri"/>
                <a:cs typeface="Calibri"/>
              </a:rPr>
              <a:t>проведення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0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негативні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наслідки</a:t>
            </a:r>
            <a:r>
              <a:rPr dirty="0" sz="7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перевірок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545"/>
              </a:spcBef>
            </a:pPr>
            <a:r>
              <a:rPr dirty="0" sz="900" spc="130" b="1">
                <a:solidFill>
                  <a:srgbClr val="231F20"/>
                </a:solidFill>
                <a:latin typeface="Calibri"/>
                <a:cs typeface="Calibri"/>
              </a:rPr>
              <a:t>Що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робити? </a:t>
            </a:r>
            <a:r>
              <a:rPr dirty="0" sz="900" spc="15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разі,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якихось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причин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має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зареє</a:t>
            </a:r>
            <a:r>
              <a:rPr dirty="0" sz="900" spc="-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строване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право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власності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будинок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цілому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слід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звернутися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суду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вимогою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скасування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державної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реєстрації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такого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права.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стосується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випадків,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коли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право власності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нок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цілому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зареєстрував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будь-який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інший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суб’єкт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(житлово-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будівельний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кооператив, територіальна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громада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особі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відпо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відного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органу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місцевого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самоврядування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тощо).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 algn="just" marL="12700">
              <a:lnSpc>
                <a:spcPts val="1320"/>
              </a:lnSpc>
              <a:spcBef>
                <a:spcPts val="875"/>
              </a:spcBef>
            </a:pP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Місцезнаходження</a:t>
            </a:r>
            <a:r>
              <a:rPr dirty="0" sz="1200" spc="1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215" b="1">
                <a:solidFill>
                  <a:srgbClr val="AC1032"/>
                </a:solidFill>
                <a:latin typeface="Calibri"/>
                <a:cs typeface="Calibri"/>
              </a:rPr>
              <a:t>ОСББ</a:t>
            </a:r>
            <a:endParaRPr sz="1200">
              <a:latin typeface="Calibri"/>
              <a:cs typeface="Calibri"/>
            </a:endParaRPr>
          </a:p>
          <a:p>
            <a:pPr algn="just" marL="12700">
              <a:lnSpc>
                <a:spcPts val="1320"/>
              </a:lnSpc>
            </a:pP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в</a:t>
            </a:r>
            <a:r>
              <a:rPr dirty="0" sz="1200" spc="4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квартирі</a:t>
            </a:r>
            <a:r>
              <a:rPr dirty="0" sz="1200" spc="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голови</a:t>
            </a:r>
            <a:r>
              <a:rPr dirty="0" sz="1200" spc="4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правління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140"/>
              </a:spcBef>
            </a:pP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Чого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не робити?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Нерідко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зазначають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реєстраційних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документах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своїм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місцезнаходженням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квартиру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голови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ня.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Цього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уникати.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Адже,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говоримо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“перевірки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без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шкоди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здоров’я”,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якраз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відвідування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перевіряючими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житла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голови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найкращим</a:t>
            </a:r>
            <a:r>
              <a:rPr dirty="0" sz="900" spc="2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чином  позначаються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самопочутті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самого,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членів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родини.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 indent="-635">
              <a:lnSpc>
                <a:spcPct val="111100"/>
              </a:lnSpc>
            </a:pPr>
            <a:r>
              <a:rPr dirty="0" sz="900" spc="130" b="1">
                <a:solidFill>
                  <a:srgbClr val="231F20"/>
                </a:solidFill>
                <a:latin typeface="Calibri"/>
                <a:cs typeface="Calibri"/>
              </a:rPr>
              <a:t>Що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робити?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Місцезнаходженням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2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доціль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визначати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просто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адресу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будинку,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без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зазначення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квартири.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Відповідно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статті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93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Цивільного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кодексу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України,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“місцезнахо</a:t>
            </a:r>
            <a:r>
              <a:rPr dirty="0" sz="900" spc="-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дженням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юридичної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особи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фактичне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місце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ведення діяльності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розташування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офісу,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якого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проводиться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щоденне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керування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діяльністю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юридичної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особи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(переважно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знаходиться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керівниц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тво)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здійснення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управління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обліку”.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Будинок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цілому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якнай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краще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відповідає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цьому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визначенню.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  <a:spcBef>
                <a:spcPts val="5"/>
              </a:spcBef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Єдиному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державному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реєстрі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юридичних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осіб,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фізич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осіб-підприємців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громадських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формувань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місцезнахо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дженням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ОСББ вже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зазначена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адреса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квартири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голови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прав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ління,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внести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зміни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 відомостей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Реєстру.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цього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загальних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зборах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прийняти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рішення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зміну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місцезнахо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дження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подати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державному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реєстратору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відпо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відну заяву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зі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зміненими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відомостями про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місцезнаходження.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місцезнаходження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було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зазначене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статуті ОСББ,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загальних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зборах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одночасно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внести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зміни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 статуту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(викласти його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новій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редакції)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подати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дер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жавну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реєстрацію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нову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редакцію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статуту.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180" b="1">
                <a:solidFill>
                  <a:srgbClr val="AC1032"/>
                </a:solidFill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2079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39370" marR="5715">
              <a:lnSpc>
                <a:spcPct val="111100"/>
              </a:lnSpc>
              <a:spcBef>
                <a:spcPts val="545"/>
              </a:spcBef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того, 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щоб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турбуватися 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доставку 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кореспонден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ції,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адресованої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розмістити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поруч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поштовими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скриньками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ще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одну,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якій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зазначити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назву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ОСББ.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Або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ж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укласти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АТ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“Укрпошта”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договір,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якому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зазначити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бажану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адресу</a:t>
            </a:r>
            <a:r>
              <a:rPr dirty="0" sz="900" spc="1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доставки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вхідної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кореспонденції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тут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вже,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бажання,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без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негативних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наслідків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зазначити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адресу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квартири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голови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 marL="39370">
              <a:lnSpc>
                <a:spcPct val="100000"/>
              </a:lnSpc>
              <a:spcBef>
                <a:spcPts val="875"/>
              </a:spcBef>
            </a:pPr>
            <a:r>
              <a:rPr dirty="0" sz="1200" spc="185" b="1">
                <a:solidFill>
                  <a:srgbClr val="AC1032"/>
                </a:solidFill>
                <a:latin typeface="Calibri"/>
                <a:cs typeface="Calibri"/>
              </a:rPr>
              <a:t>КВЕДи</a:t>
            </a:r>
            <a:endParaRPr sz="1200">
              <a:latin typeface="Calibri"/>
              <a:cs typeface="Calibri"/>
            </a:endParaRPr>
          </a:p>
          <a:p>
            <a:pPr algn="just" marL="39370" marR="5715">
              <a:lnSpc>
                <a:spcPct val="111100"/>
              </a:lnSpc>
              <a:spcBef>
                <a:spcPts val="1140"/>
              </a:spcBef>
            </a:pP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Чого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не робити?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Нерідко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зазначають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реєстраційних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документах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види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діяльності,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які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їм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невластиві.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Зокрема,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часто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значають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види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Класифікатором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видів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економіч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ної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68.20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“Надання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оренду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експлуатацію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власно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го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орендованого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нерухомого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майна”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81.22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“Інша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прибирання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будинків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промислових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об’єктів”.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цього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утримуватися,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оскільки,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свідчить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практика,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КВЕДи,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зазначені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об’єднаннями</a:t>
            </a:r>
            <a:r>
              <a:rPr dirty="0" sz="900" spc="2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реєстраційних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документах,</a:t>
            </a:r>
            <a:r>
              <a:rPr dirty="0" sz="900" spc="2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беруться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уваги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органами</a:t>
            </a:r>
            <a:r>
              <a:rPr dirty="0" sz="900" spc="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плануванні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перевірок, так </a:t>
            </a:r>
            <a:r>
              <a:rPr dirty="0" sz="900" spc="-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судами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розгляді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спорів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між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цими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органами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715">
              <a:lnSpc>
                <a:spcPct val="111100"/>
              </a:lnSpc>
            </a:pP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Що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робити?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реєстраційних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документах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зазначати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виключ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вид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діяльності,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прямо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зазначений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згаданому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Класифікаторі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такий,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включає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-10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1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саме: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81.10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“Комплексне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обслуговування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об’єктів”.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зазначено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Класифікаторі,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“цей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клас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включає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(...)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об’єднань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багатоквар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тирних будинків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(ОСББ)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їх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асоціацій”.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Таке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формулювання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вже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визначенням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охоплює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всі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аспекти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передба</a:t>
            </a:r>
            <a:r>
              <a:rPr dirty="0" sz="900" spc="-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чені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Законом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“Про об’єднання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багатоквар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тирного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будинку”.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Тож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немає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потреби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жодних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додаткових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уточ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неннях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зазначенні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додаткових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видів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діяльності.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Все,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робить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межах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Закону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“Про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бага</a:t>
            </a:r>
            <a:r>
              <a:rPr dirty="0" sz="900" spc="-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токвартирного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будинку”,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охоплюється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поняттям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“діяльність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ОСББ”.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13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Єдиному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державному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реєстрі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юридичних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осіб,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фізич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них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осіб-підприємців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громадських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формувань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зазначені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“зайві”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або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невідповідні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види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відомостей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Реєстру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внести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відповідні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зміни.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здійснюється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рішен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ням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загальних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зборів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об’єднання.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80" b="1">
                <a:solidFill>
                  <a:srgbClr val="AC1032"/>
                </a:solidFill>
                <a:latin typeface="Century Gothic"/>
                <a:cs typeface="Century Gothic"/>
              </a:rPr>
              <a:t>12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4" y="1160686"/>
            <a:ext cx="3915410" cy="6106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65225">
              <a:lnSpc>
                <a:spcPct val="125000"/>
              </a:lnSpc>
              <a:spcBef>
                <a:spcPts val="100"/>
              </a:spcBef>
            </a:pPr>
            <a:r>
              <a:rPr dirty="0" sz="1600" spc="160" b="1">
                <a:solidFill>
                  <a:srgbClr val="AC1032"/>
                </a:solidFill>
                <a:latin typeface="Calibri"/>
                <a:cs typeface="Calibri"/>
              </a:rPr>
              <a:t>Трудові</a:t>
            </a:r>
            <a:r>
              <a:rPr dirty="0" sz="1600" spc="3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80" b="1">
                <a:solidFill>
                  <a:srgbClr val="AC1032"/>
                </a:solidFill>
                <a:latin typeface="Calibri"/>
                <a:cs typeface="Calibri"/>
              </a:rPr>
              <a:t>правовідносини: </a:t>
            </a:r>
            <a:r>
              <a:rPr dirty="0" sz="1600" spc="-3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15" b="1">
                <a:solidFill>
                  <a:srgbClr val="AC1032"/>
                </a:solidFill>
                <a:latin typeface="Calibri"/>
                <a:cs typeface="Calibri"/>
              </a:rPr>
              <a:t>що</a:t>
            </a:r>
            <a:r>
              <a:rPr dirty="0" sz="1600" spc="6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95" b="1">
                <a:solidFill>
                  <a:srgbClr val="AC1032"/>
                </a:solidFill>
                <a:latin typeface="Calibri"/>
                <a:cs typeface="Calibri"/>
              </a:rPr>
              <a:t>особливого</a:t>
            </a:r>
            <a:r>
              <a:rPr dirty="0" sz="1600" spc="6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95" b="1">
                <a:solidFill>
                  <a:srgbClr val="AC1032"/>
                </a:solidFill>
                <a:latin typeface="Calibri"/>
                <a:cs typeface="Calibri"/>
              </a:rPr>
              <a:t>в</a:t>
            </a:r>
            <a:r>
              <a:rPr dirty="0" sz="1600" spc="6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60" b="1">
                <a:solidFill>
                  <a:srgbClr val="AC1032"/>
                </a:solidFill>
                <a:latin typeface="Calibri"/>
                <a:cs typeface="Calibri"/>
              </a:rPr>
              <a:t>ОСББ?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060"/>
              </a:spcBef>
            </a:pP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використовує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найману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працю,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несе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ті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самі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обов’язки  </a:t>
            </a:r>
            <a:r>
              <a:rPr dirty="0" u="sng" sz="900" spc="14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щодо </a:t>
            </a:r>
            <a:r>
              <a:rPr dirty="0" u="sng" sz="900" spc="114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своїх </a:t>
            </a:r>
            <a:r>
              <a:rPr dirty="0" u="sng" sz="900" spc="12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працівників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інші 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роботодавці.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залежить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наявності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відсутності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статусу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суб’єкта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наймає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працівників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умовах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трудового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договору,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зобов’язане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дотримуватися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відноси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нах </a:t>
            </a:r>
            <a:r>
              <a:rPr dirty="0" u="sng" sz="900" spc="10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з </a:t>
            </a:r>
            <a:r>
              <a:rPr dirty="0" u="sng" sz="900" spc="14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працівниками</a:t>
            </a:r>
            <a:r>
              <a:rPr dirty="0" sz="900" spc="1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вимог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законодавства про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працю.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зв’яз</a:t>
            </a:r>
            <a:r>
              <a:rPr dirty="0" sz="900" spc="8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ку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цим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важливо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чітко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визначитися,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хто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хто не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працівни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ком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яких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засадах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виконує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свої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функції,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уникати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змішування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роботи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трудовим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договором,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цивільно-пра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вовим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договором,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виконання певних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обов’язків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громад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ських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засадах.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Спеціалізовані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видання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бухгалтерів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фахівців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кадрових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служб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вже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присвятили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чималу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увагу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питанням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належного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оформлення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трудових відносин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працівниками.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Наведені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рекомендації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застереження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стосуються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тій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же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мірі,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інших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роботодавців.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Тож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будемо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повторювати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відомі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поради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(як-от: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уникати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цивільно-правових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договорах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ложень,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притаманних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трудовим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правовідносинам,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своєчасно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виплачувати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заробітну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плату,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належно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оформлювати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вихід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працівників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відпустки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тощо),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зупинимося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специфічних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аспектах.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Насамперед,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чітко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відділяти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виконання певних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обов’язків </a:t>
            </a:r>
            <a:r>
              <a:rPr dirty="0" sz="900" spc="165" i="1">
                <a:solidFill>
                  <a:srgbClr val="231F20"/>
                </a:solidFill>
                <a:latin typeface="Calibri"/>
                <a:cs typeface="Calibri"/>
              </a:rPr>
              <a:t>на </a:t>
            </a:r>
            <a:r>
              <a:rPr dirty="0" sz="900" spc="135" i="1">
                <a:solidFill>
                  <a:srgbClr val="231F20"/>
                </a:solidFill>
                <a:latin typeface="Calibri"/>
                <a:cs typeface="Calibri"/>
              </a:rPr>
              <a:t>громадських </a:t>
            </a:r>
            <a:r>
              <a:rPr dirty="0" sz="900" spc="145" i="1">
                <a:solidFill>
                  <a:srgbClr val="231F20"/>
                </a:solidFill>
                <a:latin typeface="Calibri"/>
                <a:cs typeface="Calibri"/>
              </a:rPr>
              <a:t>засадах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трудових правовідно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син.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багатьох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об’єднаннях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голова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члени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правління,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члени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ревізійної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комісії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виконують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свої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обов’язки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громадських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засадах,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отримуючи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 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це 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плати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 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вступаючи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трудові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правовідносини.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все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добре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доти,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доки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прийма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ється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рішення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придбати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таких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осіб,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скажімо,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мобільний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телефон,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оплатити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розмови по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ньому,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надати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якесь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інше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“благо”,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притаманне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трудовим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правовідносинам.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Щойно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це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відбувається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органів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державного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нагляду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(контролю)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</a:pPr>
            <a:r>
              <a:rPr dirty="0" sz="1000" spc="-80" b="1">
                <a:solidFill>
                  <a:srgbClr val="AC1032"/>
                </a:solidFill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23355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Трудові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5">
                <a:solidFill>
                  <a:srgbClr val="231F20"/>
                </a:solidFill>
                <a:latin typeface="Calibri"/>
                <a:cs typeface="Calibri"/>
              </a:rPr>
              <a:t>правовідносини: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особливого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ОСББ?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2079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39370" marR="5080">
              <a:lnSpc>
                <a:spcPct val="111100"/>
              </a:lnSpc>
              <a:spcBef>
                <a:spcPts val="545"/>
              </a:spcBef>
            </a:pP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з’являється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“зачіпка”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визнання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відносин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між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посадовою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особою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трудовими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звинувачення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“фак</a:t>
            </a:r>
            <a:r>
              <a:rPr dirty="0" sz="900" spc="-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тичному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допуску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працівника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роботи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без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оформлення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трудового</a:t>
            </a:r>
            <a:r>
              <a:rPr dirty="0" sz="900" spc="1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договору”.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715">
              <a:lnSpc>
                <a:spcPct val="111100"/>
              </a:lnSpc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само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правлінню ОСББ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визначитися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щодо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умов роботи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к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онсьє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жів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: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ч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и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ц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е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роб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найняти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х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авління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м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ацівників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,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ч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и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бровільна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самоорганізація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без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участі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правління.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підбір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консьєржів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здійснюється правлінням,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правлін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ня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рахунок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забезпечує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консьєржів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засобами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зв’язку,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миючими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гігієнічними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засобами,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облаштовує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за рахунок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“робоче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місце”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консьєржам,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таких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осіб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наймати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роботу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трудовими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договорами.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робота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консьєржів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результатом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самоорганізації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правлінню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утриматися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вищезазначених дій,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інакше,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знову-таки,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уникнути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звинувачень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“фактичному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допуску пра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цівника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роботи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без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оформлення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трудового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договору”.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715">
              <a:lnSpc>
                <a:spcPct val="111100"/>
              </a:lnSpc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Стаття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17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Закону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“Про об’єднання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бага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токвартирного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будинку”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передбачає,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“загальні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збори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об’єд</a:t>
            </a:r>
            <a:r>
              <a:rPr dirty="0" sz="900" spc="-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нання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м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ж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ть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прийняти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рішення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списання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боргів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ників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разі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виконання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ними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робіт,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необхідних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утримання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спільного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майна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суму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боргу”.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Деякі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керуючись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наведеною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нормою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Закону,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залучають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ків-боржників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власноручного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виконання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тих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чи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інших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робіт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утримання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спільного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майна.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При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цьому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деякі правління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вважають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такі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відносини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трудовими,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суму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списаної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забор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гованості не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розглядають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дохід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співвласника, не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утримують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неї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належних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податків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зборів,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нараховують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неї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єди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ного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соціального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внеску.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Але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дійсності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ситуація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інакша.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виконує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роботи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власної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ініціативи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гро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мадських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засадах,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дорученням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винагороду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(а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випадку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списання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заборгованості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таке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списання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розгля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дається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винагорода),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відносини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ним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мають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врегу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льовані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шляхом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укладання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цивільно-правового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договору,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шляхом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укладання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трудового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договору,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виступає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щодо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такого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податковим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агентом.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Тож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спрямуван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ня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заробітку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співвласника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погашення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заборговано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сті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перед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об’єднанням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жодним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чином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звільняє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правління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необхідності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укласти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зі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співвласником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належний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договір.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AC1032"/>
                </a:solidFill>
                <a:latin typeface="Century Gothic"/>
                <a:cs typeface="Century Gothic"/>
              </a:rPr>
              <a:t>14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1160686"/>
            <a:ext cx="3913504" cy="6106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49070">
              <a:lnSpc>
                <a:spcPct val="125000"/>
              </a:lnSpc>
              <a:spcBef>
                <a:spcPts val="100"/>
              </a:spcBef>
            </a:pPr>
            <a:r>
              <a:rPr dirty="0" sz="1600" spc="235" b="1">
                <a:solidFill>
                  <a:srgbClr val="AC1032"/>
                </a:solidFill>
                <a:latin typeface="Calibri"/>
                <a:cs typeface="Calibri"/>
              </a:rPr>
              <a:t>Що</a:t>
            </a:r>
            <a:r>
              <a:rPr dirty="0" sz="1600" spc="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15" b="1">
                <a:solidFill>
                  <a:srgbClr val="AC1032"/>
                </a:solidFill>
                <a:latin typeface="Calibri"/>
                <a:cs typeface="Calibri"/>
              </a:rPr>
              <a:t>робити</a:t>
            </a:r>
            <a:r>
              <a:rPr dirty="0" sz="1600" spc="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95" b="1">
                <a:solidFill>
                  <a:srgbClr val="AC1032"/>
                </a:solidFill>
                <a:latin typeface="Calibri"/>
                <a:cs typeface="Calibri"/>
              </a:rPr>
              <a:t>правлінню </a:t>
            </a:r>
            <a:r>
              <a:rPr dirty="0" sz="1600" spc="-3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95" b="1">
                <a:solidFill>
                  <a:srgbClr val="AC1032"/>
                </a:solidFill>
                <a:latin typeface="Calibri"/>
                <a:cs typeface="Calibri"/>
              </a:rPr>
              <a:t>в</a:t>
            </a:r>
            <a:r>
              <a:rPr dirty="0" sz="1600" spc="6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65" b="1">
                <a:solidFill>
                  <a:srgbClr val="AC1032"/>
                </a:solidFill>
                <a:latin typeface="Calibri"/>
                <a:cs typeface="Calibri"/>
              </a:rPr>
              <a:t>разі</a:t>
            </a:r>
            <a:r>
              <a:rPr dirty="0" sz="1600" spc="7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04" b="1">
                <a:solidFill>
                  <a:srgbClr val="AC1032"/>
                </a:solidFill>
                <a:latin typeface="Calibri"/>
                <a:cs typeface="Calibri"/>
              </a:rPr>
              <a:t>перевірки?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060"/>
              </a:spcBef>
            </a:pP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Отже,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з’ясували,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законодавство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державний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нагляд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(контроль)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господарської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поширю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ється.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Також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розібралися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тим,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робити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чого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слід,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аби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поставити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свій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статус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негосподарюючого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суб’єкта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сумнів.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Водночас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з’ясували,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статус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негосподарюючого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звільняє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обов’язків,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покладених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робото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давця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стосовно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працівників,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разі,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залучає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цівників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умовах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трудового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договору.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ж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урахуванням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сказаного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вище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мають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бути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дії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разі,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йому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повідомляють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уже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“на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порозі”?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 indent="-635">
              <a:lnSpc>
                <a:spcPct val="111100"/>
              </a:lnSpc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Розглянемо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перевірки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двох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органів,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останнім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часом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відбувають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найчастіше: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Державної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служби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надзвичайних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ситуацій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(ДСНС)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Державної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служби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питань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праці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(Держпраці).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Century Gothic"/>
              <a:cs typeface="Century Gothic"/>
            </a:endParaRPr>
          </a:p>
          <a:p>
            <a:pPr marL="12700" marR="750570">
              <a:lnSpc>
                <a:spcPts val="1200"/>
              </a:lnSpc>
            </a:pPr>
            <a:r>
              <a:rPr dirty="0" sz="1200" spc="160" b="1">
                <a:solidFill>
                  <a:srgbClr val="AC1032"/>
                </a:solidFill>
                <a:latin typeface="Calibri"/>
                <a:cs typeface="Calibri"/>
              </a:rPr>
              <a:t>Перевірки</a:t>
            </a:r>
            <a:r>
              <a:rPr dirty="0" sz="1200" spc="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Державної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служби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України </a:t>
            </a:r>
            <a:r>
              <a:rPr dirty="0" sz="1200" spc="-254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з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надзвичайних</a:t>
            </a:r>
            <a:r>
              <a:rPr dirty="0" sz="1200" spc="5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ситуацій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140"/>
              </a:spcBef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Органи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ДСНС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звертаються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приводу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стану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вимог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законодавства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цивільного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захисту,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техно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генної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пожежної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безпеки.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Такі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заходом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(контролю)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відповідно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 Закону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основні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засади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(контролю) у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сфері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господарської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ді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яльності”,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проводяться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відповідно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вимог.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Однак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зазна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чений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закон,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ми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вже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з’ясували,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поширюється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ОСББ,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адже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суб’єктами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господарювання.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Відповідно,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правові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підстави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подібних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перевірок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відсутні.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же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реагувати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правлінню, якщо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попри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все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місцеві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тери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торіальні</a:t>
            </a:r>
            <a:r>
              <a:rPr dirty="0" sz="900" spc="2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органи</a:t>
            </a:r>
            <a:r>
              <a:rPr dirty="0" sz="900" spc="2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ДСНС</a:t>
            </a:r>
            <a:r>
              <a:rPr dirty="0" sz="900" spc="2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надсилають</a:t>
            </a:r>
            <a:r>
              <a:rPr dirty="0" sz="900" spc="2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2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повідомлення</a:t>
            </a:r>
            <a:r>
              <a:rPr dirty="0" sz="900" spc="2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80" b="1">
                <a:solidFill>
                  <a:srgbClr val="AC1032"/>
                </a:solidFill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19126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робити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правлінню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разі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перевірки?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0810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39370" marR="5080">
              <a:lnSpc>
                <a:spcPct val="111100"/>
              </a:lnSpc>
              <a:spcBef>
                <a:spcPts val="545"/>
              </a:spcBef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перевірку,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їхні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співробітники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безпосередньо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з’являються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перевірки?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Перше.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Часто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співробітники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ДСНС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телефонують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голові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ня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проханням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бути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присутнім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(присутньою)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час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проведен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ня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перевірки.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це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ввічливо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пояснити,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ДСНС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проводитися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можуть,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тому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голова,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ні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члени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прав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ління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таку “перевірку”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з’являтися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планують.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Взагалі,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усіх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випадках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доброю</a:t>
            </a:r>
            <a:r>
              <a:rPr dirty="0" sz="900" spc="2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практикою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реагування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2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телефонні</a:t>
            </a:r>
            <a:r>
              <a:rPr dirty="0" sz="900" spc="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дзвін</a:t>
            </a:r>
            <a:r>
              <a:rPr dirty="0" sz="900" spc="7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8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ки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утриматися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будь-яких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“офіційних”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дій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результатами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дзвінка.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 усні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запити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телефоном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відповідь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попросити наді-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слати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офіційний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письмовий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запит.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Друге.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голову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будь-яку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іншу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посадову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осо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запрошують (зазвичай,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телефоном)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з’явитися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тери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торіальний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орган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ДСНС,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щоби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щось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отримати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або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чомусь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розписатися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з’являтися,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отримувати,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розписуватися.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А,</a:t>
            </a:r>
            <a:r>
              <a:rPr dirty="0" sz="900" spc="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знову-таки,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попросити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надіслати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документи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поштою.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Третє. </a:t>
            </a:r>
            <a:r>
              <a:rPr dirty="0" sz="900" spc="15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разі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отримання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поштою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повідомлення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негайно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оскаржувати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суді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наказ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проведен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перевірки.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цього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звернутися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правничу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допомогу.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Четверте.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вже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прийшов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будинку,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утрима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тися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спокуси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щось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йому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“довести”,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тим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паче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перешкоджа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ти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йому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роботі.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Розумним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буде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просто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розминутися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інспекто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ром.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Малоймовірно,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отримувало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повідомлення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перевірку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взагалі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практично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виключено,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щоб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розпочав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перевірку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відсутності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посадових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осіб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“об’єкта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вірки”.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от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ж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голова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правління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піддасться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спокусі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супрово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джувати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інспектора,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буде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фактично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присутній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незаконній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“перевірці”,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вона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розпочнеться.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Century Gothic"/>
              <a:cs typeface="Century Gothic"/>
            </a:endParaRPr>
          </a:p>
          <a:p>
            <a:pPr marL="39370" marR="749935">
              <a:lnSpc>
                <a:spcPts val="1200"/>
              </a:lnSpc>
            </a:pPr>
            <a:r>
              <a:rPr dirty="0" sz="1200" spc="160" b="1">
                <a:solidFill>
                  <a:srgbClr val="AC1032"/>
                </a:solidFill>
                <a:latin typeface="Calibri"/>
                <a:cs typeface="Calibri"/>
              </a:rPr>
              <a:t>Перевірки</a:t>
            </a:r>
            <a:r>
              <a:rPr dirty="0" sz="1200" spc="4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Державної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служби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40" b="1">
                <a:solidFill>
                  <a:srgbClr val="AC1032"/>
                </a:solidFill>
                <a:latin typeface="Calibri"/>
                <a:cs typeface="Calibri"/>
              </a:rPr>
              <a:t>України </a:t>
            </a:r>
            <a:r>
              <a:rPr dirty="0" sz="1200" spc="-254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з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питань</a:t>
            </a:r>
            <a:r>
              <a:rPr dirty="0" sz="1200" spc="5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праці</a:t>
            </a:r>
            <a:endParaRPr sz="1200">
              <a:latin typeface="Calibri"/>
              <a:cs typeface="Calibri"/>
            </a:endParaRPr>
          </a:p>
          <a:p>
            <a:pPr algn="just" marL="39370" marR="5080">
              <a:lnSpc>
                <a:spcPct val="111100"/>
              </a:lnSpc>
              <a:spcBef>
                <a:spcPts val="1140"/>
              </a:spcBef>
            </a:pP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Інспектори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праці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звертаються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стосовно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двох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видів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перевірок: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дотримання </a:t>
            </a:r>
            <a:r>
              <a:rPr dirty="0" sz="900" spc="90" i="1">
                <a:solidFill>
                  <a:srgbClr val="231F20"/>
                </a:solidFill>
                <a:latin typeface="Calibri"/>
                <a:cs typeface="Calibri"/>
              </a:rPr>
              <a:t>законодавства з </a:t>
            </a:r>
            <a:r>
              <a:rPr dirty="0" sz="900" spc="55" i="1">
                <a:solidFill>
                  <a:srgbClr val="231F20"/>
                </a:solidFill>
                <a:latin typeface="Calibri"/>
                <a:cs typeface="Calibri"/>
              </a:rPr>
              <a:t>питань  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охорони </a:t>
            </a:r>
            <a:r>
              <a:rPr dirty="0" sz="900" spc="95" i="1">
                <a:solidFill>
                  <a:srgbClr val="231F20"/>
                </a:solidFill>
                <a:latin typeface="Calibri"/>
                <a:cs typeface="Calibri"/>
              </a:rPr>
              <a:t>пра</a:t>
            </a:r>
            <a:r>
              <a:rPr dirty="0" sz="900" spc="95" i="1">
                <a:solidFill>
                  <a:srgbClr val="231F20"/>
                </a:solidFill>
                <a:latin typeface="Verdana"/>
                <a:cs typeface="Verdana"/>
              </a:rPr>
              <a:t>- </a:t>
            </a:r>
            <a:r>
              <a:rPr dirty="0" sz="900" spc="10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ці</a:t>
            </a:r>
            <a:r>
              <a:rPr dirty="0" sz="900" spc="18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дотримання</a:t>
            </a:r>
            <a:r>
              <a:rPr dirty="0" sz="900" spc="18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0" i="1">
                <a:solidFill>
                  <a:srgbClr val="231F20"/>
                </a:solidFill>
                <a:latin typeface="Calibri"/>
                <a:cs typeface="Calibri"/>
              </a:rPr>
              <a:t>законодавства</a:t>
            </a:r>
            <a:r>
              <a:rPr dirty="0" sz="900" spc="18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i="1">
                <a:solidFill>
                  <a:srgbClr val="231F20"/>
                </a:solidFill>
                <a:latin typeface="Calibri"/>
                <a:cs typeface="Calibri"/>
              </a:rPr>
              <a:t>про</a:t>
            </a:r>
            <a:r>
              <a:rPr dirty="0" sz="900" spc="18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i="1">
                <a:solidFill>
                  <a:srgbClr val="231F20"/>
                </a:solidFill>
                <a:latin typeface="Calibri"/>
                <a:cs typeface="Calibri"/>
              </a:rPr>
              <a:t>працю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Під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другі,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цілком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60" b="1">
                <a:solidFill>
                  <a:srgbClr val="AC1032"/>
                </a:solidFill>
                <a:latin typeface="Century Gothic"/>
                <a:cs typeface="Century Gothic"/>
              </a:rPr>
              <a:t>16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6" y="537979"/>
            <a:ext cx="3913504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робити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правлінню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разі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перевірки?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545"/>
              </a:spcBef>
            </a:pP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очевидно,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підпадають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усі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питання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дотримання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законодавства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працю,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окрім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питань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охорони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праці.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Перевірки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дотримання </a:t>
            </a:r>
            <a:r>
              <a:rPr dirty="0" sz="900" spc="90" i="1">
                <a:solidFill>
                  <a:srgbClr val="231F20"/>
                </a:solidFill>
                <a:latin typeface="Calibri"/>
                <a:cs typeface="Calibri"/>
              </a:rPr>
              <a:t>законодавства з </a:t>
            </a:r>
            <a:r>
              <a:rPr dirty="0" sz="900" spc="55" i="1">
                <a:solidFill>
                  <a:srgbClr val="231F20"/>
                </a:solidFill>
                <a:latin typeface="Calibri"/>
                <a:cs typeface="Calibri"/>
              </a:rPr>
              <a:t>питань 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охорони </a:t>
            </a:r>
            <a:r>
              <a:rPr dirty="0" sz="900" spc="125" i="1">
                <a:solidFill>
                  <a:srgbClr val="231F20"/>
                </a:solidFill>
                <a:latin typeface="Calibri"/>
                <a:cs typeface="Calibri"/>
              </a:rPr>
              <a:t>праці </a:t>
            </a:r>
            <a:r>
              <a:rPr dirty="0" sz="900" spc="-19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регулюються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Законами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охорону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праці” та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ос</a:t>
            </a:r>
            <a:r>
              <a:rPr dirty="0" sz="900" spc="-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новні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принципи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 у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сфері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дарської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діяльності”.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Відповідно,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вже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з’ясували,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вірки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проводитися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можуть,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оскільки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суб’єктами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вже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мають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успішний досвід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судового оскарження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результатів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таких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перевірок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саме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виходя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наведеної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аргументації. </a:t>
            </a:r>
            <a:r>
              <a:rPr dirty="0" sz="900" spc="15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цілому,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стратегію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поведінки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перевірках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дотримання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законодавства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питань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охорони праці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обрати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саму,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перевірках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ДСНС.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Порядок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перевірок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 i="1">
                <a:solidFill>
                  <a:srgbClr val="231F20"/>
                </a:solidFill>
                <a:latin typeface="Calibri"/>
                <a:cs typeface="Calibri"/>
              </a:rPr>
              <a:t>дотримання</a:t>
            </a:r>
            <a:r>
              <a:rPr dirty="0" sz="900" spc="4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законодавства</a:t>
            </a:r>
            <a:r>
              <a:rPr dirty="0" sz="9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0" i="1">
                <a:solidFill>
                  <a:srgbClr val="231F20"/>
                </a:solidFill>
                <a:latin typeface="Calibri"/>
                <a:cs typeface="Calibri"/>
              </a:rPr>
              <a:t>про </a:t>
            </a:r>
            <a:r>
              <a:rPr dirty="0" sz="900" spc="-19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i="1">
                <a:solidFill>
                  <a:srgbClr val="231F20"/>
                </a:solidFill>
                <a:latin typeface="Calibri"/>
                <a:cs typeface="Calibri"/>
              </a:rPr>
              <a:t>працю</a:t>
            </a:r>
            <a:r>
              <a:rPr dirty="0" sz="900" spc="1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сьогодні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врегульовано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статтею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259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Кодексу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законів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працю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постановою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Кабінету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Міністрів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823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21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серпня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2019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р.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“Деякі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питання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здійснення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на-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гляду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контролю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додержанням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законодавства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працю”.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Існує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позиція,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проведенні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таких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перевірок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праці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обмежені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виключно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суб’єктами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та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зв’язані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положеннями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Закону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основні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принципи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 у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господарської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діяльності”.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Втім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така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позиція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безспірною.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Річ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тім,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стаття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259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Кодексу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нів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працю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України,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говорячи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“державний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кон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троль”,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дає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визначення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цих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термінів.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Ці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визначення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містить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стаття </a:t>
            </a:r>
            <a:r>
              <a:rPr dirty="0" sz="900" spc="-18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dirty="0" sz="900" spc="-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Закону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основні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принципи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на-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гляду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 у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господарської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діяльності”: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“державний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(контроль)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діяльність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уповноважених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законом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централь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органів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виконавчої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влади,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їх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територіальних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органів,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колегіальних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органів,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виконавчої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влади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Автономної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Республіки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Крим,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місцевих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державних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адміністрацій,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місцевого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самоврядування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(далі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органи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(контролю))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0" i="1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9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межах</a:t>
            </a:r>
            <a:r>
              <a:rPr dirty="0" sz="9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5" i="1">
                <a:solidFill>
                  <a:srgbClr val="231F20"/>
                </a:solidFill>
                <a:latin typeface="Calibri"/>
                <a:cs typeface="Calibri"/>
              </a:rPr>
              <a:t>повноважень,</a:t>
            </a:r>
            <a:r>
              <a:rPr dirty="0" sz="900" spc="2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передбачених</a:t>
            </a:r>
            <a:r>
              <a:rPr dirty="0" sz="9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законом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,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щодо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виявлення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запобігання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порушенням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вимог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законодавства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900" spc="5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суб’єктами </a:t>
            </a:r>
            <a:r>
              <a:rPr dirty="0" u="sng" sz="900" spc="12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господарювання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забезпечення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інтересів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суспіль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ства,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зокрема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належної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якості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продукції, робіт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послуг,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допу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стимого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рівня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небезпеки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населення,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навколишнього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родного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середовища”.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й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пункт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8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чинного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Порядку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здійснення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70" b="1">
                <a:solidFill>
                  <a:srgbClr val="AC1032"/>
                </a:solidFill>
                <a:latin typeface="Century Gothic"/>
                <a:cs typeface="Century Gothic"/>
              </a:rPr>
              <a:t>17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300" y="4932754"/>
            <a:ext cx="3913504" cy="2020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 spc="75" i="1">
                <a:solidFill>
                  <a:srgbClr val="231F20"/>
                </a:solidFill>
                <a:latin typeface="Calibri"/>
                <a:cs typeface="Calibri"/>
              </a:rPr>
              <a:t>Думки, </a:t>
            </a:r>
            <a:r>
              <a:rPr dirty="0" sz="700" spc="95" i="1">
                <a:solidFill>
                  <a:srgbClr val="231F20"/>
                </a:solidFill>
                <a:latin typeface="Calibri"/>
                <a:cs typeface="Calibri"/>
              </a:rPr>
              <a:t>висловлені в </a:t>
            </a:r>
            <a:r>
              <a:rPr dirty="0" sz="700" spc="90" i="1">
                <a:solidFill>
                  <a:srgbClr val="231F20"/>
                </a:solidFill>
                <a:latin typeface="Calibri"/>
                <a:cs typeface="Calibri"/>
              </a:rPr>
              <a:t>цьому </a:t>
            </a:r>
            <a:r>
              <a:rPr dirty="0" sz="700" spc="80" i="1">
                <a:solidFill>
                  <a:srgbClr val="231F20"/>
                </a:solidFill>
                <a:latin typeface="Calibri"/>
                <a:cs typeface="Calibri"/>
              </a:rPr>
              <a:t>посібнику, 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належать 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авторам </a:t>
            </a:r>
            <a:r>
              <a:rPr dirty="0" sz="700" spc="30" i="1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dirty="0" sz="700" spc="110" i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700" spc="80" i="1">
                <a:solidFill>
                  <a:srgbClr val="231F20"/>
                </a:solidFill>
                <a:latin typeface="Calibri"/>
                <a:cs typeface="Calibri"/>
              </a:rPr>
              <a:t>обов’язково 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відо</a:t>
            </a:r>
            <a:r>
              <a:rPr dirty="0" sz="700" spc="55" i="1">
                <a:solidFill>
                  <a:srgbClr val="231F20"/>
                </a:solidFill>
                <a:latin typeface="Verdana"/>
                <a:cs typeface="Verdana"/>
              </a:rPr>
              <a:t>- </a:t>
            </a:r>
            <a:r>
              <a:rPr dirty="0" sz="700" spc="60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бражають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 i="1">
                <a:solidFill>
                  <a:srgbClr val="231F20"/>
                </a:solidFill>
                <a:latin typeface="Calibri"/>
                <a:cs typeface="Calibri"/>
              </a:rPr>
              <a:t>офіційну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5" i="1">
                <a:solidFill>
                  <a:srgbClr val="231F20"/>
                </a:solidFill>
                <a:latin typeface="Calibri"/>
                <a:cs typeface="Calibri"/>
              </a:rPr>
              <a:t>позицію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4" i="1">
                <a:solidFill>
                  <a:srgbClr val="231F20"/>
                </a:solidFill>
                <a:latin typeface="Calibri"/>
                <a:cs typeface="Calibri"/>
              </a:rPr>
              <a:t>Програми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розвитку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5" i="1">
                <a:solidFill>
                  <a:srgbClr val="231F20"/>
                </a:solidFill>
                <a:latin typeface="Calibri"/>
                <a:cs typeface="Calibri"/>
              </a:rPr>
              <a:t>ООН.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5" i="1">
                <a:solidFill>
                  <a:srgbClr val="231F20"/>
                </a:solidFill>
                <a:latin typeface="Calibri"/>
                <a:cs typeface="Calibri"/>
              </a:rPr>
              <a:t>Жодну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 частину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0" i="1">
                <a:solidFill>
                  <a:srgbClr val="231F20"/>
                </a:solidFill>
                <a:latin typeface="Calibri"/>
                <a:cs typeface="Calibri"/>
              </a:rPr>
              <a:t>посібника </a:t>
            </a:r>
            <a:r>
              <a:rPr dirty="0" sz="700" spc="-1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0" i="1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dirty="0" sz="7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 i="1">
                <a:solidFill>
                  <a:srgbClr val="231F20"/>
                </a:solidFill>
                <a:latin typeface="Calibri"/>
                <a:cs typeface="Calibri"/>
              </a:rPr>
              <a:t>можна</a:t>
            </a:r>
            <a:r>
              <a:rPr dirty="0" sz="7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35" i="1">
                <a:solidFill>
                  <a:srgbClr val="231F20"/>
                </a:solidFill>
                <a:latin typeface="Calibri"/>
                <a:cs typeface="Calibri"/>
              </a:rPr>
              <a:t>відтворити</a:t>
            </a:r>
            <a:r>
              <a:rPr dirty="0" sz="70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0" i="1">
                <a:solidFill>
                  <a:srgbClr val="231F20"/>
                </a:solidFill>
                <a:latin typeface="Calibri"/>
                <a:cs typeface="Calibri"/>
              </a:rPr>
              <a:t>або</a:t>
            </a:r>
            <a:r>
              <a:rPr dirty="0" sz="7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0" i="1">
                <a:solidFill>
                  <a:srgbClr val="231F20"/>
                </a:solidFill>
                <a:latin typeface="Calibri"/>
                <a:cs typeface="Calibri"/>
              </a:rPr>
              <a:t>використовувати</a:t>
            </a:r>
            <a:r>
              <a:rPr dirty="0" sz="70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 i="1">
                <a:solidFill>
                  <a:srgbClr val="231F20"/>
                </a:solidFill>
                <a:latin typeface="Calibri"/>
                <a:cs typeface="Calibri"/>
              </a:rPr>
              <a:t>будь-яким</a:t>
            </a:r>
            <a:r>
              <a:rPr dirty="0" sz="7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5" i="1">
                <a:solidFill>
                  <a:srgbClr val="231F20"/>
                </a:solidFill>
                <a:latin typeface="Calibri"/>
                <a:cs typeface="Calibri"/>
              </a:rPr>
              <a:t>чином</a:t>
            </a:r>
            <a:r>
              <a:rPr dirty="0" sz="7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 i="1">
                <a:solidFill>
                  <a:srgbClr val="231F20"/>
                </a:solidFill>
                <a:latin typeface="Calibri"/>
                <a:cs typeface="Calibri"/>
              </a:rPr>
              <a:t>без</a:t>
            </a:r>
            <a:r>
              <a:rPr dirty="0" sz="70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 i="1">
                <a:solidFill>
                  <a:srgbClr val="231F20"/>
                </a:solidFill>
                <a:latin typeface="Calibri"/>
                <a:cs typeface="Calibri"/>
              </a:rPr>
              <a:t>відповідного</a:t>
            </a:r>
            <a:r>
              <a:rPr dirty="0" sz="7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по</a:t>
            </a:r>
            <a:r>
              <a:rPr dirty="0" sz="700" spc="55" i="1">
                <a:solidFill>
                  <a:srgbClr val="231F20"/>
                </a:solidFill>
                <a:latin typeface="Verdana"/>
                <a:cs typeface="Verdana"/>
              </a:rPr>
              <a:t>- </a:t>
            </a:r>
            <a:r>
              <a:rPr dirty="0" sz="700" spc="-235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700" spc="110" i="1">
                <a:solidFill>
                  <a:srgbClr val="231F20"/>
                </a:solidFill>
                <a:latin typeface="Calibri"/>
                <a:cs typeface="Calibri"/>
              </a:rPr>
              <a:t>силання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20" i="1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dirty="0" sz="7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 i="1">
                <a:solidFill>
                  <a:srgbClr val="231F20"/>
                </a:solidFill>
                <a:latin typeface="Calibri"/>
                <a:cs typeface="Calibri"/>
              </a:rPr>
              <a:t>першоджерело.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4" i="1">
                <a:solidFill>
                  <a:srgbClr val="231F20"/>
                </a:solidFill>
                <a:latin typeface="Calibri"/>
                <a:cs typeface="Calibri"/>
              </a:rPr>
              <a:t>Повне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 i="1">
                <a:solidFill>
                  <a:srgbClr val="231F20"/>
                </a:solidFill>
                <a:latin typeface="Calibri"/>
                <a:cs typeface="Calibri"/>
              </a:rPr>
              <a:t>відтворення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-15" i="1">
                <a:solidFill>
                  <a:srgbClr val="231F20"/>
                </a:solidFill>
                <a:latin typeface="Calibri"/>
                <a:cs typeface="Calibri"/>
              </a:rPr>
              <a:t>тексту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0" i="1">
                <a:solidFill>
                  <a:srgbClr val="231F20"/>
                </a:solidFill>
                <a:latin typeface="Calibri"/>
                <a:cs typeface="Calibri"/>
              </a:rPr>
              <a:t>посібника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 i="1">
                <a:solidFill>
                  <a:srgbClr val="231F20"/>
                </a:solidFill>
                <a:latin typeface="Calibri"/>
                <a:cs typeface="Calibri"/>
              </a:rPr>
              <a:t>можливо</a:t>
            </a:r>
            <a:r>
              <a:rPr dirty="0" sz="7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0" i="1">
                <a:solidFill>
                  <a:srgbClr val="231F20"/>
                </a:solidFill>
                <a:latin typeface="Calibri"/>
                <a:cs typeface="Calibri"/>
              </a:rPr>
              <a:t>лише </a:t>
            </a:r>
            <a:r>
              <a:rPr dirty="0" sz="700" spc="-1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5" i="1">
                <a:solidFill>
                  <a:srgbClr val="231F20"/>
                </a:solidFill>
                <a:latin typeface="Calibri"/>
                <a:cs typeface="Calibri"/>
              </a:rPr>
              <a:t>за</a:t>
            </a:r>
            <a:r>
              <a:rPr dirty="0" sz="700" spc="2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5" i="1">
                <a:solidFill>
                  <a:srgbClr val="231F20"/>
                </a:solidFill>
                <a:latin typeface="Calibri"/>
                <a:cs typeface="Calibri"/>
              </a:rPr>
              <a:t>письмової</a:t>
            </a:r>
            <a:r>
              <a:rPr dirty="0" sz="7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 i="1">
                <a:solidFill>
                  <a:srgbClr val="231F20"/>
                </a:solidFill>
                <a:latin typeface="Calibri"/>
                <a:cs typeface="Calibri"/>
              </a:rPr>
              <a:t>згоди</a:t>
            </a:r>
            <a:r>
              <a:rPr dirty="0" sz="7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14" i="1">
                <a:solidFill>
                  <a:srgbClr val="231F20"/>
                </a:solidFill>
                <a:latin typeface="Calibri"/>
                <a:cs typeface="Calibri"/>
              </a:rPr>
              <a:t>Програми</a:t>
            </a:r>
            <a:r>
              <a:rPr dirty="0" sz="7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55" i="1">
                <a:solidFill>
                  <a:srgbClr val="231F20"/>
                </a:solidFill>
                <a:latin typeface="Calibri"/>
                <a:cs typeface="Calibri"/>
              </a:rPr>
              <a:t>розвитку</a:t>
            </a:r>
            <a:r>
              <a:rPr dirty="0" sz="7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05" i="1">
                <a:solidFill>
                  <a:srgbClr val="231F20"/>
                </a:solidFill>
                <a:latin typeface="Calibri"/>
                <a:cs typeface="Calibri"/>
              </a:rPr>
              <a:t>ООН.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700" spc="25">
                <a:solidFill>
                  <a:srgbClr val="231F20"/>
                </a:solidFill>
                <a:latin typeface="Century Gothic"/>
                <a:cs typeface="Century Gothic"/>
              </a:rPr>
              <a:t>Проект</a:t>
            </a:r>
            <a:r>
              <a:rPr dirty="0" sz="7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Century Gothic"/>
                <a:cs typeface="Century Gothic"/>
              </a:rPr>
              <a:t>«Об’єднання</a:t>
            </a:r>
            <a:r>
              <a:rPr dirty="0" sz="7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</a:t>
            </a:r>
            <a:r>
              <a:rPr dirty="0" sz="7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будинків</a:t>
            </a:r>
            <a:r>
              <a:rPr dirty="0" sz="7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7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впровадження</a:t>
            </a:r>
            <a:r>
              <a:rPr dirty="0" sz="7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сталих</a:t>
            </a:r>
            <a:r>
              <a:rPr dirty="0" sz="7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енергоефек</a:t>
            </a:r>
            <a:r>
              <a:rPr dirty="0" sz="700" spc="-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700" spc="-1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55">
                <a:solidFill>
                  <a:srgbClr val="231F20"/>
                </a:solidFill>
                <a:latin typeface="Century Gothic"/>
                <a:cs typeface="Century Gothic"/>
              </a:rPr>
              <a:t>тивних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рішень» </a:t>
            </a:r>
            <a:r>
              <a:rPr dirty="0" sz="700" spc="45">
                <a:solidFill>
                  <a:srgbClr val="231F20"/>
                </a:solidFill>
                <a:latin typeface="Century Gothic"/>
                <a:cs typeface="Century Gothic"/>
              </a:rPr>
              <a:t>(HOUSES)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реалізується </a:t>
            </a:r>
            <a:r>
              <a:rPr dirty="0" sz="700">
                <a:solidFill>
                  <a:srgbClr val="231F20"/>
                </a:solidFill>
                <a:latin typeface="Century Gothic"/>
                <a:cs typeface="Century Gothic"/>
              </a:rPr>
              <a:t>Програмою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розвитку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ООН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фінансується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Європейським </a:t>
            </a:r>
            <a:r>
              <a:rPr dirty="0" sz="700" spc="-20">
                <a:solidFill>
                  <a:srgbClr val="231F20"/>
                </a:solidFill>
                <a:latin typeface="Century Gothic"/>
                <a:cs typeface="Century Gothic"/>
              </a:rPr>
              <a:t>Союзом.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Мета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проекту </a:t>
            </a:r>
            <a:r>
              <a:rPr dirty="0" sz="700">
                <a:solidFill>
                  <a:srgbClr val="231F20"/>
                </a:solidFill>
                <a:latin typeface="Century Gothic"/>
                <a:cs typeface="Century Gothic"/>
              </a:rPr>
              <a:t>–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мобілізувати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багатоквартир</a:t>
            </a:r>
            <a:r>
              <a:rPr dirty="0" sz="7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7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45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будинків 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спільні </a:t>
            </a:r>
            <a:r>
              <a:rPr dirty="0" sz="700" spc="40">
                <a:solidFill>
                  <a:srgbClr val="231F20"/>
                </a:solidFill>
                <a:latin typeface="Century Gothic"/>
                <a:cs typeface="Century Gothic"/>
              </a:rPr>
              <a:t>дії </a:t>
            </a:r>
            <a:r>
              <a:rPr dirty="0" sz="700" spc="75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700" spc="40">
                <a:solidFill>
                  <a:srgbClr val="231F20"/>
                </a:solidFill>
                <a:latin typeface="Century Gothic"/>
                <a:cs typeface="Century Gothic"/>
              </a:rPr>
              <a:t>підвищення </a:t>
            </a:r>
            <a:r>
              <a:rPr dirty="0" sz="700" spc="5">
                <a:solidFill>
                  <a:srgbClr val="231F20"/>
                </a:solidFill>
                <a:latin typeface="Century Gothic"/>
                <a:cs typeface="Century Gothic"/>
              </a:rPr>
              <a:t>енергоефективності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свого житла. </a:t>
            </a:r>
            <a:r>
              <a:rPr dirty="0" sz="700" spc="25">
                <a:solidFill>
                  <a:srgbClr val="231F20"/>
                </a:solidFill>
                <a:latin typeface="Century Gothic"/>
                <a:cs typeface="Century Gothic"/>
              </a:rPr>
              <a:t>Проект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мотивує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700" spc="15">
                <a:solidFill>
                  <a:srgbClr val="231F20"/>
                </a:solidFill>
                <a:latin typeface="Century Gothic"/>
                <a:cs typeface="Century Gothic"/>
              </a:rPr>
              <a:t>підтримує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створення </a:t>
            </a:r>
            <a:r>
              <a:rPr dirty="0" sz="700" spc="15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проводить </a:t>
            </a:r>
            <a:r>
              <a:rPr dirty="0" sz="700" spc="40">
                <a:solidFill>
                  <a:srgbClr val="231F20"/>
                </a:solidFill>
                <a:latin typeface="Century Gothic"/>
                <a:cs typeface="Century Gothic"/>
              </a:rPr>
              <a:t>навчання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700" spc="-25">
                <a:solidFill>
                  <a:srgbClr val="231F20"/>
                </a:solidFill>
                <a:latin typeface="Century Gothic"/>
                <a:cs typeface="Century Gothic"/>
              </a:rPr>
              <a:t>надає </a:t>
            </a:r>
            <a:r>
              <a:rPr dirty="0" sz="700" spc="15">
                <a:solidFill>
                  <a:srgbClr val="231F20"/>
                </a:solidFill>
                <a:latin typeface="Century Gothic"/>
                <a:cs typeface="Century Gothic"/>
              </a:rPr>
              <a:t>консультації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ініціативним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231F20"/>
                </a:solidFill>
                <a:latin typeface="Century Gothic"/>
                <a:cs typeface="Century Gothic"/>
              </a:rPr>
              <a:t>групам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щодо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створення,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Century Gothic"/>
                <a:cs typeface="Century Gothic"/>
              </a:rPr>
              <a:t>ефективного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управління,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Century Gothic"/>
                <a:cs typeface="Century Gothic"/>
              </a:rPr>
              <a:t>ведення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Century Gothic"/>
                <a:cs typeface="Century Gothic"/>
              </a:rPr>
              <a:t>бухгалтерії </a:t>
            </a:r>
            <a:r>
              <a:rPr dirty="0" sz="700" spc="-1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40">
                <a:solidFill>
                  <a:srgbClr val="231F20"/>
                </a:solidFill>
                <a:latin typeface="Century Gothic"/>
                <a:cs typeface="Century Gothic"/>
              </a:rPr>
              <a:t>підвищення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60">
                <a:solidFill>
                  <a:srgbClr val="231F20"/>
                </a:solidFill>
                <a:latin typeface="Century Gothic"/>
                <a:cs typeface="Century Gothic"/>
              </a:rPr>
              <a:t>рівня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5">
                <a:solidFill>
                  <a:srgbClr val="231F20"/>
                </a:solidFill>
                <a:latin typeface="Century Gothic"/>
                <a:cs typeface="Century Gothic"/>
              </a:rPr>
              <a:t>енергоефективності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Century Gothic"/>
                <a:cs typeface="Century Gothic"/>
              </a:rPr>
              <a:t>будинків.</a:t>
            </a:r>
            <a:endParaRPr sz="7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565"/>
              </a:spcBef>
            </a:pPr>
            <a:r>
              <a:rPr dirty="0" sz="700" spc="40">
                <a:solidFill>
                  <a:srgbClr val="231F20"/>
                </a:solidFill>
                <a:latin typeface="Century Gothic"/>
                <a:cs typeface="Century Gothic"/>
              </a:rPr>
              <a:t>Більше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проект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на </a:t>
            </a:r>
            <a:r>
              <a:rPr dirty="0" sz="700" spc="5">
                <a:solidFill>
                  <a:srgbClr val="231F20"/>
                </a:solidFill>
                <a:latin typeface="Century Gothic"/>
                <a:cs typeface="Century Gothic"/>
              </a:rPr>
              <a:t>сайті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Програми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розвитку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ООН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700" spc="-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  <a:hlinkClick r:id="rId2"/>
              </a:rPr>
              <a:t>www.ua.undp.org</a:t>
            </a:r>
            <a:endParaRPr sz="700">
              <a:latin typeface="Century Gothic"/>
              <a:cs typeface="Century Gothic"/>
            </a:endParaRPr>
          </a:p>
          <a:p>
            <a:pPr algn="just"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700" spc="35">
                <a:solidFill>
                  <a:srgbClr val="231F20"/>
                </a:solidFill>
                <a:latin typeface="Century Gothic"/>
                <a:cs typeface="Century Gothic"/>
              </a:rPr>
              <a:t>Долучитися </a:t>
            </a:r>
            <a:r>
              <a:rPr dirty="0" sz="700" spc="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проекту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дізнатися </a:t>
            </a:r>
            <a:r>
              <a:rPr dirty="0" sz="700" spc="25">
                <a:solidFill>
                  <a:srgbClr val="231F20"/>
                </a:solidFill>
                <a:latin typeface="Century Gothic"/>
                <a:cs typeface="Century Gothic"/>
              </a:rPr>
              <a:t>контакти </a:t>
            </a:r>
            <a:r>
              <a:rPr dirty="0" sz="700" spc="20">
                <a:solidFill>
                  <a:srgbClr val="231F20"/>
                </a:solidFill>
                <a:latin typeface="Century Gothic"/>
                <a:cs typeface="Century Gothic"/>
              </a:rPr>
              <a:t>координаторів проекту </a:t>
            </a:r>
            <a:r>
              <a:rPr dirty="0" sz="700" spc="9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700" spc="10">
                <a:solidFill>
                  <a:srgbClr val="231F20"/>
                </a:solidFill>
                <a:latin typeface="Century Gothic"/>
                <a:cs typeface="Century Gothic"/>
              </a:rPr>
              <a:t>регіонах </a:t>
            </a:r>
            <a:r>
              <a:rPr dirty="0" sz="7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можна</a:t>
            </a:r>
            <a:r>
              <a:rPr dirty="0" sz="7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30">
                <a:solidFill>
                  <a:srgbClr val="231F20"/>
                </a:solidFill>
                <a:latin typeface="Century Gothic"/>
                <a:cs typeface="Century Gothic"/>
              </a:rPr>
              <a:t>завітавши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-1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Century Gothic"/>
                <a:cs typeface="Century Gothic"/>
              </a:rPr>
              <a:t>сайт</a:t>
            </a:r>
            <a:r>
              <a:rPr dirty="0" sz="7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700" spc="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  <a:hlinkClick r:id="rId3"/>
              </a:rPr>
              <a:t>www.houses.in.ua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0498" y="3227029"/>
            <a:ext cx="0" cy="923290"/>
          </a:xfrm>
          <a:custGeom>
            <a:avLst/>
            <a:gdLst/>
            <a:ahLst/>
            <a:cxnLst/>
            <a:rect l="l" t="t" r="r" b="b"/>
            <a:pathLst>
              <a:path w="0" h="923289">
                <a:moveTo>
                  <a:pt x="0" y="0"/>
                </a:moveTo>
                <a:lnTo>
                  <a:pt x="0" y="923025"/>
                </a:lnTo>
              </a:path>
            </a:pathLst>
          </a:custGeom>
          <a:ln w="9004">
            <a:solidFill>
              <a:srgbClr val="AC10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13294" y="3213490"/>
            <a:ext cx="3565525" cy="95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20">
                <a:solidFill>
                  <a:srgbClr val="231F20"/>
                </a:solidFill>
                <a:latin typeface="Century Gothic"/>
                <a:cs typeface="Century Gothic"/>
              </a:rPr>
              <a:t>Метою </a:t>
            </a:r>
            <a:r>
              <a:rPr dirty="0" sz="800" spc="35">
                <a:solidFill>
                  <a:srgbClr val="231F20"/>
                </a:solidFill>
                <a:latin typeface="Century Gothic"/>
                <a:cs typeface="Century Gothic"/>
              </a:rPr>
              <a:t>цього </a:t>
            </a:r>
            <a:r>
              <a:rPr dirty="0" sz="800">
                <a:solidFill>
                  <a:srgbClr val="231F20"/>
                </a:solidFill>
                <a:latin typeface="Century Gothic"/>
                <a:cs typeface="Century Gothic"/>
              </a:rPr>
              <a:t>матеріалу </a:t>
            </a:r>
            <a:r>
              <a:rPr dirty="0" sz="800" spc="-60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роз’яснити </a:t>
            </a:r>
            <a:r>
              <a:rPr dirty="0" sz="800" spc="15">
                <a:solidFill>
                  <a:srgbClr val="231F20"/>
                </a:solidFill>
                <a:latin typeface="Century Gothic"/>
                <a:cs typeface="Century Gothic"/>
              </a:rPr>
              <a:t>членам </a:t>
            </a:r>
            <a:r>
              <a:rPr dirty="0" sz="800" spc="45">
                <a:solidFill>
                  <a:srgbClr val="231F20"/>
                </a:solidFill>
                <a:latin typeface="Century Gothic"/>
                <a:cs typeface="Century Gothic"/>
              </a:rPr>
              <a:t>правлінь </a:t>
            </a:r>
            <a:r>
              <a:rPr dirty="0" sz="800" spc="-5">
                <a:solidFill>
                  <a:srgbClr val="231F20"/>
                </a:solidFill>
                <a:latin typeface="Century Gothic"/>
                <a:cs typeface="Century Gothic"/>
              </a:rPr>
              <a:t>об’єднань </a:t>
            </a:r>
            <a:r>
              <a:rPr dirty="0" sz="8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</a:t>
            </a:r>
            <a:r>
              <a:rPr dirty="0" sz="8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800" spc="10">
                <a:solidFill>
                  <a:srgbClr val="231F20"/>
                </a:solidFill>
                <a:latin typeface="Century Gothic"/>
                <a:cs typeface="Century Gothic"/>
              </a:rPr>
              <a:t>(ОСББ)</a:t>
            </a:r>
            <a:r>
              <a:rPr dirty="0" sz="8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особливості </a:t>
            </a:r>
            <a:r>
              <a:rPr dirty="0" sz="800" spc="30">
                <a:solidFill>
                  <a:srgbClr val="231F20"/>
                </a:solidFill>
                <a:latin typeface="Century Gothic"/>
                <a:cs typeface="Century Gothic"/>
              </a:rPr>
              <a:t> перевірок </a:t>
            </a:r>
            <a:r>
              <a:rPr dirty="0" sz="800" spc="50">
                <a:solidFill>
                  <a:srgbClr val="231F20"/>
                </a:solidFill>
                <a:latin typeface="Century Gothic"/>
                <a:cs typeface="Century Gothic"/>
              </a:rPr>
              <a:t>їхньої </a:t>
            </a:r>
            <a:r>
              <a:rPr dirty="0" sz="800" spc="55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800" spc="85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боку </a:t>
            </a:r>
            <a:r>
              <a:rPr dirty="0" sz="800" spc="60">
                <a:solidFill>
                  <a:srgbClr val="231F20"/>
                </a:solidFill>
                <a:latin typeface="Century Gothic"/>
                <a:cs typeface="Century Gothic"/>
              </a:rPr>
              <a:t>тих </a:t>
            </a:r>
            <a:r>
              <a:rPr dirty="0" sz="800" spc="8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800" spc="40">
                <a:solidFill>
                  <a:srgbClr val="231F20"/>
                </a:solidFill>
                <a:latin typeface="Century Gothic"/>
                <a:cs typeface="Century Gothic"/>
              </a:rPr>
              <a:t>інших </a:t>
            </a:r>
            <a:r>
              <a:rPr dirty="0" sz="800" spc="35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держав</a:t>
            </a:r>
            <a:r>
              <a:rPr dirty="0" sz="8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8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Century Gothic"/>
                <a:cs typeface="Century Gothic"/>
              </a:rPr>
              <a:t>ного </a:t>
            </a:r>
            <a:r>
              <a:rPr dirty="0" sz="800" spc="50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8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(контролю), </a:t>
            </a:r>
            <a:r>
              <a:rPr dirty="0" sz="800" spc="20">
                <a:solidFill>
                  <a:srgbClr val="231F20"/>
                </a:solidFill>
                <a:latin typeface="Century Gothic"/>
                <a:cs typeface="Century Gothic"/>
              </a:rPr>
              <a:t>обумовлені </a:t>
            </a:r>
            <a:r>
              <a:rPr dirty="0" sz="800" spc="-5">
                <a:solidFill>
                  <a:srgbClr val="231F20"/>
                </a:solidFill>
                <a:latin typeface="Century Gothic"/>
                <a:cs typeface="Century Gothic"/>
              </a:rPr>
              <a:t>статусом об’єднань, </a:t>
            </a:r>
            <a:r>
              <a:rPr dirty="0" sz="800" spc="-85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800" spc="20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800" spc="-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60">
                <a:solidFill>
                  <a:srgbClr val="231F20"/>
                </a:solidFill>
                <a:latin typeface="Century Gothic"/>
                <a:cs typeface="Century Gothic"/>
              </a:rPr>
              <a:t>навчити</a:t>
            </a:r>
            <a:r>
              <a:rPr dirty="0" sz="8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Century Gothic"/>
                <a:cs typeface="Century Gothic"/>
              </a:rPr>
              <a:t>базових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правил,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75">
                <a:solidFill>
                  <a:srgbClr val="231F20"/>
                </a:solidFill>
                <a:latin typeface="Century Gothic"/>
                <a:cs typeface="Century Gothic"/>
              </a:rPr>
              <a:t>яких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Century Gothic"/>
                <a:cs typeface="Century Gothic"/>
              </a:rPr>
              <a:t>дотримуватися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11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8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40">
                <a:solidFill>
                  <a:srgbClr val="231F20"/>
                </a:solidFill>
                <a:latin typeface="Century Gothic"/>
                <a:cs typeface="Century Gothic"/>
              </a:rPr>
              <a:t>спілку</a:t>
            </a:r>
            <a:r>
              <a:rPr dirty="0" sz="8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800" spc="-16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800" spc="45">
                <a:solidFill>
                  <a:srgbClr val="231F20"/>
                </a:solidFill>
                <a:latin typeface="Century Gothic"/>
                <a:cs typeface="Century Gothic"/>
              </a:rPr>
              <a:t>ванні</a:t>
            </a:r>
            <a:r>
              <a:rPr dirty="0" sz="8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85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8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>
                <a:solidFill>
                  <a:srgbClr val="231F20"/>
                </a:solidFill>
                <a:latin typeface="Century Gothic"/>
                <a:cs typeface="Century Gothic"/>
              </a:rPr>
              <a:t>органами</a:t>
            </a:r>
            <a:r>
              <a:rPr dirty="0" sz="8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Century Gothic"/>
                <a:cs typeface="Century Gothic"/>
              </a:rPr>
              <a:t>державного</a:t>
            </a:r>
            <a:r>
              <a:rPr dirty="0" sz="8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50">
                <a:solidFill>
                  <a:srgbClr val="231F20"/>
                </a:solidFill>
                <a:latin typeface="Century Gothic"/>
                <a:cs typeface="Century Gothic"/>
              </a:rPr>
              <a:t>нагляду</a:t>
            </a:r>
            <a:r>
              <a:rPr dirty="0" sz="8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(контролю).</a:t>
            </a:r>
            <a:endParaRPr sz="8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565"/>
              </a:spcBef>
            </a:pPr>
            <a:r>
              <a:rPr dirty="0" sz="800" spc="95" b="1">
                <a:solidFill>
                  <a:srgbClr val="231F20"/>
                </a:solidFill>
                <a:latin typeface="Calibri"/>
                <a:cs typeface="Calibri"/>
              </a:rPr>
              <a:t>Автор:</a:t>
            </a:r>
            <a:r>
              <a:rPr dirty="0" sz="8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800" spc="110" b="1">
                <a:solidFill>
                  <a:srgbClr val="231F20"/>
                </a:solidFill>
                <a:latin typeface="Calibri"/>
                <a:cs typeface="Calibri"/>
              </a:rPr>
              <a:t>Дмитро</a:t>
            </a:r>
            <a:r>
              <a:rPr dirty="0" sz="8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800" spc="100" b="1">
                <a:solidFill>
                  <a:srgbClr val="231F20"/>
                </a:solidFill>
                <a:latin typeface="Calibri"/>
                <a:cs typeface="Calibri"/>
              </a:rPr>
              <a:t>Левицький.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0810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39370" marR="5080">
              <a:lnSpc>
                <a:spcPct val="111100"/>
              </a:lnSpc>
              <a:spcBef>
                <a:spcPts val="545"/>
              </a:spcBef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контролю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додержанням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законодавства про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цю,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затвердженого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постановою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Кабінету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Міністрів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823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21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серпня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2019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р.,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прямо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посилається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згаданий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Закон.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Тож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враховуючи,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спеціального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визначення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поняття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порядку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негосподарюючих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суб’єктів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законом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визначено,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існуючий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порядок,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передбаче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ний </a:t>
            </a:r>
            <a:r>
              <a:rPr dirty="0" sz="900" spc="90" i="1">
                <a:solidFill>
                  <a:srgbClr val="231F20"/>
                </a:solidFill>
                <a:latin typeface="Calibri"/>
                <a:cs typeface="Calibri"/>
              </a:rPr>
              <a:t>законом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поширюється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виключно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суб’єктів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господарю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вання,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вважаємо,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перевірок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дотримання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он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дав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тва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ацю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неп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авомірним.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Втім,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судове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оскарження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результатів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самої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правомірності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ревірки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справа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тривала,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штрафи,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передбачені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статтею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265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Кодексу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законів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працю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“недопущення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прове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дення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питань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додержання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законодавства про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цю,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створення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перешкод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її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проведенні”,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чималими.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entury Gothic"/>
              <a:cs typeface="Century Gothic"/>
            </a:endParaRPr>
          </a:p>
          <a:p>
            <a:pPr marL="39370">
              <a:lnSpc>
                <a:spcPct val="100000"/>
              </a:lnSpc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Тож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наведемо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кілька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основних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порад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щодо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взаємодії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Держпраці.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Перше.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Насамперед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знати,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може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потрапити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“поле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зору”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інспектора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праці.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Згаданий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вище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Порядок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здійснення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жавного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контролю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додержанням законодавства про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працю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передбачає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низку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підстав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інспекційних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відвідувань.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Серед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правлінню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звернути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увагу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такі:</a:t>
            </a:r>
            <a:endParaRPr sz="900">
              <a:latin typeface="Century Gothic"/>
              <a:cs typeface="Century Gothic"/>
            </a:endParaRPr>
          </a:p>
          <a:p>
            <a:pPr algn="just" marL="399415" marR="5080" indent="-180340">
              <a:lnSpc>
                <a:spcPct val="111100"/>
              </a:lnSpc>
              <a:buFont typeface="Century Gothic"/>
              <a:buChar char="■"/>
              <a:tabLst>
                <a:tab pos="400050" algn="l"/>
              </a:tabLst>
            </a:pP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звернення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працівників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стосовно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порушення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щодо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законодавства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працю,</a:t>
            </a:r>
            <a:endParaRPr sz="900">
              <a:latin typeface="Century Gothic"/>
              <a:cs typeface="Century Gothic"/>
            </a:endParaRPr>
          </a:p>
          <a:p>
            <a:pPr algn="just" marL="399415" marR="5080" indent="-180340">
              <a:lnSpc>
                <a:spcPct val="111100"/>
              </a:lnSpc>
              <a:buFont typeface="Century Gothic"/>
              <a:buChar char="■"/>
              <a:tabLst>
                <a:tab pos="400050" algn="l"/>
              </a:tabLst>
            </a:pP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інформація,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отримана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засобів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масової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інформації,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правоохоронних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органів,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Держстату,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податко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вої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служби,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Пенсійного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фонду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джерел,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зокрема,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про:</a:t>
            </a:r>
            <a:endParaRPr sz="900">
              <a:latin typeface="Century Gothic"/>
              <a:cs typeface="Century Gothic"/>
            </a:endParaRPr>
          </a:p>
          <a:p>
            <a:pPr algn="just" marL="579755">
              <a:lnSpc>
                <a:spcPct val="100000"/>
              </a:lnSpc>
              <a:spcBef>
                <a:spcPts val="120"/>
              </a:spcBef>
            </a:pP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»</a:t>
            </a:r>
            <a:r>
              <a:rPr dirty="0" sz="900" spc="2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наявність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заборгованості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виплати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заробітної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плати,</a:t>
            </a:r>
            <a:endParaRPr sz="900">
              <a:latin typeface="Century Gothic"/>
              <a:cs typeface="Century Gothic"/>
            </a:endParaRPr>
          </a:p>
          <a:p>
            <a:pPr algn="just" marL="759460" marR="5080" indent="-180340">
              <a:lnSpc>
                <a:spcPct val="111100"/>
              </a:lnSpc>
            </a:pP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»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нарахування заробітної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плати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30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більше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відсоткам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працівників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менше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мінімальної,</a:t>
            </a:r>
            <a:endParaRPr sz="900">
              <a:latin typeface="Century Gothic"/>
              <a:cs typeface="Century Gothic"/>
            </a:endParaRPr>
          </a:p>
          <a:p>
            <a:pPr algn="just" marL="759460" marR="5080" indent="-180340">
              <a:lnSpc>
                <a:spcPct val="111100"/>
              </a:lnSpc>
              <a:spcBef>
                <a:spcPts val="5"/>
              </a:spcBef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»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фізичних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осіб,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які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виконують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роботи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(надають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слуги)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цивільно-правовими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договорами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одно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го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роботодавця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більше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року,</a:t>
            </a:r>
            <a:endParaRPr sz="900">
              <a:latin typeface="Century Gothic"/>
              <a:cs typeface="Century Gothic"/>
            </a:endParaRPr>
          </a:p>
          <a:p>
            <a:pPr algn="just" marL="399415" marR="5080" indent="-180340">
              <a:lnSpc>
                <a:spcPct val="111100"/>
              </a:lnSpc>
              <a:buFont typeface="Century Gothic"/>
              <a:buChar char="■"/>
              <a:tabLst>
                <a:tab pos="400050" algn="l"/>
              </a:tabLst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відсутність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нарахувань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заробітної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плати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звітному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місяці,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завершився,</a:t>
            </a:r>
            <a:endParaRPr sz="900">
              <a:latin typeface="Century Gothic"/>
              <a:cs typeface="Century Gothic"/>
            </a:endParaRPr>
          </a:p>
          <a:p>
            <a:pPr algn="just" marL="399415" marR="5080" indent="-180340">
              <a:lnSpc>
                <a:spcPct val="111100"/>
              </a:lnSpc>
              <a:buFont typeface="Century Gothic"/>
              <a:buChar char="■"/>
              <a:tabLst>
                <a:tab pos="400050" algn="l"/>
              </a:tabLst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роботодавців,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яких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30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більше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відсотків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фізичних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осіб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працюють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умовах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цивільно-правових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договорів.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45" b="1">
                <a:solidFill>
                  <a:srgbClr val="AC1032"/>
                </a:solidFill>
                <a:latin typeface="Century Gothic"/>
                <a:cs typeface="Century Gothic"/>
              </a:rPr>
              <a:t>18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537979"/>
            <a:ext cx="3917315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робити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правлінню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разі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перевірки?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8255">
              <a:lnSpc>
                <a:spcPct val="111100"/>
              </a:lnSpc>
              <a:spcBef>
                <a:spcPts val="545"/>
              </a:spcBef>
            </a:pPr>
            <a:r>
              <a:rPr dirty="0" sz="900" spc="-114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1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інші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підстави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тут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навели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лише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ті,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актуальними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урахуванням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особливостей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діяльності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об’єднань.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Звісно,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пам’ятати,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наведені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факти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самі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по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собі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ще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означають доведе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порушень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боку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ОСББ.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Однак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вони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фактором,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привертає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увагу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Держпраці.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Їх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варто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брати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до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уваги,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організовуючи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роботу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об’єднання,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можливості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уникати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цих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“подразнюючих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факторів”.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8255">
              <a:lnSpc>
                <a:spcPct val="111100"/>
              </a:lnSpc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Друге.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знати,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інспектування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Держпраці можуть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виїзними,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невиїзними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(у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приміщенні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відповідного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органу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контролю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підставі документів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пояснень,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наданих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“об’єктом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відвідування”).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Тож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цілком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може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бути,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фізично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будинку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праці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з’явиться.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“Невиїзне”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інспектування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має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погоджене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“об’єктом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відвідування”,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тож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без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спілкування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між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інспектором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посадовими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особами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воно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неможливе.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8255">
              <a:lnSpc>
                <a:spcPct val="111100"/>
              </a:lnSpc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Третє.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випадку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перевірками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ДСНС,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слід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“офіційно”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реагувати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телефонні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дзвінки.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Отриману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дзвінка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інформа</a:t>
            </a:r>
            <a:r>
              <a:rPr dirty="0" sz="900" spc="-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цію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використати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вжиття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попереджувальних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заходів,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але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надавати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документи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з’являтися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виклик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“за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дзвінком”</a:t>
            </a:r>
            <a:endParaRPr sz="900">
              <a:latin typeface="Century Gothic"/>
              <a:cs typeface="Century Gothic"/>
            </a:endParaRPr>
          </a:p>
          <a:p>
            <a:pPr algn="just" marL="12700" marR="8255">
              <a:lnSpc>
                <a:spcPct val="111100"/>
              </a:lnSpc>
              <a:buChar char="-"/>
              <a:tabLst>
                <a:tab pos="94615" algn="l"/>
              </a:tabLst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варто.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Натомість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просити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надіслати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офіційне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письмове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звернення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або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повідомлення.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31F20"/>
              </a:buClr>
              <a:buFont typeface="Century Gothic"/>
              <a:buChar char="-"/>
            </a:pPr>
            <a:endParaRPr sz="950">
              <a:latin typeface="Century Gothic"/>
              <a:cs typeface="Century Gothic"/>
            </a:endParaRPr>
          </a:p>
          <a:p>
            <a:pPr algn="just" marL="12700" marR="8255">
              <a:lnSpc>
                <a:spcPct val="111100"/>
              </a:lnSpc>
            </a:pP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Четверте.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випадку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перевірками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ДСНС,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разі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отримання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поштою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повідомлення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негайно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оскаржувати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суді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правомірність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перевірки.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цього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звернутися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правничу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допомогу.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8255">
              <a:lnSpc>
                <a:spcPct val="111100"/>
              </a:lnSpc>
              <a:spcBef>
                <a:spcPts val="5"/>
              </a:spcBef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П’яте.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вже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прийшов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будинку,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знати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права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“об’єкта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інспектування”,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передбачені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Порядком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здійснення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жавного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контролю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додержанням законодавства про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працю,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затвердженого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постановою 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Кабінету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Міністрів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823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21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серпня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2019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р.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Назвемо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найважливіші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них:</a:t>
            </a:r>
            <a:endParaRPr sz="900">
              <a:latin typeface="Century Gothic"/>
              <a:cs typeface="Century Gothic"/>
            </a:endParaRPr>
          </a:p>
          <a:p>
            <a:pPr algn="just" lvl="1" marL="372745" marR="5080" indent="-180340">
              <a:lnSpc>
                <a:spcPct val="111100"/>
              </a:lnSpc>
              <a:buFont typeface="Century Gothic"/>
              <a:buChar char="■"/>
              <a:tabLst>
                <a:tab pos="372745" algn="l"/>
              </a:tabLst>
            </a:pP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перевіряти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інспектора праці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наявність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службового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свідчення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(перевірити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справжність 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посвідчення 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на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сайті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Держпраці: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900" spc="-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  <a:hlinkClick r:id="rId2"/>
              </a:rPr>
              <a:t>http://dsp.gov.ua/category/zdiisnennia-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900" spc="3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derzhavnoho-kontroliu-za-doderzhanniam-zakonodavstva-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900" spc="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pro-pratsiu/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),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допускати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інспекційного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відвідування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разі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відсутності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такого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посвідчення,</a:t>
            </a:r>
            <a:endParaRPr sz="900">
              <a:latin typeface="Century Gothic"/>
              <a:cs typeface="Century Gothic"/>
            </a:endParaRPr>
          </a:p>
          <a:p>
            <a:pPr algn="just" lvl="1" marL="372745" marR="8255" indent="-180340">
              <a:lnSpc>
                <a:spcPct val="111100"/>
              </a:lnSpc>
              <a:buFont typeface="Century Gothic"/>
              <a:buChar char="■"/>
              <a:tabLst>
                <a:tab pos="372745" algn="l"/>
              </a:tabLst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одержувати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копію направлення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інспекцій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ного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відвідування,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0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</a:pPr>
            <a:r>
              <a:rPr dirty="0" sz="1000" spc="-60" b="1">
                <a:solidFill>
                  <a:srgbClr val="AC1032"/>
                </a:solidFill>
                <a:latin typeface="Century Gothic"/>
                <a:cs typeface="Century Gothic"/>
              </a:rPr>
              <a:t>19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0810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marL="399415" marR="5080" indent="-180340">
              <a:lnSpc>
                <a:spcPct val="111100"/>
              </a:lnSpc>
              <a:spcBef>
                <a:spcPts val="545"/>
              </a:spcBef>
              <a:buFont typeface="Century Gothic"/>
              <a:buChar char="■"/>
              <a:tabLst>
                <a:tab pos="400050" algn="l"/>
              </a:tabLst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оскаржувати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3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установленому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законодавством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порядку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неправомірні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дії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інспектора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праці,</a:t>
            </a:r>
            <a:endParaRPr sz="900">
              <a:latin typeface="Century Gothic"/>
              <a:cs typeface="Century Gothic"/>
            </a:endParaRPr>
          </a:p>
          <a:p>
            <a:pPr marL="399415" marR="5080" indent="-180340">
              <a:lnSpc>
                <a:spcPct val="111100"/>
              </a:lnSpc>
              <a:buFont typeface="Century Gothic"/>
              <a:buChar char="■"/>
              <a:tabLst>
                <a:tab pos="400050" algn="l"/>
              </a:tabLst>
            </a:pP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фіксувати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інспекційного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відвідування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засоба</a:t>
            </a:r>
            <a:r>
              <a:rPr dirty="0" sz="900" spc="-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аудіо-,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фото-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відеотехніки.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Шосте.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Досвід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вчить,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результатом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інспектування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зазвичай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накладення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штрафів на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“об’єкт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відвідування”. Відповідно,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прав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лінню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яке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хоче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захистити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права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свої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об’єднання,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одразу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готуватися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оскарження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суді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постанови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Держпраці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накладення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штрафу.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цього,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знову-таки,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заручитися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правничою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допомогою.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Причому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допомогою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юриста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(адвоката)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скористатися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будь-якому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етапі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спілкування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Держпраці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тому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числі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час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інспектування.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Крім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того,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оскаржувати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окремі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вимоги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приписи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інспек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тора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праці,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тому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числі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під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час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інспектування.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Вимоги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припи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інспектора праці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можна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оскаржувати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судовому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порядку,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адміністративному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керівника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(заступника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керівника)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відповідного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територіального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органу Держпраці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Голови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(заступника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Голови)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Держпраці.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100">
              <a:latin typeface="Century Gothic"/>
              <a:cs typeface="Century Gothic"/>
            </a:endParaRPr>
          </a:p>
          <a:p>
            <a:pPr algn="just" marL="39370">
              <a:lnSpc>
                <a:spcPts val="1320"/>
              </a:lnSpc>
              <a:spcBef>
                <a:spcPts val="875"/>
              </a:spcBef>
            </a:pP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Загальні</a:t>
            </a:r>
            <a:r>
              <a:rPr dirty="0" sz="1200" spc="5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25" b="1">
                <a:solidFill>
                  <a:srgbClr val="AC1032"/>
                </a:solidFill>
                <a:latin typeface="Calibri"/>
                <a:cs typeface="Calibri"/>
              </a:rPr>
              <a:t>рекомендації</a:t>
            </a:r>
            <a:endParaRPr sz="1200">
              <a:latin typeface="Calibri"/>
              <a:cs typeface="Calibri"/>
            </a:endParaRPr>
          </a:p>
          <a:p>
            <a:pPr algn="just" marL="39370">
              <a:lnSpc>
                <a:spcPts val="1320"/>
              </a:lnSpc>
            </a:pP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для</a:t>
            </a:r>
            <a:r>
              <a:rPr dirty="0" sz="1200" spc="4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30" b="1">
                <a:solidFill>
                  <a:srgbClr val="AC1032"/>
                </a:solidFill>
                <a:latin typeface="Calibri"/>
                <a:cs typeface="Calibri"/>
              </a:rPr>
              <a:t>всіх</a:t>
            </a:r>
            <a:r>
              <a:rPr dirty="0" sz="1200" spc="4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випадків</a:t>
            </a:r>
            <a:r>
              <a:rPr dirty="0" sz="1200" spc="4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200" spc="150" b="1">
                <a:solidFill>
                  <a:srgbClr val="AC1032"/>
                </a:solidFill>
                <a:latin typeface="Calibri"/>
                <a:cs typeface="Calibri"/>
              </a:rPr>
              <a:t>перевірок</a:t>
            </a:r>
            <a:endParaRPr sz="1200">
              <a:latin typeface="Calibri"/>
              <a:cs typeface="Calibri"/>
            </a:endParaRPr>
          </a:p>
          <a:p>
            <a:pPr algn="just" marL="39370" marR="5080">
              <a:lnSpc>
                <a:spcPct val="111100"/>
              </a:lnSpc>
              <a:spcBef>
                <a:spcPts val="1140"/>
              </a:spcBef>
            </a:pP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Тепер</a:t>
            </a:r>
            <a:r>
              <a:rPr dirty="0" sz="900" spc="2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підведемо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підсумки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наведемо</a:t>
            </a:r>
            <a:r>
              <a:rPr dirty="0" sz="900" spc="2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загальні</a:t>
            </a:r>
            <a:r>
              <a:rPr dirty="0" sz="900" spc="20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рекомендації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урахуванням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всього,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йшлося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вище.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Перше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головне.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Користуйтеся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правничою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допомогою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будь-якому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етапі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спілкування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органами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право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гарантоване статтею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59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Конституції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Укра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їни. Закладіть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кошторис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відповідну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статтю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витрат.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доведеться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скористатися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нею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захисту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неправомір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них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перевірок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можливо,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згодиться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стягненні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заборговано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сті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боржників.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цьому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буде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потреби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тим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краще,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збережіть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ці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кошти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на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наступний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рік.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Друге.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Пам’ятайте,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суб’єктом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Уникайте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вчинення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дій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підписання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документів,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які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можуть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ставити</a:t>
            </a:r>
            <a:r>
              <a:rPr dirty="0" sz="900" spc="1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під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сумнів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статус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негосподарюючого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суб’єкта.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60" b="1">
                <a:solidFill>
                  <a:srgbClr val="AC1032"/>
                </a:solidFill>
                <a:latin typeface="Century Gothic"/>
                <a:cs typeface="Century Gothic"/>
              </a:rPr>
              <a:t>20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537979"/>
            <a:ext cx="3914775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робити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правлінню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разі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перевірки?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715">
              <a:lnSpc>
                <a:spcPct val="111100"/>
              </a:lnSpc>
              <a:spcBef>
                <a:spcPts val="545"/>
              </a:spcBef>
            </a:pP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Це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стосується,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тому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числі,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ведення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Журналу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реєстрації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перевірок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відповідно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наказу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Держпідприємництва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№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18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10.08.1998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р.,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адже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він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передбачений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суб’єктів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підприємництва.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Третє.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Пам’ятайте,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“привертають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увагу”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(контролю).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можливості,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уникайте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їх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особливо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фері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дових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авовідносин.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Четверте.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Пам’ятайте,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вимоги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мають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бути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адресовані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письмово.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Утримуйтеся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вчинення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будь-яких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юридично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значимих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дій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підставі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стого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телефонного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дзвінка.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Дочекайтеся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офіційного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листа.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  <a:spcBef>
                <a:spcPts val="5"/>
              </a:spcBef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П’яте.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Пам’ятайте,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1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виконавчим 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органом</a:t>
            </a:r>
            <a:r>
              <a:rPr dirty="0" sz="900" spc="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ня,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одноособово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голова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об’єднання.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Приймати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рішення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те,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реагувати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ті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інші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звернення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органів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жавного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повинне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Шосте.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статуті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реєстраційних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документах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місцезнаходженням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значиться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конкретна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квартира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(голови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правління,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наприклад),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замініть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адресу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будинку.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відповідатиме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законодавству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послабить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психологічний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тиск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посадових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осіб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об’єднання.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Сьоме.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інспектор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“на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порозі”,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зберігайте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спокій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теле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фонуйте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адвокату.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Будьте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ввічливі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тримайтеся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рівно.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Помилкою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буде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“лізти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рожен”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грубо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перешкоджати роботі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інспек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тора,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надмірно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догоджати.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даєте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пояснення,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обме</a:t>
            </a:r>
            <a:r>
              <a:rPr dirty="0" sz="900" spc="-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жуйтеся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тим,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питають.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надання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документа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трібен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час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повідомте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те,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коли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зможете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надати.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маєте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того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іншого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запитуваного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документа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то,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замість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спроб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нашвидкуруч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виготовити,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поцікавтеся,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який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зв’язок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цей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кумент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має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предметом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який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нормативно-правовий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акт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зобов’язує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мати,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поясніть,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маєте,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повідо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мте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чому (наприклад,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отримувати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/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складати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/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вести зобов’язані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лише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суб’єкти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яким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є).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цьому,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зно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ву-таки,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юристи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вам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поміч.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Восьме.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Будьте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готові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оскаржувати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результати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судо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вому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порядку.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Користуйтеся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цьому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правовою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допомогою.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0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</a:pPr>
            <a:r>
              <a:rPr dirty="0" sz="1000" spc="-80" b="1">
                <a:solidFill>
                  <a:srgbClr val="AC1032"/>
                </a:solidFill>
                <a:latin typeface="Century Gothic"/>
                <a:cs typeface="Century Gothic"/>
              </a:rPr>
              <a:t>21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7089055"/>
            <a:ext cx="1733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20" b="1">
                <a:solidFill>
                  <a:srgbClr val="AC1032"/>
                </a:solidFill>
                <a:latin typeface="Century Gothic"/>
                <a:cs typeface="Century Gothic"/>
              </a:rPr>
              <a:t>22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3913504" cy="1544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545"/>
              </a:spcBef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Дев’яте.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факт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її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наслідки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інформуйте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ників.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Часом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правління,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несподівано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себе,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отримують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чис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ла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небайдужих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добровільних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помічників,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тому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числі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юридичною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освітою.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Десяте.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Обговоріть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цю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статтю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членами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правління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свого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ОСББ.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З’ясуйте,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виправити.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Домовтеся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про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стратегію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координацію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дій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на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випадок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перевірки.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5480" y="7089055"/>
            <a:ext cx="1733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20" b="1">
                <a:solidFill>
                  <a:srgbClr val="AC1032"/>
                </a:solidFill>
                <a:latin typeface="Century Gothic"/>
                <a:cs typeface="Century Gothic"/>
              </a:rPr>
              <a:t>23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87756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Замість</a:t>
            </a:r>
            <a:r>
              <a:rPr dirty="0" sz="7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післямови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7" y="1221646"/>
            <a:ext cx="3914775" cy="3299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75" b="1">
                <a:solidFill>
                  <a:srgbClr val="AC1032"/>
                </a:solidFill>
                <a:latin typeface="Calibri"/>
                <a:cs typeface="Calibri"/>
              </a:rPr>
              <a:t>Замість</a:t>
            </a:r>
            <a:r>
              <a:rPr dirty="0" sz="1600" spc="6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85" b="1">
                <a:solidFill>
                  <a:srgbClr val="AC1032"/>
                </a:solidFill>
                <a:latin typeface="Calibri"/>
                <a:cs typeface="Calibri"/>
              </a:rPr>
              <a:t>післямови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060"/>
              </a:spcBef>
            </a:pP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Прочитавши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цей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матеріал,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хтось 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може</a:t>
            </a:r>
            <a:r>
              <a:rPr dirty="0" sz="900" spc="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вигукнути: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“То 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хто 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ці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перевіряє?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цих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“негосподарюючих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суб’єктів”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знайти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управу?”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ставили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мету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“вигородити”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ОСББ.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лише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кон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статували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положення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чинного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законодавства,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підтверджені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судовою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практикою.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Водночас,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нагадуємо,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будинку.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Об’єднання.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Співвласників.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Яке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створене 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співвласниками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інтересах 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співвласників.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згід</a:t>
            </a:r>
            <a:r>
              <a:rPr dirty="0" sz="900" spc="9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но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Законом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бага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токвартирного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будинку”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одним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органів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управління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ревізійна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комісія,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яка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обирається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виключно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числа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спів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власників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будинку.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Вона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здійснює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кон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троль 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діяльністю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правління. 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А 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головним 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“контролером”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загальні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збори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(тобто,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безпосередньо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самі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спів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власники),</a:t>
            </a:r>
            <a:r>
              <a:rPr dirty="0" sz="900" spc="2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які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можуть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4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будь-який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час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змінити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правління,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ревізійну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комісію.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Інших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контролерів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потребує.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967646"/>
            <a:ext cx="694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90" b="1">
                <a:solidFill>
                  <a:srgbClr val="AC1032"/>
                </a:solidFill>
                <a:latin typeface="Calibri"/>
                <a:cs typeface="Calibri"/>
              </a:rPr>
              <a:t>Н</a:t>
            </a:r>
            <a:r>
              <a:rPr dirty="0" sz="1200" spc="135" b="1">
                <a:solidFill>
                  <a:srgbClr val="AC1032"/>
                </a:solidFill>
                <a:latin typeface="Calibri"/>
                <a:cs typeface="Calibri"/>
              </a:rPr>
              <a:t>о</a:t>
            </a:r>
            <a:r>
              <a:rPr dirty="0" sz="1200" spc="145" b="1">
                <a:solidFill>
                  <a:srgbClr val="AC1032"/>
                </a:solidFill>
                <a:latin typeface="Calibri"/>
                <a:cs typeface="Calibri"/>
              </a:rPr>
              <a:t>татки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954" y="1221646"/>
            <a:ext cx="671195" cy="731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600" spc="185" b="1">
                <a:solidFill>
                  <a:srgbClr val="AC1032"/>
                </a:solidFill>
                <a:latin typeface="Calibri"/>
                <a:cs typeface="Calibri"/>
              </a:rPr>
              <a:t>Зміст</a:t>
            </a:r>
            <a:endParaRPr sz="16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480"/>
              </a:spcBef>
            </a:pPr>
            <a:r>
              <a:rPr dirty="0" sz="1000" spc="4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1000" spc="35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1000" spc="90">
                <a:solidFill>
                  <a:srgbClr val="231F20"/>
                </a:solidFill>
                <a:latin typeface="Century Gothic"/>
                <a:cs typeface="Century Gothic"/>
              </a:rPr>
              <a:t>т</a:t>
            </a:r>
            <a:r>
              <a:rPr dirty="0" sz="1000" spc="45">
                <a:solidFill>
                  <a:srgbClr val="231F20"/>
                </a:solidFill>
                <a:latin typeface="Century Gothic"/>
                <a:cs typeface="Century Gothic"/>
              </a:rPr>
              <a:t>уп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baseline="-9259" sz="2700" spc="7" b="1">
                <a:solidFill>
                  <a:srgbClr val="AC1032"/>
                </a:solidFill>
                <a:latin typeface="Microsoft Uighur"/>
                <a:cs typeface="Microsoft Uighur"/>
              </a:rPr>
              <a:t>.</a:t>
            </a:r>
            <a:r>
              <a:rPr dirty="0" baseline="-9259" sz="2700" spc="-97" b="1">
                <a:solidFill>
                  <a:srgbClr val="AC1032"/>
                </a:solidFill>
                <a:latin typeface="Microsoft Uighur"/>
                <a:cs typeface="Microsoft Uighur"/>
              </a:rPr>
              <a:t> </a:t>
            </a:r>
            <a:r>
              <a:rPr dirty="0" sz="1200" spc="25" b="1">
                <a:solidFill>
                  <a:srgbClr val="AC1032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6054" y="2059846"/>
            <a:ext cx="32372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Статус</a:t>
            </a:r>
            <a:r>
              <a:rPr dirty="0" sz="10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00">
                <a:solidFill>
                  <a:srgbClr val="231F20"/>
                </a:solidFill>
                <a:latin typeface="Century Gothic"/>
                <a:cs typeface="Century Gothic"/>
              </a:rPr>
              <a:t>вплив</a:t>
            </a: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5">
                <a:solidFill>
                  <a:srgbClr val="231F20"/>
                </a:solidFill>
                <a:latin typeface="Century Gothic"/>
                <a:cs typeface="Century Gothic"/>
              </a:rPr>
              <a:t>(не)правомірність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654" y="2110646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30">
                <a:solidFill>
                  <a:srgbClr val="231F20"/>
                </a:solidFill>
                <a:latin typeface="Century Gothic"/>
                <a:cs typeface="Century Gothic"/>
              </a:rPr>
              <a:t>перевірок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baseline="-9259" sz="2700" spc="7" b="1">
                <a:solidFill>
                  <a:srgbClr val="AC1032"/>
                </a:solidFill>
                <a:latin typeface="Microsoft Uighur"/>
                <a:cs typeface="Microsoft Uighur"/>
              </a:rPr>
              <a:t>.</a:t>
            </a:r>
            <a:r>
              <a:rPr dirty="0" baseline="-9259" sz="2700" spc="-97" b="1">
                <a:solidFill>
                  <a:srgbClr val="AC1032"/>
                </a:solidFill>
                <a:latin typeface="Microsoft Uighur"/>
                <a:cs typeface="Microsoft Uighur"/>
              </a:rPr>
              <a:t> </a:t>
            </a:r>
            <a:r>
              <a:rPr dirty="0" sz="1200" spc="25" b="1">
                <a:solidFill>
                  <a:srgbClr val="AC1032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6054" y="2517047"/>
            <a:ext cx="35953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10">
                <a:solidFill>
                  <a:srgbClr val="231F20"/>
                </a:solidFill>
                <a:latin typeface="Century Gothic"/>
                <a:cs typeface="Century Gothic"/>
              </a:rPr>
              <a:t>Як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Century Gothic"/>
                <a:cs typeface="Century Gothic"/>
              </a:rPr>
              <a:t>правлінню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35">
                <a:solidFill>
                  <a:srgbClr val="231F20"/>
                </a:solidFill>
                <a:latin typeface="Century Gothic"/>
                <a:cs typeface="Century Gothic"/>
              </a:rPr>
              <a:t>мінімізувати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65">
                <a:solidFill>
                  <a:srgbClr val="231F20"/>
                </a:solidFill>
                <a:latin typeface="Century Gothic"/>
                <a:cs typeface="Century Gothic"/>
              </a:rPr>
              <a:t>ризики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Century Gothic"/>
                <a:cs typeface="Century Gothic"/>
              </a:rPr>
              <a:t>проведення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0654" y="2537367"/>
            <a:ext cx="3621404" cy="12446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40"/>
              </a:spcBef>
            </a:pPr>
            <a:r>
              <a:rPr dirty="0" sz="10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55">
                <a:solidFill>
                  <a:srgbClr val="231F20"/>
                </a:solidFill>
                <a:latin typeface="Century Gothic"/>
                <a:cs typeface="Century Gothic"/>
              </a:rPr>
              <a:t>негативні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-4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1000" spc="-6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1000" spc="65">
                <a:solidFill>
                  <a:srgbClr val="231F20"/>
                </a:solidFill>
                <a:latin typeface="Century Gothic"/>
                <a:cs typeface="Century Gothic"/>
              </a:rPr>
              <a:t>лідки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31F20"/>
                </a:solidFill>
                <a:latin typeface="Century Gothic"/>
                <a:cs typeface="Century Gothic"/>
              </a:rPr>
              <a:t>перевірок</a:t>
            </a:r>
            <a:r>
              <a:rPr dirty="0" sz="10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baseline="-9259" sz="2700" spc="7" b="1">
                <a:solidFill>
                  <a:srgbClr val="AC1032"/>
                </a:solidFill>
                <a:latin typeface="Microsoft Uighur"/>
                <a:cs typeface="Microsoft Uighur"/>
              </a:rPr>
              <a:t>.</a:t>
            </a:r>
            <a:r>
              <a:rPr dirty="0" baseline="-9259" sz="2700" spc="-97" b="1">
                <a:solidFill>
                  <a:srgbClr val="AC1032"/>
                </a:solidFill>
                <a:latin typeface="Microsoft Uighur"/>
                <a:cs typeface="Microsoft Uighur"/>
              </a:rPr>
              <a:t> </a:t>
            </a:r>
            <a:r>
              <a:rPr dirty="0" sz="1200" spc="80" b="1">
                <a:solidFill>
                  <a:srgbClr val="AC1032"/>
                </a:solidFill>
                <a:latin typeface="Century Gothic"/>
                <a:cs typeface="Century Gothic"/>
              </a:rPr>
              <a:t>9</a:t>
            </a:r>
            <a:endParaRPr sz="12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dirty="0" sz="1000" spc="50">
                <a:solidFill>
                  <a:srgbClr val="231F20"/>
                </a:solidFill>
                <a:latin typeface="Century Gothic"/>
                <a:cs typeface="Century Gothic"/>
              </a:rPr>
              <a:t>Трудові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31F20"/>
                </a:solidFill>
                <a:latin typeface="Century Gothic"/>
                <a:cs typeface="Century Gothic"/>
              </a:rPr>
              <a:t>правовідносини: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5">
                <a:solidFill>
                  <a:srgbClr val="231F20"/>
                </a:solidFill>
                <a:latin typeface="Century Gothic"/>
                <a:cs typeface="Century Gothic"/>
              </a:rPr>
              <a:t>особливого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4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25">
                <a:solidFill>
                  <a:srgbClr val="231F20"/>
                </a:solidFill>
                <a:latin typeface="Century Gothic"/>
                <a:cs typeface="Century Gothic"/>
              </a:rPr>
              <a:t>ОСББ?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baseline="-9259" sz="2700" spc="7" b="1">
                <a:solidFill>
                  <a:srgbClr val="AC1032"/>
                </a:solidFill>
                <a:latin typeface="Microsoft Uighur"/>
                <a:cs typeface="Microsoft Uighur"/>
              </a:rPr>
              <a:t>.</a:t>
            </a:r>
            <a:r>
              <a:rPr dirty="0" baseline="-9259" sz="2700" spc="-89" b="1">
                <a:solidFill>
                  <a:srgbClr val="AC1032"/>
                </a:solidFill>
                <a:latin typeface="Microsoft Uighur"/>
                <a:cs typeface="Microsoft Uighur"/>
              </a:rPr>
              <a:t> </a:t>
            </a:r>
            <a:r>
              <a:rPr dirty="0" sz="1200" spc="-95" b="1">
                <a:solidFill>
                  <a:srgbClr val="AC1032"/>
                </a:solidFill>
                <a:latin typeface="Century Gothic"/>
                <a:cs typeface="Century Gothic"/>
              </a:rPr>
              <a:t>13</a:t>
            </a:r>
            <a:endParaRPr sz="12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dirty="0" sz="1000" spc="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30">
                <a:solidFill>
                  <a:srgbClr val="231F20"/>
                </a:solidFill>
                <a:latin typeface="Century Gothic"/>
                <a:cs typeface="Century Gothic"/>
              </a:rPr>
              <a:t>робити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45">
                <a:solidFill>
                  <a:srgbClr val="231F20"/>
                </a:solidFill>
                <a:latin typeface="Century Gothic"/>
                <a:cs typeface="Century Gothic"/>
              </a:rPr>
              <a:t>правлінню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40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10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5">
                <a:solidFill>
                  <a:srgbClr val="231F20"/>
                </a:solidFill>
                <a:latin typeface="Century Gothic"/>
                <a:cs typeface="Century Gothic"/>
              </a:rPr>
              <a:t>разі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перевірки?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baseline="-9259" sz="2700" spc="7" b="1">
                <a:solidFill>
                  <a:srgbClr val="AC1032"/>
                </a:solidFill>
                <a:latin typeface="Microsoft Uighur"/>
                <a:cs typeface="Microsoft Uighur"/>
              </a:rPr>
              <a:t>.</a:t>
            </a:r>
            <a:r>
              <a:rPr dirty="0" baseline="-9259" sz="2700" spc="-97" b="1">
                <a:solidFill>
                  <a:srgbClr val="AC1032"/>
                </a:solidFill>
                <a:latin typeface="Microsoft Uighur"/>
                <a:cs typeface="Microsoft Uighur"/>
              </a:rPr>
              <a:t> </a:t>
            </a:r>
            <a:r>
              <a:rPr dirty="0" sz="1200" spc="-95" b="1">
                <a:solidFill>
                  <a:srgbClr val="AC1032"/>
                </a:solidFill>
                <a:latin typeface="Century Gothic"/>
                <a:cs typeface="Century Gothic"/>
              </a:rPr>
              <a:t>15</a:t>
            </a:r>
            <a:endParaRPr sz="1200">
              <a:latin typeface="Century Gothic"/>
              <a:cs typeface="Century Gothic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dirty="0" sz="1000" spc="-30">
                <a:solidFill>
                  <a:srgbClr val="231F20"/>
                </a:solidFill>
                <a:latin typeface="Century Gothic"/>
                <a:cs typeface="Century Gothic"/>
              </a:rPr>
              <a:t>Замі</a:t>
            </a:r>
            <a:r>
              <a:rPr dirty="0" sz="1000" spc="-45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1000" spc="90">
                <a:solidFill>
                  <a:srgbClr val="231F20"/>
                </a:solidFill>
                <a:latin typeface="Century Gothic"/>
                <a:cs typeface="Century Gothic"/>
              </a:rPr>
              <a:t>ть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1000" spc="15">
                <a:solidFill>
                  <a:srgbClr val="231F20"/>
                </a:solidFill>
                <a:latin typeface="Century Gothic"/>
                <a:cs typeface="Century Gothic"/>
              </a:rPr>
              <a:t>пі</a:t>
            </a:r>
            <a:r>
              <a:rPr dirty="0" sz="1000" spc="5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1000" spc="55">
                <a:solidFill>
                  <a:srgbClr val="231F20"/>
                </a:solidFill>
                <a:latin typeface="Century Gothic"/>
                <a:cs typeface="Century Gothic"/>
              </a:rPr>
              <a:t>лямови</a:t>
            </a:r>
            <a:r>
              <a:rPr dirty="0" sz="10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baseline="-9259" sz="2700" spc="7" b="1">
                <a:solidFill>
                  <a:srgbClr val="AC1032"/>
                </a:solidFill>
                <a:latin typeface="Microsoft Uighur"/>
                <a:cs typeface="Microsoft Uighur"/>
              </a:rPr>
              <a:t>.</a:t>
            </a:r>
            <a:r>
              <a:rPr dirty="0" baseline="-9259" sz="2700" spc="-97" b="1">
                <a:solidFill>
                  <a:srgbClr val="AC1032"/>
                </a:solidFill>
                <a:latin typeface="Microsoft Uighur"/>
                <a:cs typeface="Microsoft Uighur"/>
              </a:rPr>
              <a:t> </a:t>
            </a:r>
            <a:r>
              <a:rPr dirty="0" sz="1200" spc="25" b="1">
                <a:solidFill>
                  <a:srgbClr val="AC1032"/>
                </a:solidFill>
                <a:latin typeface="Century Gothic"/>
                <a:cs typeface="Century Gothic"/>
              </a:rPr>
              <a:t>23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0699" y="1855643"/>
            <a:ext cx="69850" cy="1836420"/>
          </a:xfrm>
          <a:custGeom>
            <a:avLst/>
            <a:gdLst/>
            <a:ahLst/>
            <a:cxnLst/>
            <a:rect l="l" t="t" r="r" b="b"/>
            <a:pathLst>
              <a:path w="69850" h="1836420">
                <a:moveTo>
                  <a:pt x="0" y="0"/>
                </a:moveTo>
                <a:lnTo>
                  <a:pt x="0" y="1836115"/>
                </a:lnTo>
              </a:path>
              <a:path w="69850" h="1836420">
                <a:moveTo>
                  <a:pt x="4501" y="770839"/>
                </a:moveTo>
                <a:lnTo>
                  <a:pt x="69296" y="770839"/>
                </a:lnTo>
              </a:path>
              <a:path w="69850" h="1836420">
                <a:moveTo>
                  <a:pt x="4501" y="307116"/>
                </a:moveTo>
                <a:lnTo>
                  <a:pt x="69296" y="307116"/>
                </a:lnTo>
              </a:path>
              <a:path w="69850" h="1836420">
                <a:moveTo>
                  <a:pt x="4501" y="1217218"/>
                </a:moveTo>
                <a:lnTo>
                  <a:pt x="69296" y="1217218"/>
                </a:lnTo>
              </a:path>
              <a:path w="69850" h="1836420">
                <a:moveTo>
                  <a:pt x="4501" y="1524396"/>
                </a:moveTo>
                <a:lnTo>
                  <a:pt x="69296" y="1524396"/>
                </a:lnTo>
              </a:path>
              <a:path w="69850" h="1836420">
                <a:moveTo>
                  <a:pt x="0" y="1831604"/>
                </a:moveTo>
                <a:lnTo>
                  <a:pt x="64794" y="1831604"/>
                </a:lnTo>
              </a:path>
              <a:path w="69850" h="1836420">
                <a:moveTo>
                  <a:pt x="4501" y="4511"/>
                </a:moveTo>
                <a:lnTo>
                  <a:pt x="69296" y="4511"/>
                </a:lnTo>
              </a:path>
            </a:pathLst>
          </a:custGeom>
          <a:ln w="9004">
            <a:solidFill>
              <a:srgbClr val="AC103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7089055"/>
            <a:ext cx="9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20" b="1">
                <a:solidFill>
                  <a:srgbClr val="AC1032"/>
                </a:solidFill>
                <a:latin typeface="Century Gothic"/>
                <a:cs typeface="Century Gothic"/>
              </a:rPr>
              <a:t>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94996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297" y="1221646"/>
            <a:ext cx="3913504" cy="2537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229" b="1">
                <a:solidFill>
                  <a:srgbClr val="AC1032"/>
                </a:solidFill>
                <a:latin typeface="Calibri"/>
                <a:cs typeface="Calibri"/>
              </a:rPr>
              <a:t>Вступ</a:t>
            </a:r>
            <a:endParaRPr sz="16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1060"/>
              </a:spcBef>
            </a:pP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Останнім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часом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об’єднань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(ОСББ)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Україні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актуальним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стало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питання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перевірок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їхньої діяльності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боку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тих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нагля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(контролю).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Хоча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перевірки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чимось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унікальним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(перевірки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проводяться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інших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юридичних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осіб),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стосов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певні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особливості,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обумовлені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статусом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об’єднань.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Метою 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цього 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матеріалу</a:t>
            </a:r>
            <a:r>
              <a:rPr dirty="0" sz="900" spc="2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роз’яснити 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членам 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правлінь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ці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особливості,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навчити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базових правил,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яких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слід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дотримуватися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спілкуванні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органами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Більше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деяким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органам,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якими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остан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нім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часом</a:t>
            </a:r>
            <a:r>
              <a:rPr dirty="0" sz="900" spc="1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зустрічаються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найчастіше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(Державній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службі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питань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праці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Державній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службі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надзвичайних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ситуацій),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приділимо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окрему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увагу.</a:t>
            </a:r>
            <a:endParaRPr sz="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1160686"/>
            <a:ext cx="3914775" cy="610679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600" spc="210" b="1">
                <a:solidFill>
                  <a:srgbClr val="AC1032"/>
                </a:solidFill>
                <a:latin typeface="Calibri"/>
                <a:cs typeface="Calibri"/>
              </a:rPr>
              <a:t>Статус</a:t>
            </a:r>
            <a:r>
              <a:rPr dirty="0" sz="1600" spc="6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85" b="1">
                <a:solidFill>
                  <a:srgbClr val="AC1032"/>
                </a:solidFill>
                <a:latin typeface="Calibri"/>
                <a:cs typeface="Calibri"/>
              </a:rPr>
              <a:t>ОСББ</a:t>
            </a:r>
            <a:r>
              <a:rPr dirty="0" sz="1600" spc="6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80" b="1">
                <a:solidFill>
                  <a:srgbClr val="AC1032"/>
                </a:solidFill>
                <a:latin typeface="Calibri"/>
                <a:cs typeface="Calibri"/>
              </a:rPr>
              <a:t>та</a:t>
            </a:r>
            <a:r>
              <a:rPr dirty="0" sz="1600" spc="7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90" b="1">
                <a:solidFill>
                  <a:srgbClr val="AC1032"/>
                </a:solidFill>
                <a:latin typeface="Calibri"/>
                <a:cs typeface="Calibri"/>
              </a:rPr>
              <a:t>його</a:t>
            </a:r>
            <a:r>
              <a:rPr dirty="0" sz="1600" spc="65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10" b="1">
                <a:solidFill>
                  <a:srgbClr val="AC1032"/>
                </a:solidFill>
                <a:latin typeface="Calibri"/>
                <a:cs typeface="Calibri"/>
              </a:rPr>
              <a:t>вплив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600" spc="195" b="1">
                <a:solidFill>
                  <a:srgbClr val="AC1032"/>
                </a:solidFill>
                <a:latin typeface="Calibri"/>
                <a:cs typeface="Calibri"/>
              </a:rPr>
              <a:t>на</a:t>
            </a:r>
            <a:r>
              <a:rPr dirty="0" sz="1600" spc="6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170" b="1">
                <a:solidFill>
                  <a:srgbClr val="AC1032"/>
                </a:solidFill>
                <a:latin typeface="Calibri"/>
                <a:cs typeface="Calibri"/>
              </a:rPr>
              <a:t>(не)правомірність</a:t>
            </a:r>
            <a:r>
              <a:rPr dirty="0" sz="1600" spc="60" b="1">
                <a:solidFill>
                  <a:srgbClr val="AC1032"/>
                </a:solidFill>
                <a:latin typeface="Calibri"/>
                <a:cs typeface="Calibri"/>
              </a:rPr>
              <a:t> </a:t>
            </a:r>
            <a:r>
              <a:rPr dirty="0" sz="1600" spc="200" b="1">
                <a:solidFill>
                  <a:srgbClr val="AC1032"/>
                </a:solidFill>
                <a:latin typeface="Calibri"/>
                <a:cs typeface="Calibri"/>
              </a:rPr>
              <a:t>перевірок</a:t>
            </a:r>
            <a:endParaRPr sz="1600">
              <a:latin typeface="Calibri"/>
              <a:cs typeface="Calibri"/>
            </a:endParaRPr>
          </a:p>
          <a:p>
            <a:pPr algn="just" marL="12700" marR="5715">
              <a:lnSpc>
                <a:spcPct val="111100"/>
              </a:lnSpc>
              <a:spcBef>
                <a:spcPts val="1060"/>
              </a:spcBef>
            </a:pP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створюються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юридичні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особи.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зв’язку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цим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практиці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роботи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органів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(контролю)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рідко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можна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почути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тезу: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“ОСББ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юридична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особа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зобов’яза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не..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”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дал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зива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ю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ть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900" spc="145">
                <a:solidFill>
                  <a:srgbClr val="231F20"/>
                </a:solidFill>
                <a:latin typeface="Century Gothic"/>
                <a:cs typeface="Century Gothic"/>
              </a:rPr>
              <a:t>я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обов’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я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зки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,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к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онтр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л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ь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к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онання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м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яких 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входить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компетенції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конкретного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органу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посадової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особи.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Але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тому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річ,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сам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собі статус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юридичної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особи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покладає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неї жодних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специфічних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обов’язків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окрім,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хіба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що,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ведення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бухгалтерського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обліку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складання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податкової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звітно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сті.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от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іще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зобов’язана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робити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конкретна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юридична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особа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залежить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того,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яку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діяльність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яких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засадах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вона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провадить.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Тож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давайте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розберемося,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яку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провадить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яку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провадить,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на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яких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засадах.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150" b="1">
                <a:solidFill>
                  <a:srgbClr val="231F20"/>
                </a:solidFill>
                <a:latin typeface="Calibri"/>
                <a:cs typeface="Calibri"/>
              </a:rPr>
              <a:t>Перше </a:t>
            </a:r>
            <a:r>
              <a:rPr dirty="0" sz="900" spc="45" b="1">
                <a:solidFill>
                  <a:srgbClr val="231F20"/>
                </a:solidFill>
                <a:latin typeface="Calibri"/>
                <a:cs typeface="Calibri"/>
              </a:rPr>
              <a:t>і</a:t>
            </a:r>
            <a:r>
              <a:rPr dirty="0" sz="900" spc="5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головне.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70" b="1">
                <a:solidFill>
                  <a:srgbClr val="231F20"/>
                </a:solidFill>
                <a:latin typeface="Calibri"/>
                <a:cs typeface="Calibri"/>
              </a:rPr>
              <a:t>ОСББ </a:t>
            </a:r>
            <a:r>
              <a:rPr dirty="0" sz="900" spc="130" b="1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 є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суб’єктом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господарювання.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Згідно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зі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ст.ст.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4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22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Закону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“Про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співвласни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ків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будинку”,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діяльність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 i="1">
                <a:solidFill>
                  <a:srgbClr val="231F20"/>
                </a:solidFill>
                <a:latin typeface="Calibri"/>
                <a:cs typeface="Calibri"/>
              </a:rPr>
              <a:t>господарчим </a:t>
            </a:r>
            <a:r>
              <a:rPr dirty="0" sz="900" spc="-19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25" i="1">
                <a:solidFill>
                  <a:srgbClr val="231F20"/>
                </a:solidFill>
                <a:latin typeface="Calibri"/>
                <a:cs typeface="Calibri"/>
              </a:rPr>
              <a:t>забезпеченням </a:t>
            </a:r>
            <a:r>
              <a:rPr dirty="0" sz="900" spc="65" i="1">
                <a:solidFill>
                  <a:srgbClr val="231F20"/>
                </a:solidFill>
                <a:latin typeface="Calibri"/>
                <a:cs typeface="Calibri"/>
              </a:rPr>
              <a:t>діяльності</a:t>
            </a:r>
            <a:r>
              <a:rPr dirty="0" sz="900" spc="7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u="sng" sz="900" spc="13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негосподарюючих </a:t>
            </a:r>
            <a:r>
              <a:rPr dirty="0" u="sng" sz="900" spc="3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суб’єктів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,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тобто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 i="1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dirty="0" sz="900" spc="70" i="1">
                <a:solidFill>
                  <a:srgbClr val="231F20"/>
                </a:solidFill>
                <a:latin typeface="Calibri"/>
                <a:cs typeface="Calibri"/>
              </a:rPr>
              <a:t>г</a:t>
            </a:r>
            <a:r>
              <a:rPr dirty="0" sz="900" spc="130" i="1">
                <a:solidFill>
                  <a:srgbClr val="231F20"/>
                </a:solidFill>
                <a:latin typeface="Calibri"/>
                <a:cs typeface="Calibri"/>
              </a:rPr>
              <a:t>осп</a:t>
            </a:r>
            <a:r>
              <a:rPr dirty="0" sz="900" spc="135" i="1">
                <a:solidFill>
                  <a:srgbClr val="231F20"/>
                </a:solidFill>
                <a:latin typeface="Calibri"/>
                <a:cs typeface="Calibri"/>
              </a:rPr>
              <a:t>о</a:t>
            </a:r>
            <a:r>
              <a:rPr dirty="0" sz="900" spc="140" i="1">
                <a:solidFill>
                  <a:srgbClr val="231F20"/>
                </a:solidFill>
                <a:latin typeface="Calibri"/>
                <a:cs typeface="Calibri"/>
              </a:rPr>
              <a:t>дарюючим</a:t>
            </a:r>
            <a:r>
              <a:rPr dirty="0" sz="900" spc="3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35" i="1">
                <a:solidFill>
                  <a:srgbClr val="231F20"/>
                </a:solidFill>
                <a:latin typeface="Calibri"/>
                <a:cs typeface="Calibri"/>
              </a:rPr>
              <a:t>с</a:t>
            </a:r>
            <a:r>
              <a:rPr dirty="0" sz="900" spc="90" i="1">
                <a:solidFill>
                  <a:srgbClr val="231F20"/>
                </a:solidFill>
                <a:latin typeface="Calibri"/>
                <a:cs typeface="Calibri"/>
              </a:rPr>
              <a:t>у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б</a:t>
            </a:r>
            <a:r>
              <a:rPr dirty="0" sz="900" spc="-65" i="1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dirty="0" sz="900" spc="110" i="1">
                <a:solidFill>
                  <a:srgbClr val="231F20"/>
                </a:solidFill>
                <a:latin typeface="Calibri"/>
                <a:cs typeface="Calibri"/>
              </a:rPr>
              <a:t>є</a:t>
            </a:r>
            <a:r>
              <a:rPr dirty="0" sz="900" spc="105" i="1">
                <a:solidFill>
                  <a:srgbClr val="231F20"/>
                </a:solidFill>
                <a:latin typeface="Calibri"/>
                <a:cs typeface="Calibri"/>
              </a:rPr>
              <a:t>к</a:t>
            </a:r>
            <a:r>
              <a:rPr dirty="0" sz="900" spc="-310" i="1">
                <a:solidFill>
                  <a:srgbClr val="231F20"/>
                </a:solidFill>
                <a:latin typeface="Calibri"/>
                <a:cs typeface="Calibri"/>
              </a:rPr>
              <a:t>т</a:t>
            </a:r>
            <a:r>
              <a:rPr dirty="0" sz="900" spc="114" i="1">
                <a:solidFill>
                  <a:srgbClr val="231F20"/>
                </a:solidFill>
                <a:latin typeface="Calibri"/>
                <a:cs typeface="Calibri"/>
              </a:rPr>
              <a:t>ом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  <a:spcBef>
                <a:spcPts val="5"/>
              </a:spcBef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ь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,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власне,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про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це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г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оворить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сам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к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он.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Відповідно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ч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r>
              <a:rPr dirty="0" sz="900" spc="-170">
                <a:solidFill>
                  <a:srgbClr val="231F20"/>
                </a:solidFill>
                <a:latin typeface="Century Gothic"/>
                <a:cs typeface="Century Gothic"/>
              </a:rPr>
              <a:t>1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4 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Закону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“Про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багатоквар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тирного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будинку”, 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“об’єднання</a:t>
            </a:r>
            <a:r>
              <a:rPr dirty="0" sz="900" spc="2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створюється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забезпечення </a:t>
            </a:r>
            <a:r>
              <a:rPr dirty="0" sz="900" spc="-229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захисту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прав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дотримання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їхніх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обов’язків,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належного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утримання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використання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спільного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майна,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безпечення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своєчасного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надходження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коштів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сплати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всіх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платежів,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передбачених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законодавством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статутними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доку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ментами”.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відповідно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ч.2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ст.22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зазначеного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закону,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“питання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самостійного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забезпечення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об’єднанням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експлуатації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утри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мання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користування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спільним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майном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такому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регулюються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Господарським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кодек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сом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частині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господарчого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забезпечення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негосподарюючих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суб’єктів”.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</a:pPr>
            <a:r>
              <a:rPr dirty="0" sz="1000" spc="20" b="1">
                <a:solidFill>
                  <a:srgbClr val="AC1032"/>
                </a:solidFill>
                <a:latin typeface="Century Gothic"/>
                <a:cs typeface="Century Gothic"/>
              </a:rPr>
              <a:t>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97" y="537979"/>
            <a:ext cx="277558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75">
                <a:solidFill>
                  <a:srgbClr val="231F20"/>
                </a:solidFill>
                <a:latin typeface="Calibri"/>
                <a:cs typeface="Calibri"/>
              </a:rPr>
              <a:t>Статус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його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5">
                <a:solidFill>
                  <a:srgbClr val="231F20"/>
                </a:solidFill>
                <a:latin typeface="Calibri"/>
                <a:cs typeface="Calibri"/>
              </a:rPr>
              <a:t>вплив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(не)правомірність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перевірок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7089055"/>
            <a:ext cx="1117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114" b="1">
                <a:solidFill>
                  <a:srgbClr val="AC1032"/>
                </a:solidFill>
                <a:latin typeface="Century Gothic"/>
                <a:cs typeface="Century Gothic"/>
              </a:rPr>
              <a:t>4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281" y="537979"/>
            <a:ext cx="3913504" cy="4439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545"/>
              </a:spcBef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 означає?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взагалі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таке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“негосподарюючий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суб’єкт”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“господарче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забезпечення”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діяльності?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Стаття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3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Господарського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кодексу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розрізняє </a:t>
            </a:r>
            <a:r>
              <a:rPr dirty="0" sz="900" spc="100" i="1">
                <a:solidFill>
                  <a:srgbClr val="231F20"/>
                </a:solidFill>
                <a:latin typeface="Calibri"/>
                <a:cs typeface="Calibri"/>
              </a:rPr>
              <a:t>господар</a:t>
            </a:r>
            <a:r>
              <a:rPr dirty="0" sz="900" spc="100" i="1">
                <a:solidFill>
                  <a:srgbClr val="231F20"/>
                </a:solidFill>
                <a:latin typeface="Verdana"/>
                <a:cs typeface="Verdana"/>
              </a:rPr>
              <a:t>- </a:t>
            </a:r>
            <a:r>
              <a:rPr dirty="0" sz="900" spc="105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900" spc="100" i="1">
                <a:solidFill>
                  <a:srgbClr val="231F20"/>
                </a:solidFill>
                <a:latin typeface="Calibri"/>
                <a:cs typeface="Calibri"/>
              </a:rPr>
              <a:t>ську </a:t>
            </a:r>
            <a:r>
              <a:rPr dirty="0" sz="900" spc="55" i="1">
                <a:solidFill>
                  <a:srgbClr val="231F20"/>
                </a:solidFill>
                <a:latin typeface="Calibri"/>
                <a:cs typeface="Calibri"/>
              </a:rPr>
              <a:t>діяльність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господарче забезпечення </a:t>
            </a:r>
            <a:r>
              <a:rPr dirty="0" sz="900" spc="60" i="1">
                <a:solidFill>
                  <a:srgbClr val="231F20"/>
                </a:solidFill>
                <a:latin typeface="Calibri"/>
                <a:cs typeface="Calibri"/>
              </a:rPr>
              <a:t>діяльності </a:t>
            </a:r>
            <a:r>
              <a:rPr dirty="0" sz="900" spc="90" i="1">
                <a:solidFill>
                  <a:srgbClr val="231F20"/>
                </a:solidFill>
                <a:latin typeface="Calibri"/>
                <a:cs typeface="Calibri"/>
              </a:rPr>
              <a:t>негоспо</a:t>
            </a:r>
            <a:r>
              <a:rPr dirty="0" sz="900" spc="90" i="1">
                <a:solidFill>
                  <a:srgbClr val="231F20"/>
                </a:solidFill>
                <a:latin typeface="Verdana"/>
                <a:cs typeface="Verdana"/>
              </a:rPr>
              <a:t>- </a:t>
            </a:r>
            <a:r>
              <a:rPr dirty="0" sz="900" spc="95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sz="900" spc="130" i="1">
                <a:solidFill>
                  <a:srgbClr val="231F20"/>
                </a:solidFill>
                <a:latin typeface="Calibri"/>
                <a:cs typeface="Calibri"/>
              </a:rPr>
              <a:t>дарюючих</a:t>
            </a:r>
            <a:r>
              <a:rPr dirty="0" sz="9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 i="1">
                <a:solidFill>
                  <a:srgbClr val="231F20"/>
                </a:solidFill>
                <a:latin typeface="Calibri"/>
                <a:cs typeface="Calibri"/>
              </a:rPr>
              <a:t>суб’єктів.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Господарську</a:t>
            </a:r>
            <a:r>
              <a:rPr dirty="0" sz="900" spc="2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Кодекс 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визначає 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так:</a:t>
            </a:r>
            <a:r>
              <a:rPr dirty="0" sz="900" spc="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</a:t>
            </a:r>
            <a:r>
              <a:rPr dirty="0" sz="900" spc="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“у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суспільного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виробництва,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спрямована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виготовлен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ня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реалізацію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продукції,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виконання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робіт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надання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послуг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вартісного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характеру,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мають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цінову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визначеність”.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Провадять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її,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відповідно,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суб’єкти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господарювання.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випливає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наведе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ного 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визначення,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головною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ознакою 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господарської 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її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зорієнтованість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“назовні”,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“зовнішнє”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споживання. Якщо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господарська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провадиться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метою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отримання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бутку,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вона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визнається </a:t>
            </a:r>
            <a:r>
              <a:rPr dirty="0" sz="900" spc="85" i="1">
                <a:solidFill>
                  <a:srgbClr val="231F20"/>
                </a:solidFill>
                <a:latin typeface="Calibri"/>
                <a:cs typeface="Calibri"/>
              </a:rPr>
              <a:t>підприємництвом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без такої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мети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0" i="1">
                <a:solidFill>
                  <a:srgbClr val="231F20"/>
                </a:solidFill>
                <a:latin typeface="Calibri"/>
                <a:cs typeface="Calibri"/>
              </a:rPr>
              <a:t>некомерційною</a:t>
            </a:r>
            <a:r>
              <a:rPr dirty="0" sz="900" spc="2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4" i="1">
                <a:solidFill>
                  <a:srgbClr val="231F20"/>
                </a:solidFill>
                <a:latin typeface="Calibri"/>
                <a:cs typeface="Calibri"/>
              </a:rPr>
              <a:t>господарською</a:t>
            </a:r>
            <a:r>
              <a:rPr dirty="0" sz="900" spc="3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 i="1">
                <a:solidFill>
                  <a:srgbClr val="231F20"/>
                </a:solidFill>
                <a:latin typeface="Calibri"/>
                <a:cs typeface="Calibri"/>
              </a:rPr>
              <a:t>діяльністю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відміну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господарської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діяльності,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господарче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забезпечен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ня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негосподарюючих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суб’єктів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спрямоване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“ство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рення 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підтримання 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необхідних 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матеріально-технічних 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умов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їх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функціонування”,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тобто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“внутрішнє”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споживання,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безпечення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своїх власних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потреб. 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Саме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цим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займаються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спів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власники,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створивши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разом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управляють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своїм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будинком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утримують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його.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Тож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віднесення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об’єднань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негосподарюю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чих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суб’єктів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Законі України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“Про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б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ага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т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оква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тирно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б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дин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”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аб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с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о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л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ю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тно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логічним.</a:t>
            </a:r>
            <a:endParaRPr sz="9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5740" y="5133491"/>
            <a:ext cx="3714156" cy="18418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84" y="537979"/>
            <a:ext cx="3914140" cy="4744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75">
                <a:solidFill>
                  <a:srgbClr val="231F20"/>
                </a:solidFill>
                <a:latin typeface="Calibri"/>
                <a:cs typeface="Calibri"/>
              </a:rPr>
              <a:t>Статус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його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5">
                <a:solidFill>
                  <a:srgbClr val="231F20"/>
                </a:solidFill>
                <a:latin typeface="Calibri"/>
                <a:cs typeface="Calibri"/>
              </a:rPr>
              <a:t>вплив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(не)правомірність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перевірок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080">
              <a:lnSpc>
                <a:spcPct val="111100"/>
              </a:lnSpc>
              <a:spcBef>
                <a:spcPts val="545"/>
              </a:spcBef>
            </a:pP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Показово, 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1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таку 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ж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правову 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позицію 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зайняла 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Судова</a:t>
            </a:r>
            <a:r>
              <a:rPr dirty="0" sz="900" spc="2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пала</a:t>
            </a:r>
            <a:r>
              <a:rPr dirty="0" sz="900" spc="-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господарських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справах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Верховного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Суду</a:t>
            </a:r>
            <a:r>
              <a:rPr dirty="0" sz="900" spc="2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</a:t>
            </a:r>
            <a:r>
              <a:rPr dirty="0" sz="900" spc="2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900" spc="1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у</a:t>
            </a:r>
            <a:r>
              <a:rPr dirty="0" u="sng" sz="900" spc="21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900" spc="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справі</a:t>
            </a:r>
            <a:endParaRPr sz="90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u="sng" sz="900" spc="9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№</a:t>
            </a:r>
            <a:r>
              <a:rPr dirty="0" u="sng" sz="900" spc="-105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dirty="0" u="sng" sz="900" spc="-6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916/2197/13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1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позовом</a:t>
            </a:r>
            <a:r>
              <a:rPr dirty="0" sz="900" spc="-10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«Одесит»</a:t>
            </a:r>
            <a:r>
              <a:rPr dirty="0" sz="900" spc="-1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10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ДП</a:t>
            </a:r>
            <a:r>
              <a:rPr dirty="0" sz="900" spc="-1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«Компроміс»:</a:t>
            </a:r>
            <a:r>
              <a:rPr dirty="0" sz="900" spc="-1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“Отже,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суди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 вирішенні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спору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дійшли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обґрунтованого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висновку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те,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u="sng" sz="900" spc="114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позивач </a:t>
            </a:r>
            <a:r>
              <a:rPr dirty="0" u="sng" sz="900" spc="12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не </a:t>
            </a:r>
            <a:r>
              <a:rPr dirty="0" u="sng" sz="900" spc="10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здійснює </a:t>
            </a:r>
            <a:r>
              <a:rPr dirty="0" u="sng" sz="900" spc="10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господарської </a:t>
            </a:r>
            <a:r>
              <a:rPr dirty="0" u="sng" sz="900" spc="5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діяльності</a:t>
            </a:r>
            <a:r>
              <a:rPr dirty="0" sz="900" spc="5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розумінні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наведених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норм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законодавства,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оскільки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діяльність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спрямо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вана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створення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підтримання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необхідних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матеріально-техніч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умов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функціонування,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що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здійснюється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участі 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без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участі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суб’єктів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відтак, </a:t>
            </a:r>
            <a:r>
              <a:rPr dirty="0" u="sng" sz="900" spc="12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ця </a:t>
            </a:r>
            <a:r>
              <a:rPr dirty="0" u="sng" sz="900" spc="4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діяльність </a:t>
            </a:r>
            <a:r>
              <a:rPr dirty="0" u="sng" sz="900" spc="114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є </a:t>
            </a:r>
            <a:r>
              <a:rPr dirty="0" u="sng" sz="900" spc="7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госпо</a:t>
            </a:r>
            <a:r>
              <a:rPr dirty="0" u="sng" sz="900" spc="7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Verdana"/>
                <a:cs typeface="Verdana"/>
              </a:rPr>
              <a:t>- </a:t>
            </a:r>
            <a:r>
              <a:rPr dirty="0" sz="900" spc="75" i="1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dirty="0" u="sng" sz="900" spc="12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дарчим</a:t>
            </a:r>
            <a:r>
              <a:rPr dirty="0" u="sng" sz="900" spc="1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spc="11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забезпеченням</a:t>
            </a:r>
            <a:r>
              <a:rPr dirty="0" u="sng" sz="900" spc="1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spc="5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діяльності</a:t>
            </a:r>
            <a:r>
              <a:rPr dirty="0" u="sng" sz="900" spc="1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spc="10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негосподарюючого</a:t>
            </a:r>
            <a:r>
              <a:rPr dirty="0" u="sng" sz="900" spc="1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 spc="5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суб’єкта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”.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 indent="-635">
              <a:lnSpc>
                <a:spcPct val="111100"/>
              </a:lnSpc>
            </a:pP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Статус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14" i="1">
                <a:solidFill>
                  <a:srgbClr val="231F20"/>
                </a:solidFill>
                <a:latin typeface="Calibri"/>
                <a:cs typeface="Calibri"/>
              </a:rPr>
              <a:t>негосподарюючого </a:t>
            </a:r>
            <a:r>
              <a:rPr dirty="0" sz="900" spc="40" i="1">
                <a:solidFill>
                  <a:srgbClr val="231F20"/>
                </a:solidFill>
                <a:latin typeface="Calibri"/>
                <a:cs typeface="Calibri"/>
              </a:rPr>
              <a:t>суб’єкта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дуже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важливим,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адже</a:t>
            </a:r>
            <a:r>
              <a:rPr dirty="0" sz="900" spc="2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</a:t>
            </a:r>
            <a:r>
              <a:rPr dirty="0" sz="900" spc="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питання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про 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те,</a:t>
            </a:r>
            <a:r>
              <a:rPr dirty="0" sz="900" spc="2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чи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застосовуються 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вимо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ги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нормативно-правових актів,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поширюються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суб’єктів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частині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ліцензування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певних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видів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діяльності,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контролю,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перевірок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тощо.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Оскільки 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суб’єктом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дарювання,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вимоги,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адресовані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суб’єктам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господарювання,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пред’являтися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можуть.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Погляньмо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тепер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питання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взагалі.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Ці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питання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регулюються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Законом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“Про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основні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засади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 у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господарської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діяльності”.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Згідно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преамбулою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ст.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2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зазначеного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Закону,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дія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“поширюється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відносини, пов’язані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зі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здійсненням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дер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жавного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(контролю) у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сфері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u="sng" sz="900" spc="11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господарської </a:t>
            </a:r>
            <a:r>
              <a:rPr dirty="0" u="sng" sz="900" spc="30" i="1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alibri"/>
                <a:cs typeface="Calibri"/>
              </a:rPr>
              <a:t>діяльності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”.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Іншими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словами,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господарче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забезпечення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діяльності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него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сподарюючих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суб’єктів,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включаючи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дія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зазначеного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</a:t>
            </a:r>
            <a:r>
              <a:rPr dirty="0" sz="900" spc="1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ну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поширюється.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Відтак,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заходи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державного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нагляду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(контро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лю),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передбачені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ним,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провадитися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можуть.</a:t>
            </a:r>
            <a:endParaRPr sz="9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27995" y="5619865"/>
            <a:ext cx="3888104" cy="9525"/>
            <a:chOff x="827995" y="5619865"/>
            <a:chExt cx="3888104" cy="9525"/>
          </a:xfrm>
        </p:grpSpPr>
        <p:sp>
          <p:nvSpPr>
            <p:cNvPr id="4" name="object 4"/>
            <p:cNvSpPr/>
            <p:nvPr/>
          </p:nvSpPr>
          <p:spPr>
            <a:xfrm>
              <a:off x="859654" y="5624367"/>
              <a:ext cx="3834129" cy="0"/>
            </a:xfrm>
            <a:custGeom>
              <a:avLst/>
              <a:gdLst/>
              <a:ahLst/>
              <a:cxnLst/>
              <a:rect l="l" t="t" r="r" b="b"/>
              <a:pathLst>
                <a:path w="3834129" h="0">
                  <a:moveTo>
                    <a:pt x="0" y="0"/>
                  </a:moveTo>
                  <a:lnTo>
                    <a:pt x="3833746" y="0"/>
                  </a:lnTo>
                </a:path>
              </a:pathLst>
            </a:custGeom>
            <a:ln w="9004">
              <a:solidFill>
                <a:srgbClr val="AC1032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27995" y="5624367"/>
              <a:ext cx="3888104" cy="0"/>
            </a:xfrm>
            <a:custGeom>
              <a:avLst/>
              <a:gdLst/>
              <a:ahLst/>
              <a:cxnLst/>
              <a:rect l="l" t="t" r="r" b="b"/>
              <a:pathLst>
                <a:path w="3888104" h="0">
                  <a:moveTo>
                    <a:pt x="0" y="0"/>
                  </a:moveTo>
                  <a:lnTo>
                    <a:pt x="13551" y="0"/>
                  </a:lnTo>
                </a:path>
                <a:path w="3888104" h="0">
                  <a:moveTo>
                    <a:pt x="3874459" y="0"/>
                  </a:moveTo>
                  <a:lnTo>
                    <a:pt x="3888022" y="0"/>
                  </a:lnTo>
                </a:path>
              </a:pathLst>
            </a:custGeom>
            <a:ln w="9004">
              <a:solidFill>
                <a:srgbClr val="AC103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827995" y="6873187"/>
            <a:ext cx="3888104" cy="9525"/>
            <a:chOff x="827995" y="6873187"/>
            <a:chExt cx="3888104" cy="9525"/>
          </a:xfrm>
        </p:grpSpPr>
        <p:sp>
          <p:nvSpPr>
            <p:cNvPr id="7" name="object 7"/>
            <p:cNvSpPr/>
            <p:nvPr/>
          </p:nvSpPr>
          <p:spPr>
            <a:xfrm>
              <a:off x="859654" y="6877689"/>
              <a:ext cx="3834129" cy="0"/>
            </a:xfrm>
            <a:custGeom>
              <a:avLst/>
              <a:gdLst/>
              <a:ahLst/>
              <a:cxnLst/>
              <a:rect l="l" t="t" r="r" b="b"/>
              <a:pathLst>
                <a:path w="3834129" h="0">
                  <a:moveTo>
                    <a:pt x="0" y="0"/>
                  </a:moveTo>
                  <a:lnTo>
                    <a:pt x="3833746" y="0"/>
                  </a:lnTo>
                </a:path>
              </a:pathLst>
            </a:custGeom>
            <a:ln w="9004">
              <a:solidFill>
                <a:srgbClr val="AC1032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27995" y="6877689"/>
              <a:ext cx="3888104" cy="0"/>
            </a:xfrm>
            <a:custGeom>
              <a:avLst/>
              <a:gdLst/>
              <a:ahLst/>
              <a:cxnLst/>
              <a:rect l="l" t="t" r="r" b="b"/>
              <a:pathLst>
                <a:path w="3888104" h="0">
                  <a:moveTo>
                    <a:pt x="0" y="0"/>
                  </a:moveTo>
                  <a:lnTo>
                    <a:pt x="13551" y="0"/>
                  </a:lnTo>
                </a:path>
                <a:path w="3888104" h="0">
                  <a:moveTo>
                    <a:pt x="3874459" y="0"/>
                  </a:moveTo>
                  <a:lnTo>
                    <a:pt x="3888022" y="0"/>
                  </a:lnTo>
                </a:path>
              </a:pathLst>
            </a:custGeom>
            <a:ln w="9004">
              <a:solidFill>
                <a:srgbClr val="AC103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080052" y="5715582"/>
            <a:ext cx="3648710" cy="1551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5100" marR="422275" indent="3810">
              <a:lnSpc>
                <a:spcPct val="100000"/>
              </a:lnSpc>
              <a:spcBef>
                <a:spcPts val="100"/>
              </a:spcBef>
            </a:pP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Дія Закону </a:t>
            </a:r>
            <a:r>
              <a:rPr dirty="0" sz="1000" spc="65">
                <a:solidFill>
                  <a:srgbClr val="AC1032"/>
                </a:solidFill>
                <a:latin typeface="Microsoft YaHei UI"/>
                <a:cs typeface="Microsoft YaHei UI"/>
              </a:rPr>
              <a:t>України </a:t>
            </a:r>
            <a:r>
              <a:rPr dirty="0" sz="1000" spc="55">
                <a:solidFill>
                  <a:srgbClr val="AC1032"/>
                </a:solidFill>
                <a:latin typeface="Microsoft YaHei UI"/>
                <a:cs typeface="Microsoft YaHei UI"/>
              </a:rPr>
              <a:t>“Про основні </a:t>
            </a:r>
            <a:r>
              <a:rPr dirty="0" sz="1000" spc="80">
                <a:solidFill>
                  <a:srgbClr val="AC1032"/>
                </a:solidFill>
                <a:latin typeface="Microsoft YaHei UI"/>
                <a:cs typeface="Microsoft YaHei UI"/>
              </a:rPr>
              <a:t>засади </a:t>
            </a:r>
            <a:r>
              <a:rPr dirty="0" sz="1000" spc="8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державного </a:t>
            </a:r>
            <a:r>
              <a:rPr dirty="0" sz="1000" spc="75">
                <a:solidFill>
                  <a:srgbClr val="AC1032"/>
                </a:solidFill>
                <a:latin typeface="Microsoft YaHei UI"/>
                <a:cs typeface="Microsoft YaHei UI"/>
              </a:rPr>
              <a:t>нагляду </a:t>
            </a:r>
            <a:r>
              <a:rPr dirty="0" sz="1000" spc="50">
                <a:solidFill>
                  <a:srgbClr val="AC1032"/>
                </a:solidFill>
                <a:latin typeface="Microsoft YaHei UI"/>
                <a:cs typeface="Microsoft YaHei UI"/>
              </a:rPr>
              <a:t>(контролю) </a:t>
            </a:r>
            <a:r>
              <a:rPr dirty="0" sz="1000" spc="40">
                <a:solidFill>
                  <a:srgbClr val="AC1032"/>
                </a:solidFill>
                <a:latin typeface="Microsoft YaHei UI"/>
                <a:cs typeface="Microsoft YaHei UI"/>
              </a:rPr>
              <a:t>у </a:t>
            </a:r>
            <a:r>
              <a:rPr dirty="0" sz="1000" spc="75">
                <a:solidFill>
                  <a:srgbClr val="AC1032"/>
                </a:solidFill>
                <a:latin typeface="Microsoft YaHei UI"/>
                <a:cs typeface="Microsoft YaHei UI"/>
              </a:rPr>
              <a:t>сфері </a:t>
            </a:r>
            <a:r>
              <a:rPr dirty="0" sz="1000" spc="8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господарської</a:t>
            </a:r>
            <a:r>
              <a:rPr dirty="0" sz="1000" spc="4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5">
                <a:solidFill>
                  <a:srgbClr val="AC1032"/>
                </a:solidFill>
                <a:latin typeface="Microsoft YaHei UI"/>
                <a:cs typeface="Microsoft YaHei UI"/>
              </a:rPr>
              <a:t>діяльності”</a:t>
            </a:r>
            <a:r>
              <a:rPr dirty="0" sz="1000" spc="4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70">
                <a:solidFill>
                  <a:srgbClr val="AC1032"/>
                </a:solidFill>
                <a:latin typeface="Microsoft YaHei UI"/>
                <a:cs typeface="Microsoft YaHei UI"/>
              </a:rPr>
              <a:t>не</a:t>
            </a:r>
            <a:r>
              <a:rPr dirty="0" sz="1000" spc="4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5">
                <a:solidFill>
                  <a:srgbClr val="AC1032"/>
                </a:solidFill>
                <a:latin typeface="Microsoft YaHei UI"/>
                <a:cs typeface="Microsoft YaHei UI"/>
              </a:rPr>
              <a:t>поширюється </a:t>
            </a:r>
            <a:r>
              <a:rPr dirty="0" sz="1000" spc="-28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55">
                <a:solidFill>
                  <a:srgbClr val="AC1032"/>
                </a:solidFill>
                <a:latin typeface="Microsoft YaHei UI"/>
                <a:cs typeface="Microsoft YaHei UI"/>
              </a:rPr>
              <a:t>на </a:t>
            </a: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господарче </a:t>
            </a:r>
            <a:r>
              <a:rPr dirty="0" sz="1000" spc="70">
                <a:solidFill>
                  <a:srgbClr val="AC1032"/>
                </a:solidFill>
                <a:latin typeface="Microsoft YaHei UI"/>
                <a:cs typeface="Microsoft YaHei UI"/>
              </a:rPr>
              <a:t>забезпечення діяльності </a:t>
            </a:r>
            <a:r>
              <a:rPr dirty="0" sz="1000" spc="7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негосподарюючих</a:t>
            </a:r>
            <a:r>
              <a:rPr dirty="0" sz="1000" spc="2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55">
                <a:solidFill>
                  <a:srgbClr val="AC1032"/>
                </a:solidFill>
                <a:latin typeface="Microsoft YaHei UI"/>
                <a:cs typeface="Microsoft YaHei UI"/>
              </a:rPr>
              <a:t>суб’єктів.</a:t>
            </a:r>
            <a:r>
              <a:rPr dirty="0" sz="1000" spc="2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35">
                <a:solidFill>
                  <a:srgbClr val="AC1032"/>
                </a:solidFill>
                <a:latin typeface="Microsoft YaHei UI"/>
                <a:cs typeface="Microsoft YaHei UI"/>
              </a:rPr>
              <a:t>Тому</a:t>
            </a:r>
            <a:r>
              <a:rPr dirty="0" sz="1000" spc="2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5">
                <a:solidFill>
                  <a:srgbClr val="AC1032"/>
                </a:solidFill>
                <a:latin typeface="Microsoft YaHei UI"/>
                <a:cs typeface="Microsoft YaHei UI"/>
              </a:rPr>
              <a:t>заходи</a:t>
            </a:r>
            <a:endParaRPr sz="1000">
              <a:latin typeface="Microsoft YaHei UI"/>
              <a:cs typeface="Microsoft YaHei UI"/>
            </a:endParaRPr>
          </a:p>
          <a:p>
            <a:pPr algn="ctr" marL="12065" marR="269875" indent="3810">
              <a:lnSpc>
                <a:spcPct val="100000"/>
              </a:lnSpc>
            </a:pP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державного </a:t>
            </a:r>
            <a:r>
              <a:rPr dirty="0" sz="1000" spc="75">
                <a:solidFill>
                  <a:srgbClr val="AC1032"/>
                </a:solidFill>
                <a:latin typeface="Microsoft YaHei UI"/>
                <a:cs typeface="Microsoft YaHei UI"/>
              </a:rPr>
              <a:t>нагляду </a:t>
            </a:r>
            <a:r>
              <a:rPr dirty="0" sz="1000" spc="50">
                <a:solidFill>
                  <a:srgbClr val="AC1032"/>
                </a:solidFill>
                <a:latin typeface="Microsoft YaHei UI"/>
                <a:cs typeface="Microsoft YaHei UI"/>
              </a:rPr>
              <a:t>(контролю) </a:t>
            </a: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відповідно до </a:t>
            </a:r>
            <a:r>
              <a:rPr dirty="0" sz="1000" spc="-28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45">
                <a:solidFill>
                  <a:srgbClr val="AC1032"/>
                </a:solidFill>
                <a:latin typeface="Microsoft YaHei UI"/>
                <a:cs typeface="Microsoft YaHei UI"/>
              </a:rPr>
              <a:t>цього</a:t>
            </a:r>
            <a:r>
              <a:rPr dirty="0" sz="1000" spc="2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60">
                <a:solidFill>
                  <a:srgbClr val="AC1032"/>
                </a:solidFill>
                <a:latin typeface="Microsoft YaHei UI"/>
                <a:cs typeface="Microsoft YaHei UI"/>
              </a:rPr>
              <a:t>закону</a:t>
            </a:r>
            <a:r>
              <a:rPr dirty="0" sz="1000" spc="3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35">
                <a:solidFill>
                  <a:srgbClr val="AC1032"/>
                </a:solidFill>
                <a:latin typeface="Microsoft YaHei UI"/>
                <a:cs typeface="Microsoft YaHei UI"/>
              </a:rPr>
              <a:t>в</a:t>
            </a:r>
            <a:r>
              <a:rPr dirty="0" sz="1000" spc="2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95">
                <a:solidFill>
                  <a:srgbClr val="AC1032"/>
                </a:solidFill>
                <a:latin typeface="Microsoft YaHei UI"/>
                <a:cs typeface="Microsoft YaHei UI"/>
              </a:rPr>
              <a:t>ОСББ</a:t>
            </a:r>
            <a:r>
              <a:rPr dirty="0" sz="1000" spc="3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70">
                <a:solidFill>
                  <a:srgbClr val="AC1032"/>
                </a:solidFill>
                <a:latin typeface="Microsoft YaHei UI"/>
                <a:cs typeface="Microsoft YaHei UI"/>
              </a:rPr>
              <a:t>здійснюватися</a:t>
            </a:r>
            <a:r>
              <a:rPr dirty="0" sz="1000" spc="30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70">
                <a:solidFill>
                  <a:srgbClr val="AC1032"/>
                </a:solidFill>
                <a:latin typeface="Microsoft YaHei UI"/>
                <a:cs typeface="Microsoft YaHei UI"/>
              </a:rPr>
              <a:t>не</a:t>
            </a:r>
            <a:r>
              <a:rPr dirty="0" sz="1000" spc="25">
                <a:solidFill>
                  <a:srgbClr val="AC1032"/>
                </a:solidFill>
                <a:latin typeface="Microsoft YaHei UI"/>
                <a:cs typeface="Microsoft YaHei UI"/>
              </a:rPr>
              <a:t> </a:t>
            </a:r>
            <a:r>
              <a:rPr dirty="0" sz="1000" spc="40">
                <a:solidFill>
                  <a:srgbClr val="AC1032"/>
                </a:solidFill>
                <a:latin typeface="Microsoft YaHei UI"/>
                <a:cs typeface="Microsoft YaHei UI"/>
              </a:rPr>
              <a:t>можуть.</a:t>
            </a:r>
            <a:endParaRPr sz="1000">
              <a:latin typeface="Microsoft YaHei UI"/>
              <a:cs typeface="Microsoft YaHei U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Microsoft YaHei UI"/>
              <a:cs typeface="Microsoft YaHei UI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20" b="1">
                <a:solidFill>
                  <a:srgbClr val="AC1032"/>
                </a:solidFill>
                <a:latin typeface="Century Gothic"/>
                <a:cs typeface="Century Gothic"/>
              </a:rPr>
              <a:t>5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304" y="537979"/>
            <a:ext cx="3942079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9370">
              <a:lnSpc>
                <a:spcPct val="100000"/>
              </a:lnSpc>
              <a:spcBef>
                <a:spcPts val="100"/>
              </a:spcBef>
            </a:pPr>
            <a:r>
              <a:rPr dirty="0" sz="700" spc="114">
                <a:solidFill>
                  <a:srgbClr val="231F20"/>
                </a:solidFill>
                <a:latin typeface="Calibri"/>
                <a:cs typeface="Calibri"/>
              </a:rPr>
              <a:t>ПЕРЕВІРКИ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4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dirty="0" sz="7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39370" marR="5715">
              <a:lnSpc>
                <a:spcPct val="111100"/>
              </a:lnSpc>
              <a:spcBef>
                <a:spcPts val="545"/>
              </a:spcBef>
            </a:pP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Друге.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75" b="1">
                <a:solidFill>
                  <a:srgbClr val="231F20"/>
                </a:solidFill>
                <a:latin typeface="Calibri"/>
                <a:cs typeface="Calibri"/>
              </a:rPr>
              <a:t>ОСББ </a:t>
            </a:r>
            <a:r>
              <a:rPr dirty="0" sz="900" spc="135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40" b="1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dirty="0" sz="900" spc="125" b="1">
                <a:solidFill>
                  <a:srgbClr val="231F20"/>
                </a:solidFill>
                <a:latin typeface="Calibri"/>
                <a:cs typeface="Calibri"/>
              </a:rPr>
              <a:t>власником  багатоквартирного  </a:t>
            </a:r>
            <a:r>
              <a:rPr dirty="0" sz="900" spc="114" b="1">
                <a:solidFill>
                  <a:srgbClr val="231F20"/>
                </a:solidFill>
                <a:latin typeface="Calibri"/>
                <a:cs typeface="Calibri"/>
              </a:rPr>
              <a:t>будинку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чи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його спільного </a:t>
            </a:r>
            <a:r>
              <a:rPr dirty="0" sz="900" spc="80" b="1">
                <a:solidFill>
                  <a:srgbClr val="231F20"/>
                </a:solidFill>
                <a:latin typeface="Calibri"/>
                <a:cs typeface="Calibri"/>
              </a:rPr>
              <a:t>майна.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об’єднання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(власників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квартир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нежитлових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приміщень)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будинку,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власник.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стає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власником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цілому,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квартир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нежитлових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приміщень,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спільного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майна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багатоквартирному будинку.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просто об’єднання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ників,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їх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заміна.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створення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жодним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чином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змінює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відносин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власності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багатоквартирному будинку.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майно,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при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дбане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внески співвласників,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зараховується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власності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юридичної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особи,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спільної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власності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ників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будинку.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715">
              <a:lnSpc>
                <a:spcPct val="111100"/>
              </a:lnSpc>
              <a:spcBef>
                <a:spcPts val="5"/>
              </a:spcBef>
            </a:pP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наслідок, </a:t>
            </a:r>
            <a:r>
              <a:rPr dirty="0" sz="900" spc="130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низці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випадків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можуть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висуватися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вимоги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власника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будівлі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спільного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майна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</a:t>
            </a:r>
            <a:r>
              <a:rPr dirty="0" sz="900" spc="1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тирного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будинку. </a:t>
            </a:r>
            <a:r>
              <a:rPr dirty="0" sz="900" spc="120">
                <a:solidFill>
                  <a:srgbClr val="231F20"/>
                </a:solidFill>
                <a:latin typeface="Century Gothic"/>
                <a:cs typeface="Century Gothic"/>
              </a:rPr>
              <a:t>Ця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обставина,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разом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із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статусом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не-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господарюючого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суб’єкта,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також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враховується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судами.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080">
              <a:lnSpc>
                <a:spcPct val="111100"/>
              </a:lnSpc>
            </a:pP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Сказане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стосується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земельних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ділянок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багатоквартирних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будинків.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Відповідно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ч.2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ст.42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Земельного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кодексу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“земельні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ділянки,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95">
                <a:solidFill>
                  <a:srgbClr val="231F20"/>
                </a:solidFill>
                <a:latin typeface="Century Gothic"/>
                <a:cs typeface="Century Gothic"/>
              </a:rPr>
              <a:t>яких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розташовані багатоквартирні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бу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динки, </a:t>
            </a:r>
            <a:r>
              <a:rPr dirty="0" sz="900" spc="-8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також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належні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них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будівлі,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споруди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прибудин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кова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територія,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19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перебувають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спільній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сумісній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власно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сті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власників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квартир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нежитлових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приміщень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будинку,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передаються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безоплатно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власність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постійне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користу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вання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співвласникам багатоквартирного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порядку,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встановленому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Кабінетом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Міністрів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України”.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Іншими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слова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ми,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власниками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земельної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ділянки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будин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ку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можуть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бути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лише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його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співвласники. Втім,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сьогодні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передбаченого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Кодексом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порядку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Кабінет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Міністрів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України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встановив,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земельні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ділянки </a:t>
            </a:r>
            <a:r>
              <a:rPr dirty="0" sz="900" spc="13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спільну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власність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ників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будинку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передаються.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Але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так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Century Gothic"/>
                <a:cs typeface="Century Gothic"/>
              </a:rPr>
              <a:t>само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 можуть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вони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передаватися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ні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ні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будь-якому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іншому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суб’єкту,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окрім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самих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співвласників.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39370" marR="5715">
              <a:lnSpc>
                <a:spcPct val="111100"/>
              </a:lnSpc>
            </a:pP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зв’язку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цим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доречно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звернути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увагу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питання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благоустрою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прибудинкових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територій.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Нерідко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об’єднанням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висуваються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вимоги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(або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претензії)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щодо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утримання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прибудинкових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тери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торій.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Однак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більшості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випадків</a:t>
            </a:r>
            <a:r>
              <a:rPr dirty="0" sz="900" spc="-8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земельні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ділянки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</a:t>
            </a:r>
            <a:r>
              <a:rPr dirty="0" sz="900" spc="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них</a:t>
            </a:r>
            <a:r>
              <a:rPr dirty="0" sz="900" spc="-1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будинків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передані</a:t>
            </a:r>
            <a:r>
              <a:rPr dirty="0" sz="900" spc="-1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ні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</a:t>
            </a:r>
            <a:r>
              <a:rPr dirty="0" sz="900" spc="-1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власність,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ні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-1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користування,</a:t>
            </a:r>
            <a:r>
              <a:rPr dirty="0" sz="900" spc="-1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й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межі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0" i="1">
                <a:solidFill>
                  <a:srgbClr val="231F20"/>
                </a:solidFill>
                <a:latin typeface="Calibri"/>
                <a:cs typeface="Calibri"/>
              </a:rPr>
              <a:t>прибудинкових</a:t>
            </a:r>
            <a:r>
              <a:rPr dirty="0" sz="900" spc="8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територій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14">
                <a:solidFill>
                  <a:srgbClr val="231F20"/>
                </a:solidFill>
                <a:latin typeface="Century Gothic"/>
                <a:cs typeface="Century Gothic"/>
              </a:rPr>
              <a:t>в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установленому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законодавством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65" b="1">
                <a:solidFill>
                  <a:srgbClr val="AC1032"/>
                </a:solidFill>
                <a:latin typeface="Century Gothic"/>
                <a:cs typeface="Century Gothic"/>
              </a:rPr>
              <a:t>6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97" y="537979"/>
            <a:ext cx="3914775" cy="6729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700" spc="75">
                <a:solidFill>
                  <a:srgbClr val="231F20"/>
                </a:solidFill>
                <a:latin typeface="Calibri"/>
                <a:cs typeface="Calibri"/>
              </a:rPr>
              <a:t>Статус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130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65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0">
                <a:solidFill>
                  <a:srgbClr val="231F20"/>
                </a:solidFill>
                <a:latin typeface="Calibri"/>
                <a:cs typeface="Calibri"/>
              </a:rPr>
              <a:t>його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95">
                <a:solidFill>
                  <a:srgbClr val="231F20"/>
                </a:solidFill>
                <a:latin typeface="Calibri"/>
                <a:cs typeface="Calibri"/>
              </a:rPr>
              <a:t>вплив</a:t>
            </a:r>
            <a:r>
              <a:rPr dirty="0" sz="700" spc="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70">
                <a:solidFill>
                  <a:srgbClr val="231F20"/>
                </a:solidFill>
                <a:latin typeface="Calibri"/>
                <a:cs typeface="Calibri"/>
              </a:rPr>
              <a:t>(не)правомірність</a:t>
            </a:r>
            <a:r>
              <a:rPr dirty="0" sz="7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700" spc="85">
                <a:solidFill>
                  <a:srgbClr val="231F20"/>
                </a:solidFill>
                <a:latin typeface="Calibri"/>
                <a:cs typeface="Calibri"/>
              </a:rPr>
              <a:t>перевірок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800">
              <a:latin typeface="Calibri"/>
              <a:cs typeface="Calibri"/>
            </a:endParaRPr>
          </a:p>
          <a:p>
            <a:pPr algn="just" marL="12700" marR="5715">
              <a:lnSpc>
                <a:spcPct val="111100"/>
              </a:lnSpc>
              <a:spcBef>
                <a:spcPts val="545"/>
              </a:spcBef>
            </a:pP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порядку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визначені.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За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таких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умов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будь-які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претензії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до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щодо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неналежного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утримання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прибудинкових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територій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без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підставними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неправомірними.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Сказане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стосується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які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старим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законодавством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отри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мали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земельну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ділянку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власність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або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користування.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Такі ОСББ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мають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всі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обов’язки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власника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земельної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ділянки.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Третє. </a:t>
            </a:r>
            <a:r>
              <a:rPr dirty="0" sz="900" spc="160" b="1">
                <a:solidFill>
                  <a:srgbClr val="231F20"/>
                </a:solidFill>
                <a:latin typeface="Calibri"/>
                <a:cs typeface="Calibri"/>
              </a:rPr>
              <a:t>ОСББ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надає 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послуг.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Оскільки ОСББ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здійснює 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само-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забезпечення,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така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діяльність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може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розглядатися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5">
                <a:solidFill>
                  <a:srgbClr val="231F20"/>
                </a:solidFill>
                <a:latin typeface="Century Gothic"/>
                <a:cs typeface="Century Gothic"/>
              </a:rPr>
              <a:t>як </a:t>
            </a:r>
            <a:r>
              <a:rPr dirty="0" sz="900" spc="1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надання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послуг.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Якщо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немає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послуг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то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немає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ціни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послуги.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Фінансується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самозабезпечення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 рахунок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внесків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співвлас</a:t>
            </a:r>
            <a:r>
              <a:rPr dirty="0" sz="900" spc="4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ників.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розмір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перелік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внесків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визначають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виключно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самі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співвласники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загальних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зборах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ОСББ,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0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жоден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орган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може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(і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має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р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ава)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зробити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це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за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них.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Відносини співвласників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багатоквартирного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будинку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між 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собою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статутними,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договірними.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Права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обов’язки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</a:t>
            </a:r>
            <a:r>
              <a:rPr dirty="0" sz="900" spc="4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-19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власників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визначаються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законом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статутом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конкретного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ОСББ,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 однакові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всіх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співвласників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можуть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бути змінені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шля</a:t>
            </a:r>
            <a:r>
              <a:rPr dirty="0" sz="900" spc="65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7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хом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укладання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окремих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договорів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75">
                <a:solidFill>
                  <a:srgbClr val="231F20"/>
                </a:solidFill>
                <a:latin typeface="Century Gothic"/>
                <a:cs typeface="Century Gothic"/>
              </a:rPr>
              <a:t>із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окремими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співвласниками.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На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жаль,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окремі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у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своїй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практичній діяльності </a:t>
            </a:r>
            <a:r>
              <a:rPr dirty="0" sz="900" spc="-40">
                <a:solidFill>
                  <a:srgbClr val="231F20"/>
                </a:solidFill>
                <a:latin typeface="Century Gothic"/>
                <a:cs typeface="Century Gothic"/>
              </a:rPr>
              <a:t>самі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рушують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закон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тим </a:t>
            </a:r>
            <a:r>
              <a:rPr dirty="0" sz="900" spc="60">
                <a:solidFill>
                  <a:srgbClr val="231F20"/>
                </a:solidFill>
                <a:latin typeface="Century Gothic"/>
                <a:cs typeface="Century Gothic"/>
              </a:rPr>
              <a:t>ставлять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під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сумнів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свій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статус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зокрема,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укладаючи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зі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співвласниками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договори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надання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“послуг”.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Про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це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ми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поговоримо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пізніше,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коли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висвітлюватимемо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по</a:t>
            </a:r>
            <a:r>
              <a:rPr dirty="0" sz="900" spc="5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милки,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що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ослаблюють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позицію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ОСББ.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Century Gothic"/>
              <a:cs typeface="Century Gothic"/>
            </a:endParaRPr>
          </a:p>
          <a:p>
            <a:pPr algn="just" marL="12700" marR="5715">
              <a:lnSpc>
                <a:spcPct val="111100"/>
              </a:lnSpc>
            </a:pP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Четверте.</a:t>
            </a:r>
            <a:r>
              <a:rPr dirty="0" sz="900" spc="8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60" b="1">
                <a:solidFill>
                  <a:srgbClr val="231F20"/>
                </a:solidFill>
                <a:latin typeface="Calibri"/>
                <a:cs typeface="Calibri"/>
              </a:rPr>
              <a:t>ОСББ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70" b="1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форма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управління</a:t>
            </a:r>
            <a:r>
              <a:rPr dirty="0" sz="900" spc="8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10" b="1">
                <a:solidFill>
                  <a:srgbClr val="231F20"/>
                </a:solidFill>
                <a:latin typeface="Calibri"/>
                <a:cs typeface="Calibri"/>
              </a:rPr>
              <a:t>багатоквартирним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00" b="1">
                <a:solidFill>
                  <a:srgbClr val="231F20"/>
                </a:solidFill>
                <a:latin typeface="Calibri"/>
                <a:cs typeface="Calibri"/>
              </a:rPr>
              <a:t>будин- </a:t>
            </a:r>
            <a:r>
              <a:rPr dirty="0" sz="900" spc="-19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60" b="1">
                <a:solidFill>
                  <a:srgbClr val="231F20"/>
                </a:solidFill>
                <a:latin typeface="Calibri"/>
                <a:cs typeface="Calibri"/>
              </a:rPr>
              <a:t>ком, </a:t>
            </a:r>
            <a:r>
              <a:rPr dirty="0" sz="900" spc="90" b="1">
                <a:solidFill>
                  <a:srgbClr val="231F20"/>
                </a:solidFill>
                <a:latin typeface="Calibri"/>
                <a:cs typeface="Calibri"/>
              </a:rPr>
              <a:t>а </a:t>
            </a:r>
            <a:r>
              <a:rPr dirty="0" sz="900" spc="120" b="1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dirty="0" sz="900" spc="105" b="1">
                <a:solidFill>
                  <a:srgbClr val="231F20"/>
                </a:solidFill>
                <a:latin typeface="Calibri"/>
                <a:cs typeface="Calibri"/>
              </a:rPr>
              <a:t>його </a:t>
            </a:r>
            <a:r>
              <a:rPr dirty="0" sz="900" spc="95" b="1">
                <a:solidFill>
                  <a:srgbClr val="231F20"/>
                </a:solidFill>
                <a:latin typeface="Calibri"/>
                <a:cs typeface="Calibri"/>
              </a:rPr>
              <a:t>управитель.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-65">
                <a:solidFill>
                  <a:srgbClr val="231F20"/>
                </a:solidFill>
                <a:latin typeface="Century Gothic"/>
                <a:cs typeface="Century Gothic"/>
              </a:rPr>
              <a:t>є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однією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трьох </a:t>
            </a:r>
            <a:r>
              <a:rPr dirty="0" sz="900" spc="-95">
                <a:solidFill>
                  <a:srgbClr val="231F20"/>
                </a:solidFill>
                <a:latin typeface="Century Gothic"/>
                <a:cs typeface="Century Gothic"/>
              </a:rPr>
              <a:t>форм</a:t>
            </a:r>
            <a:r>
              <a:rPr dirty="0" sz="900" spc="-9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управ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80">
                <a:solidFill>
                  <a:srgbClr val="231F20"/>
                </a:solidFill>
                <a:latin typeface="Century Gothic"/>
                <a:cs typeface="Century Gothic"/>
              </a:rPr>
              <a:t>ління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багатоквартирним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будинком,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визначених чинним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нодавством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(поруч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управлінням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багатоквартирним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будинком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співвласниками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безпосередньо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та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управителем).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Будинок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перебуває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управлінні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10">
                <a:solidFill>
                  <a:srgbClr val="231F20"/>
                </a:solidFill>
                <a:latin typeface="Century Gothic"/>
                <a:cs typeface="Century Gothic"/>
              </a:rPr>
              <a:t>моменту </a:t>
            </a:r>
            <a:r>
              <a:rPr dirty="0" sz="900" spc="25">
                <a:solidFill>
                  <a:srgbClr val="231F20"/>
                </a:solidFill>
                <a:latin typeface="Century Gothic"/>
                <a:cs typeface="Century Gothic"/>
              </a:rPr>
              <a:t>його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створення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(ство</a:t>
            </a:r>
            <a:r>
              <a:rPr dirty="0" sz="900" spc="2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рення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означає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одночасно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обрання</a:t>
            </a:r>
            <a:r>
              <a:rPr dirty="0" sz="900" spc="-5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співвласниками</a:t>
            </a:r>
            <a:r>
              <a:rPr dirty="0" sz="900" spc="-4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60">
                <a:solidFill>
                  <a:srgbClr val="231F20"/>
                </a:solidFill>
                <a:latin typeface="Century Gothic"/>
                <a:cs typeface="Century Gothic"/>
              </a:rPr>
              <a:t>форми </a:t>
            </a:r>
            <a:r>
              <a:rPr dirty="0" sz="900" spc="-24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управління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через 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ОСББ).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ОСББ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потребує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жодних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додаткових </a:t>
            </a:r>
            <a:r>
              <a:rPr dirty="0" sz="900" spc="-23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5">
                <a:solidFill>
                  <a:srgbClr val="231F20"/>
                </a:solidFill>
                <a:latin typeface="Century Gothic"/>
                <a:cs typeface="Century Gothic"/>
              </a:rPr>
              <a:t>дій </a:t>
            </a: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інших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суб’єктів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(“списання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00">
                <a:solidFill>
                  <a:srgbClr val="231F20"/>
                </a:solidFill>
                <a:latin typeface="Century Gothic"/>
                <a:cs typeface="Century Gothic"/>
              </a:rPr>
              <a:t>з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балансу”,</a:t>
            </a:r>
            <a:r>
              <a:rPr dirty="0" sz="900" spc="-3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“передачі</a:t>
            </a:r>
            <a:r>
              <a:rPr dirty="0" sz="900" spc="1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25">
                <a:solidFill>
                  <a:srgbClr val="231F20"/>
                </a:solidFill>
                <a:latin typeface="Century Gothic"/>
                <a:cs typeface="Century Gothic"/>
              </a:rPr>
              <a:t>в </a:t>
            </a:r>
            <a:r>
              <a:rPr dirty="0" sz="900" spc="30">
                <a:solidFill>
                  <a:srgbClr val="231F20"/>
                </a:solidFill>
                <a:latin typeface="Century Gothic"/>
                <a:cs typeface="Century Gothic"/>
              </a:rPr>
              <a:t>управ</a:t>
            </a:r>
            <a:r>
              <a:rPr dirty="0" sz="900" spc="30">
                <a:solidFill>
                  <a:srgbClr val="231F20"/>
                </a:solidFill>
                <a:latin typeface="Calibri"/>
                <a:cs typeface="Calibri"/>
              </a:rPr>
              <a:t>- </a:t>
            </a:r>
            <a:r>
              <a:rPr dirty="0" sz="900" spc="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ління”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будинку) </a:t>
            </a:r>
            <a:r>
              <a:rPr dirty="0" sz="900" spc="85">
                <a:solidFill>
                  <a:srgbClr val="231F20"/>
                </a:solidFill>
                <a:latin typeface="Century Gothic"/>
                <a:cs typeface="Century Gothic"/>
              </a:rPr>
              <a:t>для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того,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щоб</a:t>
            </a:r>
            <a:r>
              <a:rPr dirty="0" sz="900" spc="17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розпочати </a:t>
            </a:r>
            <a:r>
              <a:rPr dirty="0" sz="900" spc="50">
                <a:solidFill>
                  <a:srgbClr val="231F20"/>
                </a:solidFill>
                <a:latin typeface="Century Gothic"/>
                <a:cs typeface="Century Gothic"/>
              </a:rPr>
              <a:t>управління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будинком. </a:t>
            </a:r>
            <a:r>
              <a:rPr dirty="0" sz="900" spc="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31F20"/>
                </a:solidFill>
                <a:latin typeface="Century Gothic"/>
                <a:cs typeface="Century Gothic"/>
              </a:rPr>
              <a:t>А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так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70">
                <a:solidFill>
                  <a:srgbClr val="231F20"/>
                </a:solidFill>
                <a:latin typeface="Century Gothic"/>
                <a:cs typeface="Century Gothic"/>
              </a:rPr>
              <a:t>само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65">
                <a:solidFill>
                  <a:srgbClr val="231F20"/>
                </a:solidFill>
                <a:latin typeface="Century Gothic"/>
                <a:cs typeface="Century Gothic"/>
              </a:rPr>
              <a:t>і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не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несе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35">
                <a:solidFill>
                  <a:srgbClr val="231F20"/>
                </a:solidFill>
                <a:latin typeface="Century Gothic"/>
                <a:cs typeface="Century Gothic"/>
              </a:rPr>
              <a:t>обов’язків,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90">
                <a:solidFill>
                  <a:srgbClr val="231F20"/>
                </a:solidFill>
                <a:latin typeface="Century Gothic"/>
                <a:cs typeface="Century Gothic"/>
              </a:rPr>
              <a:t>які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entury Gothic"/>
                <a:cs typeface="Century Gothic"/>
              </a:rPr>
              <a:t>закон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entury Gothic"/>
                <a:cs typeface="Century Gothic"/>
              </a:rPr>
              <a:t>покладає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Century Gothic"/>
                <a:cs typeface="Century Gothic"/>
              </a:rPr>
              <a:t>на</a:t>
            </a:r>
            <a:r>
              <a:rPr dirty="0" sz="900" spc="-2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40">
                <a:solidFill>
                  <a:srgbClr val="231F20"/>
                </a:solidFill>
                <a:latin typeface="Century Gothic"/>
                <a:cs typeface="Century Gothic"/>
              </a:rPr>
              <a:t>управителя</a:t>
            </a:r>
            <a:endParaRPr sz="900">
              <a:latin typeface="Century Gothic"/>
              <a:cs typeface="Century Gothic"/>
            </a:endParaRPr>
          </a:p>
          <a:p>
            <a:pPr algn="just" marL="12700">
              <a:lnSpc>
                <a:spcPct val="100000"/>
              </a:lnSpc>
              <a:spcBef>
                <a:spcPts val="120"/>
              </a:spcBef>
            </a:pPr>
            <a:r>
              <a:rPr dirty="0" sz="900" spc="45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Century Gothic"/>
                <a:cs typeface="Century Gothic"/>
              </a:rPr>
              <a:t>суб’єкта</a:t>
            </a:r>
            <a:r>
              <a:rPr dirty="0" sz="900" spc="-25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entury Gothic"/>
                <a:cs typeface="Century Gothic"/>
              </a:rPr>
              <a:t>господарювання.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5"/>
              </a:spcBef>
            </a:pPr>
            <a:r>
              <a:rPr dirty="0" sz="1000" spc="45" b="1">
                <a:solidFill>
                  <a:srgbClr val="AC1032"/>
                </a:solidFill>
                <a:latin typeface="Century Gothic"/>
                <a:cs typeface="Century Gothic"/>
              </a:rPr>
              <a:t>7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2021-03-24T09:26:26Z</dcterms:created>
  <dcterms:modified xsi:type="dcterms:W3CDTF">2021-03-24T09:26:26Z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2020-03-13T00:00:00Z</vt:filetime>
  </property>
  <property fmtid="{D5CDD505-2E9C-101B-9397-08002B2CF9AE}" pid="3" name="Creator">
    <vt:lpwstr>PDF24 Creator</vt:lpwstr>
  </property>
  <property fmtid="{D5CDD505-2E9C-101B-9397-08002B2CF9AE}" pid="4" name="LastSaved">
    <vt:filetime>2021-03-24T00:00:00Z</vt:filetime>
  </property>
</Properties>
</file>