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</p:sldIdLst>
  <p:sldSz cx="10909300" cy="7778750"/>
  <p:notesSz cx="10909300" cy="7778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197" y="2411412"/>
            <a:ext cx="9272905" cy="1633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36395" y="4356100"/>
            <a:ext cx="7636510" cy="1944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AC1032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AC1032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45465" y="1789112"/>
            <a:ext cx="4745545" cy="513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618289" y="1789112"/>
            <a:ext cx="4745545" cy="513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8291" y="486907"/>
            <a:ext cx="1487424" cy="28318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2017" y="461396"/>
            <a:ext cx="274960" cy="31205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693395" y="3190"/>
            <a:ext cx="3207385" cy="1099185"/>
          </a:xfrm>
          <a:custGeom>
            <a:avLst/>
            <a:gdLst/>
            <a:ahLst/>
            <a:cxnLst/>
            <a:rect l="l" t="t" r="r" b="b"/>
            <a:pathLst>
              <a:path w="3207384" h="1099185">
                <a:moveTo>
                  <a:pt x="3206892" y="0"/>
                </a:moveTo>
                <a:lnTo>
                  <a:pt x="2993014" y="0"/>
                </a:lnTo>
                <a:lnTo>
                  <a:pt x="0" y="1098621"/>
                </a:lnTo>
                <a:lnTo>
                  <a:pt x="3206892" y="1098621"/>
                </a:lnTo>
                <a:lnTo>
                  <a:pt x="3206892" y="0"/>
                </a:lnTo>
                <a:close/>
              </a:path>
            </a:pathLst>
          </a:custGeom>
          <a:solidFill>
            <a:srgbClr val="FFD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286" y="1101842"/>
            <a:ext cx="7687309" cy="2809240"/>
          </a:xfrm>
          <a:custGeom>
            <a:avLst/>
            <a:gdLst/>
            <a:ahLst/>
            <a:cxnLst/>
            <a:rect l="l" t="t" r="r" b="b"/>
            <a:pathLst>
              <a:path w="7687309" h="2809240">
                <a:moveTo>
                  <a:pt x="7687109" y="0"/>
                </a:moveTo>
                <a:lnTo>
                  <a:pt x="0" y="0"/>
                </a:lnTo>
                <a:lnTo>
                  <a:pt x="0" y="2808884"/>
                </a:lnTo>
                <a:lnTo>
                  <a:pt x="7687109" y="0"/>
                </a:lnTo>
                <a:close/>
              </a:path>
            </a:pathLst>
          </a:custGeom>
          <a:solidFill>
            <a:srgbClr val="70BF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48285" y="6915314"/>
            <a:ext cx="2716256" cy="31912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93487" y="6847386"/>
            <a:ext cx="178006" cy="42678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7094950" y="7290360"/>
            <a:ext cx="87630" cy="12065"/>
          </a:xfrm>
          <a:custGeom>
            <a:avLst/>
            <a:gdLst/>
            <a:ahLst/>
            <a:cxnLst/>
            <a:rect l="l" t="t" r="r" b="b"/>
            <a:pathLst>
              <a:path w="87629" h="12065">
                <a:moveTo>
                  <a:pt x="87582" y="0"/>
                </a:moveTo>
                <a:lnTo>
                  <a:pt x="0" y="0"/>
                </a:lnTo>
                <a:lnTo>
                  <a:pt x="0" y="12037"/>
                </a:lnTo>
                <a:lnTo>
                  <a:pt x="87582" y="12037"/>
                </a:lnTo>
                <a:lnTo>
                  <a:pt x="87582" y="0"/>
                </a:lnTo>
                <a:close/>
              </a:path>
            </a:pathLst>
          </a:custGeom>
          <a:solidFill>
            <a:srgbClr val="009C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7182550" y="7290360"/>
            <a:ext cx="90170" cy="12065"/>
          </a:xfrm>
          <a:custGeom>
            <a:avLst/>
            <a:gdLst/>
            <a:ahLst/>
            <a:cxnLst/>
            <a:rect l="l" t="t" r="r" b="b"/>
            <a:pathLst>
              <a:path w="90170" h="12065">
                <a:moveTo>
                  <a:pt x="89963" y="0"/>
                </a:moveTo>
                <a:lnTo>
                  <a:pt x="0" y="0"/>
                </a:lnTo>
                <a:lnTo>
                  <a:pt x="0" y="12037"/>
                </a:lnTo>
                <a:lnTo>
                  <a:pt x="89963" y="12037"/>
                </a:lnTo>
                <a:lnTo>
                  <a:pt x="89963" y="0"/>
                </a:lnTo>
                <a:close/>
              </a:path>
            </a:pathLst>
          </a:custGeom>
          <a:solidFill>
            <a:srgbClr val="FFDE1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98916" y="6939219"/>
            <a:ext cx="818815" cy="27132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19142" y="5766354"/>
            <a:ext cx="2711354" cy="61087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29326" y="6928063"/>
            <a:ext cx="1257946" cy="1394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95092" y="4994676"/>
            <a:ext cx="4475741" cy="10633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AC1032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7995" y="683961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 h="0">
                <a:moveTo>
                  <a:pt x="0" y="0"/>
                </a:moveTo>
                <a:lnTo>
                  <a:pt x="3888022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156014" y="683961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 h="0">
                <a:moveTo>
                  <a:pt x="0" y="0"/>
                </a:moveTo>
                <a:lnTo>
                  <a:pt x="3887967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48492" y="3055616"/>
            <a:ext cx="178244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AC1032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5465" y="1789112"/>
            <a:ext cx="9818370" cy="513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709162" y="7234237"/>
            <a:ext cx="3490976" cy="38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45465" y="7234237"/>
            <a:ext cx="2509139" cy="38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854696" y="7234237"/>
            <a:ext cx="2509139" cy="38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image" Target="../media/image64.png"/><Relationship Id="rId19" Type="http://schemas.openxmlformats.org/officeDocument/2006/relationships/image" Target="../media/image65.png"/><Relationship Id="rId20" Type="http://schemas.openxmlformats.org/officeDocument/2006/relationships/image" Target="../media/image6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ua.undp.org/" TargetMode="External"/><Relationship Id="rId3" Type="http://schemas.openxmlformats.org/officeDocument/2006/relationships/hyperlink" Target="http://www.houses.in.ua/" TargetMode="Externa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7.pn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Relationship Id="rId10" Type="http://schemas.openxmlformats.org/officeDocument/2006/relationships/image" Target="../media/image126.png"/><Relationship Id="rId11" Type="http://schemas.openxmlformats.org/officeDocument/2006/relationships/image" Target="../media/image127.png"/><Relationship Id="rId12" Type="http://schemas.openxmlformats.org/officeDocument/2006/relationships/image" Target="../media/image128.pn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zakon5.rada.gov.ua/laws/show/186-85-&#1087;" TargetMode="External"/><Relationship Id="rId3" Type="http://schemas.openxmlformats.org/officeDocument/2006/relationships/hyperlink" Target="http://zakon5.rada.gov.ua/laws/show/435-15/paran2069#n2069" TargetMode="External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zakon5.rada.gov.ua/laws/show/435-15/paran2063#n2063" TargetMode="External"/><Relationship Id="rId3" Type="http://schemas.openxmlformats.org/officeDocument/2006/relationships/hyperlink" Target="http://zakon5.rada.gov.ua/laws/show/417-19/print1445894354121610" TargetMode="External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zakon5.rada.gov.ua/laws/show/2866-14/parao47#o47" TargetMode="External"/><Relationship Id="rId3" Type="http://schemas.openxmlformats.org/officeDocument/2006/relationships/hyperlink" Target="http://zakon5.rada.gov.ua/laws/show/2866-14/parao55#o55" TargetMode="External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zakon5.rada.gov.ua/laws/show/2866-14/parao27#o27" TargetMode="External"/><Relationship Id="rId3" Type="http://schemas.openxmlformats.org/officeDocument/2006/relationships/hyperlink" Target="http://zakon5.rada.gov.ua/laws/show/2866-14/parao175#o175" TargetMode="Externa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zakon3.rada.gov.ua/laws/show/435-15/paran580#n580" TargetMode="External"/><Relationship Id="rId3" Type="http://schemas.openxmlformats.org/officeDocument/2006/relationships/hyperlink" Target="http://zakon3.rada.gov.ua/laws/show/435-15/paran568#n568" TargetMode="External"/><Relationship Id="rId4" Type="http://schemas.openxmlformats.org/officeDocument/2006/relationships/hyperlink" Target="http://zakon3.rada.gov.ua/laws/show/755-15/print1442911480602005" TargetMode="External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0538" y="2447445"/>
            <a:ext cx="2941955" cy="76263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dirty="0" sz="1700" spc="95">
                <a:solidFill>
                  <a:srgbClr val="AC1032"/>
                </a:solidFill>
                <a:latin typeface="Lucida Sans Unicode"/>
                <a:cs typeface="Lucida Sans Unicode"/>
              </a:rPr>
              <a:t>СТВОРЕННЯ</a:t>
            </a:r>
            <a:endParaRPr sz="17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dirty="0" sz="1700" spc="-55">
                <a:solidFill>
                  <a:srgbClr val="AC1032"/>
                </a:solidFill>
                <a:latin typeface="Lucida Sans Unicode"/>
                <a:cs typeface="Lucida Sans Unicode"/>
              </a:rPr>
              <a:t>ТА</a:t>
            </a:r>
            <a:r>
              <a:rPr dirty="0" sz="1700" spc="30">
                <a:solidFill>
                  <a:srgbClr val="AC1032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45">
                <a:solidFill>
                  <a:srgbClr val="AC1032"/>
                </a:solidFill>
                <a:latin typeface="Lucida Sans Unicode"/>
                <a:cs typeface="Lucida Sans Unicode"/>
              </a:rPr>
              <a:t>ПОЧАТОК</a:t>
            </a:r>
            <a:r>
              <a:rPr dirty="0" sz="1700" spc="35">
                <a:solidFill>
                  <a:srgbClr val="AC1032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70">
                <a:solidFill>
                  <a:srgbClr val="AC1032"/>
                </a:solidFill>
                <a:latin typeface="Lucida Sans Unicode"/>
                <a:cs typeface="Lucida Sans Unicode"/>
              </a:rPr>
              <a:t>ДІЯЛЬНОСТІ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06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65"/>
              </a:spcBef>
            </a:pPr>
            <a:r>
              <a:rPr dirty="0" spc="165"/>
              <a:t>ОСББ</a:t>
            </a:r>
          </a:p>
          <a:p>
            <a:pPr algn="ctr" marR="10160">
              <a:lnSpc>
                <a:spcPct val="100000"/>
              </a:lnSpc>
              <a:spcBef>
                <a:spcPts val="330"/>
              </a:spcBef>
            </a:pPr>
            <a:r>
              <a:rPr dirty="0" sz="1400" spc="45">
                <a:solidFill>
                  <a:srgbClr val="231F20"/>
                </a:solidFill>
              </a:rPr>
              <a:t>Посібник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7565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Відносини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власно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тирному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15246"/>
            <a:ext cx="3914775" cy="1267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25" b="1">
                <a:solidFill>
                  <a:srgbClr val="AC1032"/>
                </a:solidFill>
                <a:latin typeface="Tahoma"/>
                <a:cs typeface="Tahoma"/>
              </a:rPr>
              <a:t>Підтвердження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права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власності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320"/>
              </a:lnSpc>
            </a:pP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на</a:t>
            </a:r>
            <a:r>
              <a:rPr dirty="0" sz="1200" spc="-2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5" b="1">
                <a:solidFill>
                  <a:srgbClr val="AC1032"/>
                </a:solidFill>
                <a:latin typeface="Tahoma"/>
                <a:cs typeface="Tahoma"/>
              </a:rPr>
              <a:t>спільне</a:t>
            </a:r>
            <a:r>
              <a:rPr dirty="0" sz="1200" spc="-2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5" b="1">
                <a:solidFill>
                  <a:srgbClr val="AC1032"/>
                </a:solidFill>
                <a:latin typeface="Tahoma"/>
                <a:cs typeface="Tahoma"/>
              </a:rPr>
              <a:t>майно</a:t>
            </a:r>
            <a:r>
              <a:rPr dirty="0" sz="1200" spc="-1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багатоквартирного</a:t>
            </a:r>
            <a:r>
              <a:rPr dirty="0" sz="1200" spc="-2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будинку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Отже,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впевнилися,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спільне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майно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будинку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спільною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власністю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приміщень,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з’ясували,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входить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складу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майна.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Од-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нак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часом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почути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запитання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кшталт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вас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кумент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спільне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майно?»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2209742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тому-то 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й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річ, 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жодних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«документів 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право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власності»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спільне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майно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 багатоквартирному будинку законодавством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просто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передбачено.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(спільної)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похід-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нежитлові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приміщення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ок-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ремо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ре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ть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я.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тина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уга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10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ону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аїни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«Про 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приватизацію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державного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житлового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фонду»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прямо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говорить: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«До-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поміжні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приміщення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45" i="1">
                <a:solidFill>
                  <a:srgbClr val="231F20"/>
                </a:solidFill>
                <a:latin typeface="Verdana"/>
                <a:cs typeface="Verdana"/>
              </a:rPr>
              <a:t>...</a:t>
            </a:r>
            <a:r>
              <a:rPr dirty="0" sz="900" spc="-8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окремо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приватизації</a:t>
            </a:r>
            <a:r>
              <a:rPr dirty="0" sz="900" spc="-8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не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 i="1">
                <a:solidFill>
                  <a:srgbClr val="231F20"/>
                </a:solidFill>
                <a:latin typeface="Verdana"/>
                <a:cs typeface="Verdana"/>
              </a:rPr>
              <a:t>підлягають»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3428943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Виходячи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викладеного,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Конституційний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Суд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своєму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рішенні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02.03.2004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року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4-рп/2004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зазначив,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підтвер-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дження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допоміжні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приміщення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потребує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здійснення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додаткових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дій.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4190850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спільної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 будинку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почали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ставити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сумнів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інших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підстав,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Конституційний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Суд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 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своєму рішенні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09.11.2011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року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№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14-рп/2011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роз’яс-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нив,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залежно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підстав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набуття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квартири.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12" y="5105344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співвласникам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потрібні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будь-які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правовстановлюючі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документи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(свідоцтва,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договори,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акти)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підтвердження права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допоміжні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примі-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щення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майно.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(спільної)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на,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ска-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жімо,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ліфт,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підтверджується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для конкретного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власника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насамперед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його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документом,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посвідчує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ква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аво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«на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лі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ф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т»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окремо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ре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увати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тре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838106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придбає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власного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імені,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«приймається»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ність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юридичної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особи,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спільну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власність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передбачено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спеціально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спільне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майно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ників</a:t>
            </a:r>
            <a:r>
              <a:rPr dirty="0" sz="900" spc="1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1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1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«розмивалося»</a:t>
            </a:r>
            <a:r>
              <a:rPr dirty="0" sz="900" spc="1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1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кого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було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спокуси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спробувати звернути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стягнення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майно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нібито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власність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(а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співвласників)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«бор-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гами»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(дійсними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вигаданими)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юридичної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особи.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2057342"/>
            <a:ext cx="3914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от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стосовно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будинків,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свого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збудували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ЖБК,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можна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почути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хибну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думку,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одноособовим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власником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ків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досі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кооператив.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96669" y="2763459"/>
            <a:ext cx="15875" cy="177165"/>
          </a:xfrm>
          <a:custGeom>
            <a:avLst/>
            <a:gdLst/>
            <a:ahLst/>
            <a:cxnLst/>
            <a:rect l="l" t="t" r="r" b="b"/>
            <a:pathLst>
              <a:path w="15875" h="177164">
                <a:moveTo>
                  <a:pt x="12039" y="0"/>
                </a:moveTo>
                <a:lnTo>
                  <a:pt x="3465" y="0"/>
                </a:lnTo>
                <a:lnTo>
                  <a:pt x="0" y="3444"/>
                </a:lnTo>
                <a:lnTo>
                  <a:pt x="0" y="7741"/>
                </a:lnTo>
                <a:lnTo>
                  <a:pt x="0" y="173156"/>
                </a:lnTo>
                <a:lnTo>
                  <a:pt x="3465" y="176631"/>
                </a:lnTo>
                <a:lnTo>
                  <a:pt x="12039" y="176631"/>
                </a:lnTo>
                <a:lnTo>
                  <a:pt x="15502" y="173156"/>
                </a:lnTo>
                <a:lnTo>
                  <a:pt x="15502" y="3444"/>
                </a:lnTo>
                <a:lnTo>
                  <a:pt x="12039" y="0"/>
                </a:lnTo>
                <a:close/>
              </a:path>
            </a:pathLst>
          </a:custGeom>
          <a:solidFill>
            <a:srgbClr val="AB103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1061060" y="2981817"/>
            <a:ext cx="1472565" cy="1383030"/>
            <a:chOff x="1061060" y="2981817"/>
            <a:chExt cx="1472565" cy="1383030"/>
          </a:xfrm>
        </p:grpSpPr>
        <p:sp>
          <p:nvSpPr>
            <p:cNvPr id="13" name="object 13"/>
            <p:cNvSpPr/>
            <p:nvPr/>
          </p:nvSpPr>
          <p:spPr>
            <a:xfrm>
              <a:off x="1061060" y="2981817"/>
              <a:ext cx="278130" cy="372745"/>
            </a:xfrm>
            <a:custGeom>
              <a:avLst/>
              <a:gdLst/>
              <a:ahLst/>
              <a:cxnLst/>
              <a:rect l="l" t="t" r="r" b="b"/>
              <a:pathLst>
                <a:path w="278130" h="372745">
                  <a:moveTo>
                    <a:pt x="155673" y="0"/>
                  </a:moveTo>
                  <a:lnTo>
                    <a:pt x="48435" y="0"/>
                  </a:lnTo>
                  <a:lnTo>
                    <a:pt x="46530" y="944"/>
                  </a:lnTo>
                  <a:lnTo>
                    <a:pt x="44150" y="4267"/>
                  </a:lnTo>
                  <a:lnTo>
                    <a:pt x="43815" y="6370"/>
                  </a:lnTo>
                  <a:lnTo>
                    <a:pt x="55470" y="41300"/>
                  </a:lnTo>
                  <a:lnTo>
                    <a:pt x="46316" y="49939"/>
                  </a:lnTo>
                  <a:lnTo>
                    <a:pt x="40307" y="60803"/>
                  </a:lnTo>
                  <a:lnTo>
                    <a:pt x="37833" y="73057"/>
                  </a:lnTo>
                  <a:lnTo>
                    <a:pt x="39279" y="85862"/>
                  </a:lnTo>
                  <a:lnTo>
                    <a:pt x="49292" y="117195"/>
                  </a:lnTo>
                  <a:lnTo>
                    <a:pt x="46055" y="121432"/>
                  </a:lnTo>
                  <a:lnTo>
                    <a:pt x="44358" y="126156"/>
                  </a:lnTo>
                  <a:lnTo>
                    <a:pt x="44264" y="133106"/>
                  </a:lnTo>
                  <a:lnTo>
                    <a:pt x="45589" y="140850"/>
                  </a:lnTo>
                  <a:lnTo>
                    <a:pt x="49580" y="148071"/>
                  </a:lnTo>
                  <a:lnTo>
                    <a:pt x="55612" y="153588"/>
                  </a:lnTo>
                  <a:lnTo>
                    <a:pt x="63130" y="156880"/>
                  </a:lnTo>
                  <a:lnTo>
                    <a:pt x="63228" y="175260"/>
                  </a:lnTo>
                  <a:lnTo>
                    <a:pt x="94606" y="227807"/>
                  </a:lnTo>
                  <a:lnTo>
                    <a:pt x="94631" y="250819"/>
                  </a:lnTo>
                  <a:lnTo>
                    <a:pt x="92275" y="253532"/>
                  </a:lnTo>
                  <a:lnTo>
                    <a:pt x="89096" y="253928"/>
                  </a:lnTo>
                  <a:lnTo>
                    <a:pt x="38685" y="260756"/>
                  </a:lnTo>
                  <a:lnTo>
                    <a:pt x="23321" y="265633"/>
                  </a:lnTo>
                  <a:lnTo>
                    <a:pt x="11050" y="275356"/>
                  </a:lnTo>
                  <a:lnTo>
                    <a:pt x="2924" y="288737"/>
                  </a:lnTo>
                  <a:lnTo>
                    <a:pt x="0" y="304586"/>
                  </a:lnTo>
                  <a:lnTo>
                    <a:pt x="0" y="372130"/>
                  </a:lnTo>
                  <a:lnTo>
                    <a:pt x="12609" y="372130"/>
                  </a:lnTo>
                  <a:lnTo>
                    <a:pt x="12609" y="304586"/>
                  </a:lnTo>
                  <a:lnTo>
                    <a:pt x="14699" y="293257"/>
                  </a:lnTo>
                  <a:lnTo>
                    <a:pt x="20511" y="283696"/>
                  </a:lnTo>
                  <a:lnTo>
                    <a:pt x="29298" y="276747"/>
                  </a:lnTo>
                  <a:lnTo>
                    <a:pt x="40315" y="273253"/>
                  </a:lnTo>
                  <a:lnTo>
                    <a:pt x="79165" y="268010"/>
                  </a:lnTo>
                  <a:lnTo>
                    <a:pt x="93269" y="268010"/>
                  </a:lnTo>
                  <a:lnTo>
                    <a:pt x="92131" y="266212"/>
                  </a:lnTo>
                  <a:lnTo>
                    <a:pt x="100907" y="264414"/>
                  </a:lnTo>
                  <a:lnTo>
                    <a:pt x="107310" y="256611"/>
                  </a:lnTo>
                  <a:lnTo>
                    <a:pt x="107240" y="240731"/>
                  </a:lnTo>
                  <a:lnTo>
                    <a:pt x="182916" y="240731"/>
                  </a:lnTo>
                  <a:lnTo>
                    <a:pt x="182916" y="233629"/>
                  </a:lnTo>
                  <a:lnTo>
                    <a:pt x="119576" y="233629"/>
                  </a:lnTo>
                  <a:lnTo>
                    <a:pt x="114406" y="231282"/>
                  </a:lnTo>
                  <a:lnTo>
                    <a:pt x="78510" y="190225"/>
                  </a:lnTo>
                  <a:lnTo>
                    <a:pt x="75804" y="182941"/>
                  </a:lnTo>
                  <a:lnTo>
                    <a:pt x="75806" y="148071"/>
                  </a:lnTo>
                  <a:lnTo>
                    <a:pt x="128767" y="148071"/>
                  </a:lnTo>
                  <a:lnTo>
                    <a:pt x="129930" y="143438"/>
                  </a:lnTo>
                  <a:lnTo>
                    <a:pt x="63200" y="143438"/>
                  </a:lnTo>
                  <a:lnTo>
                    <a:pt x="59365" y="141305"/>
                  </a:lnTo>
                  <a:lnTo>
                    <a:pt x="56756" y="137160"/>
                  </a:lnTo>
                  <a:lnTo>
                    <a:pt x="56756" y="127802"/>
                  </a:lnTo>
                  <a:lnTo>
                    <a:pt x="59304" y="123718"/>
                  </a:lnTo>
                  <a:lnTo>
                    <a:pt x="63069" y="121554"/>
                  </a:lnTo>
                  <a:lnTo>
                    <a:pt x="75806" y="121554"/>
                  </a:lnTo>
                  <a:lnTo>
                    <a:pt x="75806" y="113538"/>
                  </a:lnTo>
                  <a:lnTo>
                    <a:pt x="228465" y="113538"/>
                  </a:lnTo>
                  <a:lnTo>
                    <a:pt x="229359" y="109057"/>
                  </a:lnTo>
                  <a:lnTo>
                    <a:pt x="59935" y="109057"/>
                  </a:lnTo>
                  <a:lnTo>
                    <a:pt x="51364" y="82265"/>
                  </a:lnTo>
                  <a:lnTo>
                    <a:pt x="68698" y="48402"/>
                  </a:lnTo>
                  <a:lnTo>
                    <a:pt x="70046" y="45140"/>
                  </a:lnTo>
                  <a:lnTo>
                    <a:pt x="59198" y="12618"/>
                  </a:lnTo>
                  <a:lnTo>
                    <a:pt x="192502" y="12618"/>
                  </a:lnTo>
                  <a:lnTo>
                    <a:pt x="190686" y="10915"/>
                  </a:lnTo>
                  <a:lnTo>
                    <a:pt x="174227" y="2861"/>
                  </a:lnTo>
                  <a:lnTo>
                    <a:pt x="155673" y="0"/>
                  </a:lnTo>
                  <a:close/>
                </a:path>
                <a:path w="278130" h="372745">
                  <a:moveTo>
                    <a:pt x="257229" y="268010"/>
                  </a:moveTo>
                  <a:lnTo>
                    <a:pt x="198369" y="268010"/>
                  </a:lnTo>
                  <a:lnTo>
                    <a:pt x="237256" y="273253"/>
                  </a:lnTo>
                  <a:lnTo>
                    <a:pt x="248242" y="276747"/>
                  </a:lnTo>
                  <a:lnTo>
                    <a:pt x="257018" y="283696"/>
                  </a:lnTo>
                  <a:lnTo>
                    <a:pt x="262833" y="293257"/>
                  </a:lnTo>
                  <a:lnTo>
                    <a:pt x="264938" y="304586"/>
                  </a:lnTo>
                  <a:lnTo>
                    <a:pt x="264938" y="372130"/>
                  </a:lnTo>
                  <a:lnTo>
                    <a:pt x="277547" y="372130"/>
                  </a:lnTo>
                  <a:lnTo>
                    <a:pt x="277547" y="304586"/>
                  </a:lnTo>
                  <a:lnTo>
                    <a:pt x="274611" y="288737"/>
                  </a:lnTo>
                  <a:lnTo>
                    <a:pt x="266488" y="275356"/>
                  </a:lnTo>
                  <a:lnTo>
                    <a:pt x="257229" y="268010"/>
                  </a:lnTo>
                  <a:close/>
                </a:path>
                <a:path w="278130" h="372745">
                  <a:moveTo>
                    <a:pt x="93269" y="268010"/>
                  </a:moveTo>
                  <a:lnTo>
                    <a:pt x="79165" y="268010"/>
                  </a:lnTo>
                  <a:lnTo>
                    <a:pt x="80254" y="270510"/>
                  </a:lnTo>
                  <a:lnTo>
                    <a:pt x="90038" y="286422"/>
                  </a:lnTo>
                  <a:lnTo>
                    <a:pt x="103692" y="298578"/>
                  </a:lnTo>
                  <a:lnTo>
                    <a:pt x="120248" y="306338"/>
                  </a:lnTo>
                  <a:lnTo>
                    <a:pt x="138790" y="309067"/>
                  </a:lnTo>
                  <a:lnTo>
                    <a:pt x="157275" y="306338"/>
                  </a:lnTo>
                  <a:lnTo>
                    <a:pt x="173841" y="298574"/>
                  </a:lnTo>
                  <a:lnTo>
                    <a:pt x="176231" y="296448"/>
                  </a:lnTo>
                  <a:lnTo>
                    <a:pt x="138732" y="296448"/>
                  </a:lnTo>
                  <a:lnTo>
                    <a:pt x="124085" y="294312"/>
                  </a:lnTo>
                  <a:lnTo>
                    <a:pt x="110935" y="288234"/>
                  </a:lnTo>
                  <a:lnTo>
                    <a:pt x="100033" y="278703"/>
                  </a:lnTo>
                  <a:lnTo>
                    <a:pt x="93269" y="268010"/>
                  </a:lnTo>
                  <a:close/>
                </a:path>
                <a:path w="278130" h="372745">
                  <a:moveTo>
                    <a:pt x="182916" y="240792"/>
                  </a:moveTo>
                  <a:lnTo>
                    <a:pt x="170294" y="240792"/>
                  </a:lnTo>
                  <a:lnTo>
                    <a:pt x="170224" y="256611"/>
                  </a:lnTo>
                  <a:lnTo>
                    <a:pt x="176640" y="264414"/>
                  </a:lnTo>
                  <a:lnTo>
                    <a:pt x="185403" y="266212"/>
                  </a:lnTo>
                  <a:lnTo>
                    <a:pt x="177498" y="278703"/>
                  </a:lnTo>
                  <a:lnTo>
                    <a:pt x="166589" y="288234"/>
                  </a:lnTo>
                  <a:lnTo>
                    <a:pt x="153434" y="294312"/>
                  </a:lnTo>
                  <a:lnTo>
                    <a:pt x="138732" y="296448"/>
                  </a:lnTo>
                  <a:lnTo>
                    <a:pt x="176231" y="296448"/>
                  </a:lnTo>
                  <a:lnTo>
                    <a:pt x="187511" y="286410"/>
                  </a:lnTo>
                  <a:lnTo>
                    <a:pt x="197313" y="270479"/>
                  </a:lnTo>
                  <a:lnTo>
                    <a:pt x="198369" y="268010"/>
                  </a:lnTo>
                  <a:lnTo>
                    <a:pt x="257229" y="268010"/>
                  </a:lnTo>
                  <a:lnTo>
                    <a:pt x="254232" y="265633"/>
                  </a:lnTo>
                  <a:lnTo>
                    <a:pt x="238899" y="260756"/>
                  </a:lnTo>
                  <a:lnTo>
                    <a:pt x="188418" y="253928"/>
                  </a:lnTo>
                  <a:lnTo>
                    <a:pt x="185251" y="253532"/>
                  </a:lnTo>
                  <a:lnTo>
                    <a:pt x="182880" y="250819"/>
                  </a:lnTo>
                  <a:lnTo>
                    <a:pt x="182916" y="240792"/>
                  </a:lnTo>
                  <a:close/>
                </a:path>
                <a:path w="278130" h="372745">
                  <a:moveTo>
                    <a:pt x="182916" y="240731"/>
                  </a:moveTo>
                  <a:lnTo>
                    <a:pt x="107240" y="240731"/>
                  </a:lnTo>
                  <a:lnTo>
                    <a:pt x="112419" y="244266"/>
                  </a:lnTo>
                  <a:lnTo>
                    <a:pt x="118597" y="246217"/>
                  </a:lnTo>
                  <a:lnTo>
                    <a:pt x="125016" y="246247"/>
                  </a:lnTo>
                  <a:lnTo>
                    <a:pt x="152649" y="246247"/>
                  </a:lnTo>
                  <a:lnTo>
                    <a:pt x="159008" y="246217"/>
                  </a:lnTo>
                  <a:lnTo>
                    <a:pt x="165140" y="244297"/>
                  </a:lnTo>
                  <a:lnTo>
                    <a:pt x="170294" y="240792"/>
                  </a:lnTo>
                  <a:lnTo>
                    <a:pt x="182916" y="240792"/>
                  </a:lnTo>
                  <a:close/>
                </a:path>
                <a:path w="278130" h="372745">
                  <a:moveTo>
                    <a:pt x="228022" y="147980"/>
                  </a:moveTo>
                  <a:lnTo>
                    <a:pt x="201847" y="147980"/>
                  </a:lnTo>
                  <a:lnTo>
                    <a:pt x="201828" y="183271"/>
                  </a:lnTo>
                  <a:lnTo>
                    <a:pt x="199156" y="190530"/>
                  </a:lnTo>
                  <a:lnTo>
                    <a:pt x="194084" y="196352"/>
                  </a:lnTo>
                  <a:lnTo>
                    <a:pt x="163235" y="231282"/>
                  </a:lnTo>
                  <a:lnTo>
                    <a:pt x="158057" y="233629"/>
                  </a:lnTo>
                  <a:lnTo>
                    <a:pt x="182916" y="233629"/>
                  </a:lnTo>
                  <a:lnTo>
                    <a:pt x="182916" y="228020"/>
                  </a:lnTo>
                  <a:lnTo>
                    <a:pt x="203560" y="204673"/>
                  </a:lnTo>
                  <a:lnTo>
                    <a:pt x="208285" y="198152"/>
                  </a:lnTo>
                  <a:lnTo>
                    <a:pt x="214503" y="156880"/>
                  </a:lnTo>
                  <a:lnTo>
                    <a:pt x="222030" y="153515"/>
                  </a:lnTo>
                  <a:lnTo>
                    <a:pt x="228022" y="147980"/>
                  </a:lnTo>
                  <a:close/>
                </a:path>
                <a:path w="278130" h="372745">
                  <a:moveTo>
                    <a:pt x="154890" y="170962"/>
                  </a:moveTo>
                  <a:lnTo>
                    <a:pt x="147483" y="174619"/>
                  </a:lnTo>
                  <a:lnTo>
                    <a:pt x="139196" y="176570"/>
                  </a:lnTo>
                  <a:lnTo>
                    <a:pt x="130945" y="176601"/>
                  </a:lnTo>
                  <a:lnTo>
                    <a:pt x="119850" y="176601"/>
                  </a:lnTo>
                  <a:lnTo>
                    <a:pt x="119850" y="189219"/>
                  </a:lnTo>
                  <a:lnTo>
                    <a:pt x="130957" y="189219"/>
                  </a:lnTo>
                  <a:lnTo>
                    <a:pt x="138588" y="188755"/>
                  </a:lnTo>
                  <a:lnTo>
                    <a:pt x="146124" y="187425"/>
                  </a:lnTo>
                  <a:lnTo>
                    <a:pt x="153460" y="185255"/>
                  </a:lnTo>
                  <a:lnTo>
                    <a:pt x="160495" y="182270"/>
                  </a:lnTo>
                  <a:lnTo>
                    <a:pt x="154890" y="170962"/>
                  </a:lnTo>
                  <a:close/>
                </a:path>
                <a:path w="278130" h="372745">
                  <a:moveTo>
                    <a:pt x="128262" y="150083"/>
                  </a:moveTo>
                  <a:lnTo>
                    <a:pt x="115254" y="150083"/>
                  </a:lnTo>
                  <a:lnTo>
                    <a:pt x="113251" y="158008"/>
                  </a:lnTo>
                  <a:lnTo>
                    <a:pt x="113669" y="160050"/>
                  </a:lnTo>
                  <a:lnTo>
                    <a:pt x="114860" y="161544"/>
                  </a:lnTo>
                  <a:lnTo>
                    <a:pt x="116061" y="163098"/>
                  </a:lnTo>
                  <a:lnTo>
                    <a:pt x="117896" y="163982"/>
                  </a:lnTo>
                  <a:lnTo>
                    <a:pt x="145078" y="163982"/>
                  </a:lnTo>
                  <a:lnTo>
                    <a:pt x="145078" y="151394"/>
                  </a:lnTo>
                  <a:lnTo>
                    <a:pt x="127933" y="151394"/>
                  </a:lnTo>
                  <a:lnTo>
                    <a:pt x="128262" y="150083"/>
                  </a:lnTo>
                  <a:close/>
                </a:path>
                <a:path w="278130" h="372745">
                  <a:moveTo>
                    <a:pt x="128767" y="148071"/>
                  </a:moveTo>
                  <a:lnTo>
                    <a:pt x="75806" y="148071"/>
                  </a:lnTo>
                  <a:lnTo>
                    <a:pt x="79497" y="150174"/>
                  </a:lnTo>
                  <a:lnTo>
                    <a:pt x="83762" y="151394"/>
                  </a:lnTo>
                  <a:lnTo>
                    <a:pt x="110026" y="151394"/>
                  </a:lnTo>
                  <a:lnTo>
                    <a:pt x="112718" y="150936"/>
                  </a:lnTo>
                  <a:lnTo>
                    <a:pt x="115254" y="150083"/>
                  </a:lnTo>
                  <a:lnTo>
                    <a:pt x="128262" y="150083"/>
                  </a:lnTo>
                  <a:lnTo>
                    <a:pt x="128767" y="148071"/>
                  </a:lnTo>
                  <a:close/>
                </a:path>
                <a:path w="278130" h="372745">
                  <a:moveTo>
                    <a:pt x="157688" y="113538"/>
                  </a:moveTo>
                  <a:lnTo>
                    <a:pt x="145078" y="113538"/>
                  </a:lnTo>
                  <a:lnTo>
                    <a:pt x="145146" y="126492"/>
                  </a:lnTo>
                  <a:lnTo>
                    <a:pt x="147063" y="135963"/>
                  </a:lnTo>
                  <a:lnTo>
                    <a:pt x="152472" y="143987"/>
                  </a:lnTo>
                  <a:lnTo>
                    <a:pt x="160488" y="149405"/>
                  </a:lnTo>
                  <a:lnTo>
                    <a:pt x="170294" y="151394"/>
                  </a:lnTo>
                  <a:lnTo>
                    <a:pt x="193822" y="151394"/>
                  </a:lnTo>
                  <a:lnTo>
                    <a:pt x="198120" y="150144"/>
                  </a:lnTo>
                  <a:lnTo>
                    <a:pt x="201847" y="147980"/>
                  </a:lnTo>
                  <a:lnTo>
                    <a:pt x="228022" y="147980"/>
                  </a:lnTo>
                  <a:lnTo>
                    <a:pt x="230584" y="143316"/>
                  </a:lnTo>
                  <a:lnTo>
                    <a:pt x="214515" y="143316"/>
                  </a:lnTo>
                  <a:lnTo>
                    <a:pt x="214527" y="138775"/>
                  </a:lnTo>
                  <a:lnTo>
                    <a:pt x="163354" y="138775"/>
                  </a:lnTo>
                  <a:lnTo>
                    <a:pt x="157688" y="133106"/>
                  </a:lnTo>
                  <a:lnTo>
                    <a:pt x="157688" y="113538"/>
                  </a:lnTo>
                  <a:close/>
                </a:path>
                <a:path w="278130" h="372745">
                  <a:moveTo>
                    <a:pt x="75806" y="121554"/>
                  </a:moveTo>
                  <a:lnTo>
                    <a:pt x="63069" y="121554"/>
                  </a:lnTo>
                  <a:lnTo>
                    <a:pt x="63200" y="143438"/>
                  </a:lnTo>
                  <a:lnTo>
                    <a:pt x="129930" y="143438"/>
                  </a:lnTo>
                  <a:lnTo>
                    <a:pt x="131100" y="138775"/>
                  </a:lnTo>
                  <a:lnTo>
                    <a:pt x="81951" y="138775"/>
                  </a:lnTo>
                  <a:lnTo>
                    <a:pt x="76675" y="134051"/>
                  </a:lnTo>
                  <a:lnTo>
                    <a:pt x="75923" y="128747"/>
                  </a:lnTo>
                  <a:lnTo>
                    <a:pt x="75806" y="121554"/>
                  </a:lnTo>
                  <a:close/>
                </a:path>
                <a:path w="278130" h="372745">
                  <a:moveTo>
                    <a:pt x="231523" y="121584"/>
                  </a:moveTo>
                  <a:lnTo>
                    <a:pt x="214576" y="121584"/>
                  </a:lnTo>
                  <a:lnTo>
                    <a:pt x="218288" y="123779"/>
                  </a:lnTo>
                  <a:lnTo>
                    <a:pt x="220760" y="127802"/>
                  </a:lnTo>
                  <a:lnTo>
                    <a:pt x="220741" y="137160"/>
                  </a:lnTo>
                  <a:lnTo>
                    <a:pt x="218267" y="141152"/>
                  </a:lnTo>
                  <a:lnTo>
                    <a:pt x="214515" y="143316"/>
                  </a:lnTo>
                  <a:lnTo>
                    <a:pt x="230584" y="143316"/>
                  </a:lnTo>
                  <a:lnTo>
                    <a:pt x="231963" y="140807"/>
                  </a:lnTo>
                  <a:lnTo>
                    <a:pt x="233274" y="133106"/>
                  </a:lnTo>
                  <a:lnTo>
                    <a:pt x="233388" y="126492"/>
                  </a:lnTo>
                  <a:lnTo>
                    <a:pt x="231523" y="121584"/>
                  </a:lnTo>
                  <a:close/>
                </a:path>
                <a:path w="278130" h="372745">
                  <a:moveTo>
                    <a:pt x="137434" y="113538"/>
                  </a:moveTo>
                  <a:lnTo>
                    <a:pt x="119850" y="113538"/>
                  </a:lnTo>
                  <a:lnTo>
                    <a:pt x="119850" y="133106"/>
                  </a:lnTo>
                  <a:lnTo>
                    <a:pt x="114181" y="138775"/>
                  </a:lnTo>
                  <a:lnTo>
                    <a:pt x="131100" y="138775"/>
                  </a:lnTo>
                  <a:lnTo>
                    <a:pt x="137434" y="113538"/>
                  </a:lnTo>
                  <a:close/>
                </a:path>
                <a:path w="278130" h="372745">
                  <a:moveTo>
                    <a:pt x="228465" y="113538"/>
                  </a:moveTo>
                  <a:lnTo>
                    <a:pt x="201847" y="113538"/>
                  </a:lnTo>
                  <a:lnTo>
                    <a:pt x="201847" y="133106"/>
                  </a:lnTo>
                  <a:lnTo>
                    <a:pt x="196178" y="138775"/>
                  </a:lnTo>
                  <a:lnTo>
                    <a:pt x="214527" y="138775"/>
                  </a:lnTo>
                  <a:lnTo>
                    <a:pt x="214576" y="121584"/>
                  </a:lnTo>
                  <a:lnTo>
                    <a:pt x="231523" y="121584"/>
                  </a:lnTo>
                  <a:lnTo>
                    <a:pt x="231303" y="121005"/>
                  </a:lnTo>
                  <a:lnTo>
                    <a:pt x="227838" y="116677"/>
                  </a:lnTo>
                  <a:lnTo>
                    <a:pt x="228465" y="113538"/>
                  </a:lnTo>
                  <a:close/>
                </a:path>
                <a:path w="278130" h="372745">
                  <a:moveTo>
                    <a:pt x="183916" y="56144"/>
                  </a:moveTo>
                  <a:lnTo>
                    <a:pt x="124291" y="75986"/>
                  </a:lnTo>
                  <a:lnTo>
                    <a:pt x="75726" y="81884"/>
                  </a:lnTo>
                  <a:lnTo>
                    <a:pt x="69509" y="81991"/>
                  </a:lnTo>
                  <a:lnTo>
                    <a:pt x="66031" y="81991"/>
                  </a:lnTo>
                  <a:lnTo>
                    <a:pt x="63200" y="84825"/>
                  </a:lnTo>
                  <a:lnTo>
                    <a:pt x="63157" y="106131"/>
                  </a:lnTo>
                  <a:lnTo>
                    <a:pt x="63069" y="106771"/>
                  </a:lnTo>
                  <a:lnTo>
                    <a:pt x="62950" y="108051"/>
                  </a:lnTo>
                  <a:lnTo>
                    <a:pt x="61996" y="108295"/>
                  </a:lnTo>
                  <a:lnTo>
                    <a:pt x="60886" y="108661"/>
                  </a:lnTo>
                  <a:lnTo>
                    <a:pt x="59935" y="109057"/>
                  </a:lnTo>
                  <a:lnTo>
                    <a:pt x="229359" y="109057"/>
                  </a:lnTo>
                  <a:lnTo>
                    <a:pt x="229439" y="108661"/>
                  </a:lnTo>
                  <a:lnTo>
                    <a:pt x="216575" y="108661"/>
                  </a:lnTo>
                  <a:lnTo>
                    <a:pt x="215265" y="108234"/>
                  </a:lnTo>
                  <a:lnTo>
                    <a:pt x="214597" y="108051"/>
                  </a:lnTo>
                  <a:lnTo>
                    <a:pt x="214542" y="105918"/>
                  </a:lnTo>
                  <a:lnTo>
                    <a:pt x="214314" y="105034"/>
                  </a:lnTo>
                  <a:lnTo>
                    <a:pt x="211961" y="100919"/>
                  </a:lnTo>
                  <a:lnTo>
                    <a:pt x="75806" y="100919"/>
                  </a:lnTo>
                  <a:lnTo>
                    <a:pt x="75806" y="94488"/>
                  </a:lnTo>
                  <a:lnTo>
                    <a:pt x="115376" y="91067"/>
                  </a:lnTo>
                  <a:lnTo>
                    <a:pt x="180130" y="70683"/>
                  </a:lnTo>
                  <a:lnTo>
                    <a:pt x="194678" y="70683"/>
                  </a:lnTo>
                  <a:lnTo>
                    <a:pt x="187046" y="57332"/>
                  </a:lnTo>
                  <a:lnTo>
                    <a:pt x="183916" y="56144"/>
                  </a:lnTo>
                  <a:close/>
                </a:path>
                <a:path w="278130" h="372745">
                  <a:moveTo>
                    <a:pt x="192502" y="12618"/>
                  </a:moveTo>
                  <a:lnTo>
                    <a:pt x="155664" y="12618"/>
                  </a:lnTo>
                  <a:lnTo>
                    <a:pt x="170906" y="15037"/>
                  </a:lnTo>
                  <a:lnTo>
                    <a:pt x="184337" y="21861"/>
                  </a:lnTo>
                  <a:lnTo>
                    <a:pt x="195061" y="32446"/>
                  </a:lnTo>
                  <a:lnTo>
                    <a:pt x="202179" y="46146"/>
                  </a:lnTo>
                  <a:lnTo>
                    <a:pt x="202704" y="47701"/>
                  </a:lnTo>
                  <a:lnTo>
                    <a:pt x="203798" y="48981"/>
                  </a:lnTo>
                  <a:lnTo>
                    <a:pt x="207050" y="50688"/>
                  </a:lnTo>
                  <a:lnTo>
                    <a:pt x="214527" y="56108"/>
                  </a:lnTo>
                  <a:lnTo>
                    <a:pt x="219735" y="63466"/>
                  </a:lnTo>
                  <a:lnTo>
                    <a:pt x="222341" y="72093"/>
                  </a:lnTo>
                  <a:lnTo>
                    <a:pt x="222020" y="81206"/>
                  </a:lnTo>
                  <a:lnTo>
                    <a:pt x="221828" y="82265"/>
                  </a:lnTo>
                  <a:lnTo>
                    <a:pt x="216575" y="108661"/>
                  </a:lnTo>
                  <a:lnTo>
                    <a:pt x="229439" y="108661"/>
                  </a:lnTo>
                  <a:lnTo>
                    <a:pt x="234400" y="83820"/>
                  </a:lnTo>
                  <a:lnTo>
                    <a:pt x="234870" y="70558"/>
                  </a:lnTo>
                  <a:lnTo>
                    <a:pt x="231187" y="58152"/>
                  </a:lnTo>
                  <a:lnTo>
                    <a:pt x="223820" y="47545"/>
                  </a:lnTo>
                  <a:lnTo>
                    <a:pt x="213241" y="39684"/>
                  </a:lnTo>
                  <a:lnTo>
                    <a:pt x="204031" y="23432"/>
                  </a:lnTo>
                  <a:lnTo>
                    <a:pt x="192502" y="12618"/>
                  </a:lnTo>
                  <a:close/>
                </a:path>
                <a:path w="278130" h="372745">
                  <a:moveTo>
                    <a:pt x="194678" y="70683"/>
                  </a:moveTo>
                  <a:lnTo>
                    <a:pt x="180130" y="70683"/>
                  </a:lnTo>
                  <a:lnTo>
                    <a:pt x="197406" y="100919"/>
                  </a:lnTo>
                  <a:lnTo>
                    <a:pt x="211961" y="100919"/>
                  </a:lnTo>
                  <a:lnTo>
                    <a:pt x="194678" y="7068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455764" y="2981838"/>
              <a:ext cx="273050" cy="372110"/>
            </a:xfrm>
            <a:custGeom>
              <a:avLst/>
              <a:gdLst/>
              <a:ahLst/>
              <a:cxnLst/>
              <a:rect l="l" t="t" r="r" b="b"/>
              <a:pathLst>
                <a:path w="273050" h="372110">
                  <a:moveTo>
                    <a:pt x="173736" y="213360"/>
                  </a:moveTo>
                  <a:lnTo>
                    <a:pt x="99178" y="213360"/>
                  </a:lnTo>
                  <a:lnTo>
                    <a:pt x="99215" y="234950"/>
                  </a:lnTo>
                  <a:lnTo>
                    <a:pt x="96871" y="237490"/>
                  </a:lnTo>
                  <a:lnTo>
                    <a:pt x="93774" y="237490"/>
                  </a:lnTo>
                  <a:lnTo>
                    <a:pt x="48841" y="243840"/>
                  </a:lnTo>
                  <a:lnTo>
                    <a:pt x="29460" y="248920"/>
                  </a:lnTo>
                  <a:lnTo>
                    <a:pt x="13976" y="261620"/>
                  </a:lnTo>
                  <a:lnTo>
                    <a:pt x="3715" y="278130"/>
                  </a:lnTo>
                  <a:lnTo>
                    <a:pt x="0" y="298450"/>
                  </a:lnTo>
                  <a:lnTo>
                    <a:pt x="0" y="372110"/>
                  </a:lnTo>
                  <a:lnTo>
                    <a:pt x="12408" y="372110"/>
                  </a:lnTo>
                  <a:lnTo>
                    <a:pt x="12408" y="298450"/>
                  </a:lnTo>
                  <a:lnTo>
                    <a:pt x="15297" y="283210"/>
                  </a:lnTo>
                  <a:lnTo>
                    <a:pt x="23277" y="270510"/>
                  </a:lnTo>
                  <a:lnTo>
                    <a:pt x="35321" y="260350"/>
                  </a:lnTo>
                  <a:lnTo>
                    <a:pt x="50398" y="255270"/>
                  </a:lnTo>
                  <a:lnTo>
                    <a:pt x="65413" y="254000"/>
                  </a:lnTo>
                  <a:lnTo>
                    <a:pt x="78669" y="254000"/>
                  </a:lnTo>
                  <a:lnTo>
                    <a:pt x="79784" y="251460"/>
                  </a:lnTo>
                  <a:lnTo>
                    <a:pt x="97412" y="251460"/>
                  </a:lnTo>
                  <a:lnTo>
                    <a:pt x="96847" y="250190"/>
                  </a:lnTo>
                  <a:lnTo>
                    <a:pt x="105418" y="247650"/>
                  </a:lnTo>
                  <a:lnTo>
                    <a:pt x="111669" y="240030"/>
                  </a:lnTo>
                  <a:lnTo>
                    <a:pt x="111599" y="219710"/>
                  </a:lnTo>
                  <a:lnTo>
                    <a:pt x="173736" y="219710"/>
                  </a:lnTo>
                  <a:lnTo>
                    <a:pt x="173736" y="213360"/>
                  </a:lnTo>
                  <a:close/>
                </a:path>
                <a:path w="273050" h="372110">
                  <a:moveTo>
                    <a:pt x="78669" y="254000"/>
                  </a:moveTo>
                  <a:lnTo>
                    <a:pt x="65413" y="254000"/>
                  </a:lnTo>
                  <a:lnTo>
                    <a:pt x="43970" y="302260"/>
                  </a:lnTo>
                  <a:lnTo>
                    <a:pt x="43101" y="303530"/>
                  </a:lnTo>
                  <a:lnTo>
                    <a:pt x="43290" y="306070"/>
                  </a:lnTo>
                  <a:lnTo>
                    <a:pt x="45555" y="309880"/>
                  </a:lnTo>
                  <a:lnTo>
                    <a:pt x="47530" y="311150"/>
                  </a:lnTo>
                  <a:lnTo>
                    <a:pt x="85106" y="311150"/>
                  </a:lnTo>
                  <a:lnTo>
                    <a:pt x="80116" y="330200"/>
                  </a:lnTo>
                  <a:lnTo>
                    <a:pt x="81463" y="334010"/>
                  </a:lnTo>
                  <a:lnTo>
                    <a:pt x="130268" y="358140"/>
                  </a:lnTo>
                  <a:lnTo>
                    <a:pt x="130268" y="372110"/>
                  </a:lnTo>
                  <a:lnTo>
                    <a:pt x="142673" y="372110"/>
                  </a:lnTo>
                  <a:lnTo>
                    <a:pt x="142673" y="358140"/>
                  </a:lnTo>
                  <a:lnTo>
                    <a:pt x="178617" y="340360"/>
                  </a:lnTo>
                  <a:lnTo>
                    <a:pt x="123779" y="340360"/>
                  </a:lnTo>
                  <a:lnTo>
                    <a:pt x="94073" y="326390"/>
                  </a:lnTo>
                  <a:lnTo>
                    <a:pt x="99526" y="304800"/>
                  </a:lnTo>
                  <a:lnTo>
                    <a:pt x="99096" y="302260"/>
                  </a:lnTo>
                  <a:lnTo>
                    <a:pt x="96761" y="299720"/>
                  </a:lnTo>
                  <a:lnTo>
                    <a:pt x="94954" y="298450"/>
                  </a:lnTo>
                  <a:lnTo>
                    <a:pt x="59161" y="298450"/>
                  </a:lnTo>
                  <a:lnTo>
                    <a:pt x="78669" y="254000"/>
                  </a:lnTo>
                  <a:close/>
                </a:path>
                <a:path w="273050" h="372110">
                  <a:moveTo>
                    <a:pt x="249651" y="254000"/>
                  </a:moveTo>
                  <a:lnTo>
                    <a:pt x="207526" y="254000"/>
                  </a:lnTo>
                  <a:lnTo>
                    <a:pt x="222516" y="255270"/>
                  </a:lnTo>
                  <a:lnTo>
                    <a:pt x="237600" y="260350"/>
                  </a:lnTo>
                  <a:lnTo>
                    <a:pt x="249649" y="270510"/>
                  </a:lnTo>
                  <a:lnTo>
                    <a:pt x="257632" y="283210"/>
                  </a:lnTo>
                  <a:lnTo>
                    <a:pt x="260521" y="298450"/>
                  </a:lnTo>
                  <a:lnTo>
                    <a:pt x="260521" y="372110"/>
                  </a:lnTo>
                  <a:lnTo>
                    <a:pt x="272914" y="372110"/>
                  </a:lnTo>
                  <a:lnTo>
                    <a:pt x="272914" y="298450"/>
                  </a:lnTo>
                  <a:lnTo>
                    <a:pt x="269210" y="278130"/>
                  </a:lnTo>
                  <a:lnTo>
                    <a:pt x="258947" y="261620"/>
                  </a:lnTo>
                  <a:lnTo>
                    <a:pt x="249651" y="254000"/>
                  </a:lnTo>
                  <a:close/>
                </a:path>
                <a:path w="273050" h="372110">
                  <a:moveTo>
                    <a:pt x="97412" y="251460"/>
                  </a:moveTo>
                  <a:lnTo>
                    <a:pt x="84024" y="251460"/>
                  </a:lnTo>
                  <a:lnTo>
                    <a:pt x="123779" y="340360"/>
                  </a:lnTo>
                  <a:lnTo>
                    <a:pt x="149150" y="340360"/>
                  </a:lnTo>
                  <a:lnTo>
                    <a:pt x="149718" y="339090"/>
                  </a:lnTo>
                  <a:lnTo>
                    <a:pt x="136446" y="339090"/>
                  </a:lnTo>
                  <a:lnTo>
                    <a:pt x="97412" y="251460"/>
                  </a:lnTo>
                  <a:close/>
                </a:path>
                <a:path w="273050" h="372110">
                  <a:moveTo>
                    <a:pt x="246553" y="251460"/>
                  </a:moveTo>
                  <a:lnTo>
                    <a:pt x="193154" y="251460"/>
                  </a:lnTo>
                  <a:lnTo>
                    <a:pt x="213765" y="298450"/>
                  </a:lnTo>
                  <a:lnTo>
                    <a:pt x="177975" y="298450"/>
                  </a:lnTo>
                  <a:lnTo>
                    <a:pt x="176165" y="299720"/>
                  </a:lnTo>
                  <a:lnTo>
                    <a:pt x="173809" y="302260"/>
                  </a:lnTo>
                  <a:lnTo>
                    <a:pt x="173391" y="304800"/>
                  </a:lnTo>
                  <a:lnTo>
                    <a:pt x="178856" y="326390"/>
                  </a:lnTo>
                  <a:lnTo>
                    <a:pt x="149150" y="340360"/>
                  </a:lnTo>
                  <a:lnTo>
                    <a:pt x="178617" y="340360"/>
                  </a:lnTo>
                  <a:lnTo>
                    <a:pt x="191454" y="334010"/>
                  </a:lnTo>
                  <a:lnTo>
                    <a:pt x="192810" y="330200"/>
                  </a:lnTo>
                  <a:lnTo>
                    <a:pt x="187833" y="311150"/>
                  </a:lnTo>
                  <a:lnTo>
                    <a:pt x="225408" y="311150"/>
                  </a:lnTo>
                  <a:lnTo>
                    <a:pt x="227362" y="309880"/>
                  </a:lnTo>
                  <a:lnTo>
                    <a:pt x="229648" y="306070"/>
                  </a:lnTo>
                  <a:lnTo>
                    <a:pt x="229816" y="303530"/>
                  </a:lnTo>
                  <a:lnTo>
                    <a:pt x="228981" y="302260"/>
                  </a:lnTo>
                  <a:lnTo>
                    <a:pt x="207526" y="254000"/>
                  </a:lnTo>
                  <a:lnTo>
                    <a:pt x="249651" y="254000"/>
                  </a:lnTo>
                  <a:lnTo>
                    <a:pt x="246553" y="251460"/>
                  </a:lnTo>
                  <a:close/>
                </a:path>
                <a:path w="273050" h="372110">
                  <a:moveTo>
                    <a:pt x="173736" y="219710"/>
                  </a:moveTo>
                  <a:lnTo>
                    <a:pt x="161330" y="219710"/>
                  </a:lnTo>
                  <a:lnTo>
                    <a:pt x="161260" y="240030"/>
                  </a:lnTo>
                  <a:lnTo>
                    <a:pt x="167496" y="247650"/>
                  </a:lnTo>
                  <a:lnTo>
                    <a:pt x="176070" y="250190"/>
                  </a:lnTo>
                  <a:lnTo>
                    <a:pt x="136446" y="339090"/>
                  </a:lnTo>
                  <a:lnTo>
                    <a:pt x="149718" y="339090"/>
                  </a:lnTo>
                  <a:lnTo>
                    <a:pt x="188905" y="251460"/>
                  </a:lnTo>
                  <a:lnTo>
                    <a:pt x="246553" y="251460"/>
                  </a:lnTo>
                  <a:lnTo>
                    <a:pt x="243455" y="248920"/>
                  </a:lnTo>
                  <a:lnTo>
                    <a:pt x="224064" y="243840"/>
                  </a:lnTo>
                  <a:lnTo>
                    <a:pt x="179167" y="237490"/>
                  </a:lnTo>
                  <a:lnTo>
                    <a:pt x="176046" y="237490"/>
                  </a:lnTo>
                  <a:lnTo>
                    <a:pt x="173711" y="234950"/>
                  </a:lnTo>
                  <a:lnTo>
                    <a:pt x="173736" y="219710"/>
                  </a:lnTo>
                  <a:close/>
                </a:path>
                <a:path w="273050" h="372110">
                  <a:moveTo>
                    <a:pt x="161330" y="219710"/>
                  </a:moveTo>
                  <a:lnTo>
                    <a:pt x="111599" y="219710"/>
                  </a:lnTo>
                  <a:lnTo>
                    <a:pt x="119326" y="222250"/>
                  </a:lnTo>
                  <a:lnTo>
                    <a:pt x="127720" y="223520"/>
                  </a:lnTo>
                  <a:lnTo>
                    <a:pt x="145209" y="223520"/>
                  </a:lnTo>
                  <a:lnTo>
                    <a:pt x="153591" y="222250"/>
                  </a:lnTo>
                  <a:lnTo>
                    <a:pt x="161330" y="219710"/>
                  </a:lnTo>
                  <a:close/>
                </a:path>
                <a:path w="273050" h="372110">
                  <a:moveTo>
                    <a:pt x="176677" y="212090"/>
                  </a:moveTo>
                  <a:lnTo>
                    <a:pt x="96240" y="212090"/>
                  </a:lnTo>
                  <a:lnTo>
                    <a:pt x="98191" y="213360"/>
                  </a:lnTo>
                  <a:lnTo>
                    <a:pt x="174747" y="213360"/>
                  </a:lnTo>
                  <a:lnTo>
                    <a:pt x="176677" y="212090"/>
                  </a:lnTo>
                  <a:close/>
                </a:path>
                <a:path w="273050" h="372110">
                  <a:moveTo>
                    <a:pt x="136446" y="0"/>
                  </a:moveTo>
                  <a:lnTo>
                    <a:pt x="100272" y="7620"/>
                  </a:lnTo>
                  <a:lnTo>
                    <a:pt x="70699" y="27940"/>
                  </a:lnTo>
                  <a:lnTo>
                    <a:pt x="50744" y="57150"/>
                  </a:lnTo>
                  <a:lnTo>
                    <a:pt x="43421" y="93980"/>
                  </a:lnTo>
                  <a:lnTo>
                    <a:pt x="43421" y="107950"/>
                  </a:lnTo>
                  <a:lnTo>
                    <a:pt x="39578" y="113030"/>
                  </a:lnTo>
                  <a:lnTo>
                    <a:pt x="37206" y="118110"/>
                  </a:lnTo>
                  <a:lnTo>
                    <a:pt x="37206" y="130810"/>
                  </a:lnTo>
                  <a:lnTo>
                    <a:pt x="39578" y="137160"/>
                  </a:lnTo>
                  <a:lnTo>
                    <a:pt x="43421" y="140970"/>
                  </a:lnTo>
                  <a:lnTo>
                    <a:pt x="43421" y="208280"/>
                  </a:lnTo>
                  <a:lnTo>
                    <a:pt x="46186" y="212090"/>
                  </a:lnTo>
                  <a:lnTo>
                    <a:pt x="136446" y="212090"/>
                  </a:lnTo>
                  <a:lnTo>
                    <a:pt x="114207" y="207010"/>
                  </a:lnTo>
                  <a:lnTo>
                    <a:pt x="101973" y="199390"/>
                  </a:lnTo>
                  <a:lnTo>
                    <a:pt x="55830" y="199390"/>
                  </a:lnTo>
                  <a:lnTo>
                    <a:pt x="55830" y="148590"/>
                  </a:lnTo>
                  <a:lnTo>
                    <a:pt x="77434" y="148590"/>
                  </a:lnTo>
                  <a:lnTo>
                    <a:pt x="76891" y="139700"/>
                  </a:lnTo>
                  <a:lnTo>
                    <a:pt x="125705" y="139700"/>
                  </a:lnTo>
                  <a:lnTo>
                    <a:pt x="126526" y="137160"/>
                  </a:lnTo>
                  <a:lnTo>
                    <a:pt x="55199" y="137160"/>
                  </a:lnTo>
                  <a:lnTo>
                    <a:pt x="49627" y="132080"/>
                  </a:lnTo>
                  <a:lnTo>
                    <a:pt x="49627" y="118110"/>
                  </a:lnTo>
                  <a:lnTo>
                    <a:pt x="55199" y="111760"/>
                  </a:lnTo>
                  <a:lnTo>
                    <a:pt x="82105" y="111760"/>
                  </a:lnTo>
                  <a:lnTo>
                    <a:pt x="86098" y="105410"/>
                  </a:lnTo>
                  <a:lnTo>
                    <a:pt x="92014" y="101600"/>
                  </a:lnTo>
                  <a:lnTo>
                    <a:pt x="99252" y="100330"/>
                  </a:lnTo>
                  <a:lnTo>
                    <a:pt x="55830" y="100330"/>
                  </a:lnTo>
                  <a:lnTo>
                    <a:pt x="55830" y="93980"/>
                  </a:lnTo>
                  <a:lnTo>
                    <a:pt x="62176" y="62230"/>
                  </a:lnTo>
                  <a:lnTo>
                    <a:pt x="79471" y="36830"/>
                  </a:lnTo>
                  <a:lnTo>
                    <a:pt x="105099" y="19050"/>
                  </a:lnTo>
                  <a:lnTo>
                    <a:pt x="136446" y="12700"/>
                  </a:lnTo>
                  <a:lnTo>
                    <a:pt x="180032" y="12700"/>
                  </a:lnTo>
                  <a:lnTo>
                    <a:pt x="172636" y="7620"/>
                  </a:lnTo>
                  <a:lnTo>
                    <a:pt x="136446" y="0"/>
                  </a:lnTo>
                  <a:close/>
                </a:path>
                <a:path w="273050" h="372110">
                  <a:moveTo>
                    <a:pt x="230791" y="139700"/>
                  </a:moveTo>
                  <a:lnTo>
                    <a:pt x="196038" y="139700"/>
                  </a:lnTo>
                  <a:lnTo>
                    <a:pt x="195084" y="154940"/>
                  </a:lnTo>
                  <a:lnTo>
                    <a:pt x="189768" y="177800"/>
                  </a:lnTo>
                  <a:lnTo>
                    <a:pt x="177057" y="195580"/>
                  </a:lnTo>
                  <a:lnTo>
                    <a:pt x="158700" y="207010"/>
                  </a:lnTo>
                  <a:lnTo>
                    <a:pt x="136446" y="212090"/>
                  </a:lnTo>
                  <a:lnTo>
                    <a:pt x="226731" y="212090"/>
                  </a:lnTo>
                  <a:lnTo>
                    <a:pt x="229505" y="208280"/>
                  </a:lnTo>
                  <a:lnTo>
                    <a:pt x="229505" y="199390"/>
                  </a:lnTo>
                  <a:lnTo>
                    <a:pt x="190512" y="199390"/>
                  </a:lnTo>
                  <a:lnTo>
                    <a:pt x="197265" y="189230"/>
                  </a:lnTo>
                  <a:lnTo>
                    <a:pt x="202460" y="179070"/>
                  </a:lnTo>
                  <a:lnTo>
                    <a:pt x="205923" y="167640"/>
                  </a:lnTo>
                  <a:lnTo>
                    <a:pt x="207480" y="156210"/>
                  </a:lnTo>
                  <a:lnTo>
                    <a:pt x="207882" y="149860"/>
                  </a:lnTo>
                  <a:lnTo>
                    <a:pt x="213039" y="149860"/>
                  </a:lnTo>
                  <a:lnTo>
                    <a:pt x="215121" y="148590"/>
                  </a:lnTo>
                  <a:lnTo>
                    <a:pt x="229505" y="148590"/>
                  </a:lnTo>
                  <a:lnTo>
                    <a:pt x="229505" y="140970"/>
                  </a:lnTo>
                  <a:lnTo>
                    <a:pt x="230791" y="139700"/>
                  </a:lnTo>
                  <a:close/>
                </a:path>
                <a:path w="273050" h="372110">
                  <a:moveTo>
                    <a:pt x="77434" y="148590"/>
                  </a:moveTo>
                  <a:lnTo>
                    <a:pt x="57805" y="148590"/>
                  </a:lnTo>
                  <a:lnTo>
                    <a:pt x="59890" y="149860"/>
                  </a:lnTo>
                  <a:lnTo>
                    <a:pt x="65056" y="149860"/>
                  </a:lnTo>
                  <a:lnTo>
                    <a:pt x="65437" y="156210"/>
                  </a:lnTo>
                  <a:lnTo>
                    <a:pt x="67000" y="167640"/>
                  </a:lnTo>
                  <a:lnTo>
                    <a:pt x="70470" y="179070"/>
                  </a:lnTo>
                  <a:lnTo>
                    <a:pt x="75677" y="189230"/>
                  </a:lnTo>
                  <a:lnTo>
                    <a:pt x="82451" y="199390"/>
                  </a:lnTo>
                  <a:lnTo>
                    <a:pt x="101973" y="199390"/>
                  </a:lnTo>
                  <a:lnTo>
                    <a:pt x="95856" y="195580"/>
                  </a:lnTo>
                  <a:lnTo>
                    <a:pt x="83144" y="177800"/>
                  </a:lnTo>
                  <a:lnTo>
                    <a:pt x="77821" y="154940"/>
                  </a:lnTo>
                  <a:lnTo>
                    <a:pt x="77434" y="148590"/>
                  </a:lnTo>
                  <a:close/>
                </a:path>
                <a:path w="273050" h="372110">
                  <a:moveTo>
                    <a:pt x="229505" y="148590"/>
                  </a:moveTo>
                  <a:lnTo>
                    <a:pt x="217087" y="148590"/>
                  </a:lnTo>
                  <a:lnTo>
                    <a:pt x="217087" y="199390"/>
                  </a:lnTo>
                  <a:lnTo>
                    <a:pt x="229505" y="199390"/>
                  </a:lnTo>
                  <a:lnTo>
                    <a:pt x="229505" y="148590"/>
                  </a:lnTo>
                  <a:close/>
                </a:path>
                <a:path w="273050" h="372110">
                  <a:moveTo>
                    <a:pt x="152293" y="162560"/>
                  </a:moveTo>
                  <a:lnTo>
                    <a:pt x="145042" y="166370"/>
                  </a:lnTo>
                  <a:lnTo>
                    <a:pt x="136897" y="167640"/>
                  </a:lnTo>
                  <a:lnTo>
                    <a:pt x="124053" y="167640"/>
                  </a:lnTo>
                  <a:lnTo>
                    <a:pt x="124053" y="180340"/>
                  </a:lnTo>
                  <a:lnTo>
                    <a:pt x="136292" y="180340"/>
                  </a:lnTo>
                  <a:lnTo>
                    <a:pt x="143707" y="179070"/>
                  </a:lnTo>
                  <a:lnTo>
                    <a:pt x="150923" y="176530"/>
                  </a:lnTo>
                  <a:lnTo>
                    <a:pt x="157831" y="173990"/>
                  </a:lnTo>
                  <a:lnTo>
                    <a:pt x="152293" y="162560"/>
                  </a:lnTo>
                  <a:close/>
                </a:path>
                <a:path w="273050" h="372110">
                  <a:moveTo>
                    <a:pt x="137551" y="146050"/>
                  </a:moveTo>
                  <a:lnTo>
                    <a:pt x="112550" y="146050"/>
                  </a:lnTo>
                  <a:lnTo>
                    <a:pt x="113263" y="147320"/>
                  </a:lnTo>
                  <a:lnTo>
                    <a:pt x="114443" y="148590"/>
                  </a:lnTo>
                  <a:lnTo>
                    <a:pt x="115897" y="148590"/>
                  </a:lnTo>
                  <a:lnTo>
                    <a:pt x="134505" y="154940"/>
                  </a:lnTo>
                  <a:lnTo>
                    <a:pt x="137551" y="146050"/>
                  </a:lnTo>
                  <a:close/>
                </a:path>
                <a:path w="273050" h="372110">
                  <a:moveTo>
                    <a:pt x="125705" y="139700"/>
                  </a:moveTo>
                  <a:lnTo>
                    <a:pt x="76891" y="139700"/>
                  </a:lnTo>
                  <a:lnTo>
                    <a:pt x="82545" y="146050"/>
                  </a:lnTo>
                  <a:lnTo>
                    <a:pt x="90476" y="149860"/>
                  </a:lnTo>
                  <a:lnTo>
                    <a:pt x="104013" y="149860"/>
                  </a:lnTo>
                  <a:lnTo>
                    <a:pt x="108502" y="148590"/>
                  </a:lnTo>
                  <a:lnTo>
                    <a:pt x="112550" y="146050"/>
                  </a:lnTo>
                  <a:lnTo>
                    <a:pt x="137551" y="146050"/>
                  </a:lnTo>
                  <a:lnTo>
                    <a:pt x="138421" y="143510"/>
                  </a:lnTo>
                  <a:lnTo>
                    <a:pt x="125705" y="139700"/>
                  </a:lnTo>
                  <a:close/>
                </a:path>
                <a:path w="273050" h="372110">
                  <a:moveTo>
                    <a:pt x="156543" y="111760"/>
                  </a:moveTo>
                  <a:lnTo>
                    <a:pt x="143292" y="111760"/>
                  </a:lnTo>
                  <a:lnTo>
                    <a:pt x="142887" y="114300"/>
                  </a:lnTo>
                  <a:lnTo>
                    <a:pt x="142673" y="116840"/>
                  </a:lnTo>
                  <a:lnTo>
                    <a:pt x="142673" y="118110"/>
                  </a:lnTo>
                  <a:lnTo>
                    <a:pt x="145112" y="130810"/>
                  </a:lnTo>
                  <a:lnTo>
                    <a:pt x="151760" y="140970"/>
                  </a:lnTo>
                  <a:lnTo>
                    <a:pt x="161619" y="147320"/>
                  </a:lnTo>
                  <a:lnTo>
                    <a:pt x="173690" y="149860"/>
                  </a:lnTo>
                  <a:lnTo>
                    <a:pt x="182465" y="149860"/>
                  </a:lnTo>
                  <a:lnTo>
                    <a:pt x="190381" y="146050"/>
                  </a:lnTo>
                  <a:lnTo>
                    <a:pt x="196038" y="139700"/>
                  </a:lnTo>
                  <a:lnTo>
                    <a:pt x="230791" y="139700"/>
                  </a:lnTo>
                  <a:lnTo>
                    <a:pt x="233364" y="137160"/>
                  </a:lnTo>
                  <a:lnTo>
                    <a:pt x="173690" y="137160"/>
                  </a:lnTo>
                  <a:lnTo>
                    <a:pt x="166451" y="135890"/>
                  </a:lnTo>
                  <a:lnTo>
                    <a:pt x="160535" y="132080"/>
                  </a:lnTo>
                  <a:lnTo>
                    <a:pt x="156543" y="125730"/>
                  </a:lnTo>
                  <a:lnTo>
                    <a:pt x="155079" y="118110"/>
                  </a:lnTo>
                  <a:lnTo>
                    <a:pt x="156543" y="111760"/>
                  </a:lnTo>
                  <a:close/>
                </a:path>
                <a:path w="273050" h="372110">
                  <a:moveTo>
                    <a:pt x="82105" y="111760"/>
                  </a:moveTo>
                  <a:lnTo>
                    <a:pt x="62770" y="111760"/>
                  </a:lnTo>
                  <a:lnTo>
                    <a:pt x="64282" y="137160"/>
                  </a:lnTo>
                  <a:lnTo>
                    <a:pt x="99252" y="137160"/>
                  </a:lnTo>
                  <a:lnTo>
                    <a:pt x="92014" y="135890"/>
                  </a:lnTo>
                  <a:lnTo>
                    <a:pt x="86098" y="132080"/>
                  </a:lnTo>
                  <a:lnTo>
                    <a:pt x="82105" y="125730"/>
                  </a:lnTo>
                  <a:lnTo>
                    <a:pt x="80640" y="118110"/>
                  </a:lnTo>
                  <a:lnTo>
                    <a:pt x="82105" y="111760"/>
                  </a:lnTo>
                  <a:close/>
                </a:path>
                <a:path w="273050" h="372110">
                  <a:moveTo>
                    <a:pt x="173690" y="100330"/>
                  </a:moveTo>
                  <a:lnTo>
                    <a:pt x="99252" y="100330"/>
                  </a:lnTo>
                  <a:lnTo>
                    <a:pt x="106487" y="101600"/>
                  </a:lnTo>
                  <a:lnTo>
                    <a:pt x="112398" y="105410"/>
                  </a:lnTo>
                  <a:lnTo>
                    <a:pt x="116385" y="111760"/>
                  </a:lnTo>
                  <a:lnTo>
                    <a:pt x="117847" y="118110"/>
                  </a:lnTo>
                  <a:lnTo>
                    <a:pt x="116385" y="125730"/>
                  </a:lnTo>
                  <a:lnTo>
                    <a:pt x="112398" y="132080"/>
                  </a:lnTo>
                  <a:lnTo>
                    <a:pt x="106487" y="135890"/>
                  </a:lnTo>
                  <a:lnTo>
                    <a:pt x="99252" y="137160"/>
                  </a:lnTo>
                  <a:lnTo>
                    <a:pt x="126526" y="137160"/>
                  </a:lnTo>
                  <a:lnTo>
                    <a:pt x="134730" y="111760"/>
                  </a:lnTo>
                  <a:lnTo>
                    <a:pt x="156543" y="111760"/>
                  </a:lnTo>
                  <a:lnTo>
                    <a:pt x="160535" y="105410"/>
                  </a:lnTo>
                  <a:lnTo>
                    <a:pt x="166451" y="101600"/>
                  </a:lnTo>
                  <a:lnTo>
                    <a:pt x="173690" y="100330"/>
                  </a:lnTo>
                  <a:close/>
                </a:path>
                <a:path w="273050" h="372110">
                  <a:moveTo>
                    <a:pt x="189276" y="19050"/>
                  </a:moveTo>
                  <a:lnTo>
                    <a:pt x="167475" y="19050"/>
                  </a:lnTo>
                  <a:lnTo>
                    <a:pt x="168618" y="20320"/>
                  </a:lnTo>
                  <a:lnTo>
                    <a:pt x="171568" y="21590"/>
                  </a:lnTo>
                  <a:lnTo>
                    <a:pt x="175272" y="22860"/>
                  </a:lnTo>
                  <a:lnTo>
                    <a:pt x="176701" y="24130"/>
                  </a:lnTo>
                  <a:lnTo>
                    <a:pt x="177975" y="24130"/>
                  </a:lnTo>
                  <a:lnTo>
                    <a:pt x="179094" y="25400"/>
                  </a:lnTo>
                  <a:lnTo>
                    <a:pt x="179286" y="25400"/>
                  </a:lnTo>
                  <a:lnTo>
                    <a:pt x="180380" y="26670"/>
                  </a:lnTo>
                  <a:lnTo>
                    <a:pt x="182867" y="27940"/>
                  </a:lnTo>
                  <a:lnTo>
                    <a:pt x="185013" y="29210"/>
                  </a:lnTo>
                  <a:lnTo>
                    <a:pt x="185653" y="29210"/>
                  </a:lnTo>
                  <a:lnTo>
                    <a:pt x="186382" y="30480"/>
                  </a:lnTo>
                  <a:lnTo>
                    <a:pt x="187512" y="31750"/>
                  </a:lnTo>
                  <a:lnTo>
                    <a:pt x="188787" y="31750"/>
                  </a:lnTo>
                  <a:lnTo>
                    <a:pt x="190810" y="34290"/>
                  </a:lnTo>
                  <a:lnTo>
                    <a:pt x="193035" y="36830"/>
                  </a:lnTo>
                  <a:lnTo>
                    <a:pt x="194285" y="38100"/>
                  </a:lnTo>
                  <a:lnTo>
                    <a:pt x="195952" y="39370"/>
                  </a:lnTo>
                  <a:lnTo>
                    <a:pt x="197169" y="40640"/>
                  </a:lnTo>
                  <a:lnTo>
                    <a:pt x="197620" y="40640"/>
                  </a:lnTo>
                  <a:lnTo>
                    <a:pt x="198348" y="41910"/>
                  </a:lnTo>
                  <a:lnTo>
                    <a:pt x="198787" y="43180"/>
                  </a:lnTo>
                  <a:lnTo>
                    <a:pt x="199741" y="43180"/>
                  </a:lnTo>
                  <a:lnTo>
                    <a:pt x="200811" y="45720"/>
                  </a:lnTo>
                  <a:lnTo>
                    <a:pt x="201884" y="46990"/>
                  </a:lnTo>
                  <a:lnTo>
                    <a:pt x="203216" y="48260"/>
                  </a:lnTo>
                  <a:lnTo>
                    <a:pt x="204240" y="49530"/>
                  </a:lnTo>
                  <a:lnTo>
                    <a:pt x="205575" y="52070"/>
                  </a:lnTo>
                  <a:lnTo>
                    <a:pt x="206325" y="53340"/>
                  </a:lnTo>
                  <a:lnTo>
                    <a:pt x="206645" y="53340"/>
                  </a:lnTo>
                  <a:lnTo>
                    <a:pt x="208074" y="57150"/>
                  </a:lnTo>
                  <a:lnTo>
                    <a:pt x="209062" y="58420"/>
                  </a:lnTo>
                  <a:lnTo>
                    <a:pt x="209812" y="59690"/>
                  </a:lnTo>
                  <a:lnTo>
                    <a:pt x="210135" y="60960"/>
                  </a:lnTo>
                  <a:lnTo>
                    <a:pt x="210561" y="62230"/>
                  </a:lnTo>
                  <a:lnTo>
                    <a:pt x="211610" y="64770"/>
                  </a:lnTo>
                  <a:lnTo>
                    <a:pt x="212765" y="67310"/>
                  </a:lnTo>
                  <a:lnTo>
                    <a:pt x="213445" y="69850"/>
                  </a:lnTo>
                  <a:lnTo>
                    <a:pt x="213969" y="71120"/>
                  </a:lnTo>
                  <a:lnTo>
                    <a:pt x="214469" y="73660"/>
                  </a:lnTo>
                  <a:lnTo>
                    <a:pt x="215039" y="74930"/>
                  </a:lnTo>
                  <a:lnTo>
                    <a:pt x="215789" y="78740"/>
                  </a:lnTo>
                  <a:lnTo>
                    <a:pt x="216170" y="81280"/>
                  </a:lnTo>
                  <a:lnTo>
                    <a:pt x="216432" y="83820"/>
                  </a:lnTo>
                  <a:lnTo>
                    <a:pt x="216636" y="85090"/>
                  </a:lnTo>
                  <a:lnTo>
                    <a:pt x="216981" y="88900"/>
                  </a:lnTo>
                  <a:lnTo>
                    <a:pt x="217087" y="100330"/>
                  </a:lnTo>
                  <a:lnTo>
                    <a:pt x="173690" y="100330"/>
                  </a:lnTo>
                  <a:lnTo>
                    <a:pt x="180920" y="101600"/>
                  </a:lnTo>
                  <a:lnTo>
                    <a:pt x="186832" y="105410"/>
                  </a:lnTo>
                  <a:lnTo>
                    <a:pt x="190821" y="111760"/>
                  </a:lnTo>
                  <a:lnTo>
                    <a:pt x="192286" y="118110"/>
                  </a:lnTo>
                  <a:lnTo>
                    <a:pt x="190821" y="125730"/>
                  </a:lnTo>
                  <a:lnTo>
                    <a:pt x="186832" y="132080"/>
                  </a:lnTo>
                  <a:lnTo>
                    <a:pt x="180920" y="135890"/>
                  </a:lnTo>
                  <a:lnTo>
                    <a:pt x="173690" y="137160"/>
                  </a:lnTo>
                  <a:lnTo>
                    <a:pt x="208635" y="137160"/>
                  </a:lnTo>
                  <a:lnTo>
                    <a:pt x="210135" y="111760"/>
                  </a:lnTo>
                  <a:lnTo>
                    <a:pt x="232399" y="111760"/>
                  </a:lnTo>
                  <a:lnTo>
                    <a:pt x="229505" y="107950"/>
                  </a:lnTo>
                  <a:lnTo>
                    <a:pt x="229505" y="93980"/>
                  </a:lnTo>
                  <a:lnTo>
                    <a:pt x="222181" y="57150"/>
                  </a:lnTo>
                  <a:lnTo>
                    <a:pt x="202219" y="27940"/>
                  </a:lnTo>
                  <a:lnTo>
                    <a:pt x="189276" y="19050"/>
                  </a:lnTo>
                  <a:close/>
                </a:path>
                <a:path w="273050" h="372110">
                  <a:moveTo>
                    <a:pt x="232399" y="111760"/>
                  </a:moveTo>
                  <a:lnTo>
                    <a:pt x="217730" y="111760"/>
                  </a:lnTo>
                  <a:lnTo>
                    <a:pt x="223302" y="118110"/>
                  </a:lnTo>
                  <a:lnTo>
                    <a:pt x="223302" y="132080"/>
                  </a:lnTo>
                  <a:lnTo>
                    <a:pt x="217730" y="137160"/>
                  </a:lnTo>
                  <a:lnTo>
                    <a:pt x="233364" y="137160"/>
                  </a:lnTo>
                  <a:lnTo>
                    <a:pt x="235707" y="130810"/>
                  </a:lnTo>
                  <a:lnTo>
                    <a:pt x="235707" y="118110"/>
                  </a:lnTo>
                  <a:lnTo>
                    <a:pt x="233364" y="113030"/>
                  </a:lnTo>
                  <a:lnTo>
                    <a:pt x="232399" y="111760"/>
                  </a:lnTo>
                  <a:close/>
                </a:path>
                <a:path w="273050" h="372110">
                  <a:moveTo>
                    <a:pt x="180032" y="12700"/>
                  </a:moveTo>
                  <a:lnTo>
                    <a:pt x="140564" y="12700"/>
                  </a:lnTo>
                  <a:lnTo>
                    <a:pt x="147821" y="13970"/>
                  </a:lnTo>
                  <a:lnTo>
                    <a:pt x="152256" y="13970"/>
                  </a:lnTo>
                  <a:lnTo>
                    <a:pt x="152439" y="14777"/>
                  </a:lnTo>
                  <a:lnTo>
                    <a:pt x="155079" y="15240"/>
                  </a:lnTo>
                  <a:lnTo>
                    <a:pt x="155079" y="53340"/>
                  </a:lnTo>
                  <a:lnTo>
                    <a:pt x="66675" y="100330"/>
                  </a:lnTo>
                  <a:lnTo>
                    <a:pt x="124041" y="100330"/>
                  </a:lnTo>
                  <a:lnTo>
                    <a:pt x="120825" y="95250"/>
                  </a:lnTo>
                  <a:lnTo>
                    <a:pt x="116515" y="92710"/>
                  </a:lnTo>
                  <a:lnTo>
                    <a:pt x="111538" y="90170"/>
                  </a:lnTo>
                  <a:lnTo>
                    <a:pt x="159855" y="64770"/>
                  </a:lnTo>
                  <a:lnTo>
                    <a:pt x="176372" y="64770"/>
                  </a:lnTo>
                  <a:lnTo>
                    <a:pt x="167475" y="54610"/>
                  </a:lnTo>
                  <a:lnTo>
                    <a:pt x="167475" y="19050"/>
                  </a:lnTo>
                  <a:lnTo>
                    <a:pt x="189276" y="19050"/>
                  </a:lnTo>
                  <a:lnTo>
                    <a:pt x="180032" y="12700"/>
                  </a:lnTo>
                  <a:close/>
                </a:path>
                <a:path w="273050" h="372110">
                  <a:moveTo>
                    <a:pt x="178582" y="87630"/>
                  </a:moveTo>
                  <a:lnTo>
                    <a:pt x="173690" y="87630"/>
                  </a:lnTo>
                  <a:lnTo>
                    <a:pt x="166328" y="88900"/>
                  </a:lnTo>
                  <a:lnTo>
                    <a:pt x="159597" y="91440"/>
                  </a:lnTo>
                  <a:lnTo>
                    <a:pt x="153703" y="95250"/>
                  </a:lnTo>
                  <a:lnTo>
                    <a:pt x="148852" y="100330"/>
                  </a:lnTo>
                  <a:lnTo>
                    <a:pt x="207513" y="100330"/>
                  </a:lnTo>
                  <a:lnTo>
                    <a:pt x="197504" y="88900"/>
                  </a:lnTo>
                  <a:lnTo>
                    <a:pt x="180929" y="88900"/>
                  </a:lnTo>
                  <a:lnTo>
                    <a:pt x="178582" y="87630"/>
                  </a:lnTo>
                  <a:close/>
                </a:path>
                <a:path w="273050" h="372110">
                  <a:moveTo>
                    <a:pt x="176372" y="64770"/>
                  </a:moveTo>
                  <a:lnTo>
                    <a:pt x="159855" y="64770"/>
                  </a:lnTo>
                  <a:lnTo>
                    <a:pt x="180929" y="88900"/>
                  </a:lnTo>
                  <a:lnTo>
                    <a:pt x="197504" y="88900"/>
                  </a:lnTo>
                  <a:lnTo>
                    <a:pt x="176372" y="64770"/>
                  </a:lnTo>
                  <a:close/>
                </a:path>
                <a:path w="273050" h="372110">
                  <a:moveTo>
                    <a:pt x="152462" y="14883"/>
                  </a:moveTo>
                  <a:lnTo>
                    <a:pt x="152543" y="15240"/>
                  </a:lnTo>
                  <a:lnTo>
                    <a:pt x="155079" y="15240"/>
                  </a:lnTo>
                  <a:lnTo>
                    <a:pt x="152462" y="14883"/>
                  </a:lnTo>
                  <a:close/>
                </a:path>
                <a:path w="273050" h="372110">
                  <a:moveTo>
                    <a:pt x="147821" y="13970"/>
                  </a:moveTo>
                  <a:lnTo>
                    <a:pt x="145762" y="13970"/>
                  </a:lnTo>
                  <a:lnTo>
                    <a:pt x="152462" y="14883"/>
                  </a:lnTo>
                  <a:lnTo>
                    <a:pt x="147821" y="13970"/>
                  </a:lnTo>
                  <a:close/>
                </a:path>
                <a:path w="273050" h="372110">
                  <a:moveTo>
                    <a:pt x="143539" y="13666"/>
                  </a:moveTo>
                  <a:lnTo>
                    <a:pt x="144472" y="13970"/>
                  </a:lnTo>
                  <a:lnTo>
                    <a:pt x="145762" y="13970"/>
                  </a:lnTo>
                  <a:lnTo>
                    <a:pt x="143539" y="13666"/>
                  </a:lnTo>
                  <a:close/>
                </a:path>
                <a:path w="273050" h="372110">
                  <a:moveTo>
                    <a:pt x="140564" y="12700"/>
                  </a:moveTo>
                  <a:lnTo>
                    <a:pt x="136446" y="12700"/>
                  </a:lnTo>
                  <a:lnTo>
                    <a:pt x="143539" y="13666"/>
                  </a:lnTo>
                  <a:lnTo>
                    <a:pt x="140564" y="12700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845862" y="2981868"/>
              <a:ext cx="273050" cy="372110"/>
            </a:xfrm>
            <a:custGeom>
              <a:avLst/>
              <a:gdLst/>
              <a:ahLst/>
              <a:cxnLst/>
              <a:rect l="l" t="t" r="r" b="b"/>
              <a:pathLst>
                <a:path w="273050" h="372110">
                  <a:moveTo>
                    <a:pt x="92128" y="199390"/>
                  </a:moveTo>
                  <a:lnTo>
                    <a:pt x="75962" y="199390"/>
                  </a:lnTo>
                  <a:lnTo>
                    <a:pt x="80747" y="205740"/>
                  </a:lnTo>
                  <a:lnTo>
                    <a:pt x="86532" y="210820"/>
                  </a:lnTo>
                  <a:lnTo>
                    <a:pt x="93021" y="215900"/>
                  </a:lnTo>
                  <a:lnTo>
                    <a:pt x="93021" y="240030"/>
                  </a:lnTo>
                  <a:lnTo>
                    <a:pt x="89355" y="243840"/>
                  </a:lnTo>
                  <a:lnTo>
                    <a:pt x="84508" y="243840"/>
                  </a:lnTo>
                  <a:lnTo>
                    <a:pt x="48408" y="248920"/>
                  </a:lnTo>
                  <a:lnTo>
                    <a:pt x="29202" y="255270"/>
                  </a:lnTo>
                  <a:lnTo>
                    <a:pt x="13855" y="267970"/>
                  </a:lnTo>
                  <a:lnTo>
                    <a:pt x="3683" y="284480"/>
                  </a:lnTo>
                  <a:lnTo>
                    <a:pt x="0" y="304800"/>
                  </a:lnTo>
                  <a:lnTo>
                    <a:pt x="0" y="372110"/>
                  </a:lnTo>
                  <a:lnTo>
                    <a:pt x="12405" y="372110"/>
                  </a:lnTo>
                  <a:lnTo>
                    <a:pt x="12405" y="347980"/>
                  </a:lnTo>
                  <a:lnTo>
                    <a:pt x="62017" y="347980"/>
                  </a:lnTo>
                  <a:lnTo>
                    <a:pt x="62017" y="335280"/>
                  </a:lnTo>
                  <a:lnTo>
                    <a:pt x="12405" y="335280"/>
                  </a:lnTo>
                  <a:lnTo>
                    <a:pt x="12405" y="304800"/>
                  </a:lnTo>
                  <a:lnTo>
                    <a:pt x="35104" y="266700"/>
                  </a:lnTo>
                  <a:lnTo>
                    <a:pt x="72021" y="259080"/>
                  </a:lnTo>
                  <a:lnTo>
                    <a:pt x="85987" y="259080"/>
                  </a:lnTo>
                  <a:lnTo>
                    <a:pt x="84856" y="256540"/>
                  </a:lnTo>
                  <a:lnTo>
                    <a:pt x="89318" y="256540"/>
                  </a:lnTo>
                  <a:lnTo>
                    <a:pt x="90796" y="255270"/>
                  </a:lnTo>
                  <a:lnTo>
                    <a:pt x="107315" y="255270"/>
                  </a:lnTo>
                  <a:lnTo>
                    <a:pt x="100821" y="247650"/>
                  </a:lnTo>
                  <a:lnTo>
                    <a:pt x="103702" y="243840"/>
                  </a:lnTo>
                  <a:lnTo>
                    <a:pt x="105430" y="240030"/>
                  </a:lnTo>
                  <a:lnTo>
                    <a:pt x="105430" y="223520"/>
                  </a:lnTo>
                  <a:lnTo>
                    <a:pt x="179877" y="223520"/>
                  </a:lnTo>
                  <a:lnTo>
                    <a:pt x="179877" y="217170"/>
                  </a:lnTo>
                  <a:lnTo>
                    <a:pt x="136431" y="217170"/>
                  </a:lnTo>
                  <a:lnTo>
                    <a:pt x="124055" y="215900"/>
                  </a:lnTo>
                  <a:lnTo>
                    <a:pt x="112325" y="213360"/>
                  </a:lnTo>
                  <a:lnTo>
                    <a:pt x="101573" y="207010"/>
                  </a:lnTo>
                  <a:lnTo>
                    <a:pt x="92128" y="199390"/>
                  </a:lnTo>
                  <a:close/>
                </a:path>
                <a:path w="273050" h="372110">
                  <a:moveTo>
                    <a:pt x="62017" y="347980"/>
                  </a:moveTo>
                  <a:lnTo>
                    <a:pt x="49612" y="347980"/>
                  </a:lnTo>
                  <a:lnTo>
                    <a:pt x="49612" y="372110"/>
                  </a:lnTo>
                  <a:lnTo>
                    <a:pt x="62017" y="372110"/>
                  </a:lnTo>
                  <a:lnTo>
                    <a:pt x="62017" y="347980"/>
                  </a:lnTo>
                  <a:close/>
                </a:path>
                <a:path w="273050" h="372110">
                  <a:moveTo>
                    <a:pt x="142637" y="306070"/>
                  </a:moveTo>
                  <a:lnTo>
                    <a:pt x="130228" y="306070"/>
                  </a:lnTo>
                  <a:lnTo>
                    <a:pt x="130228" y="372110"/>
                  </a:lnTo>
                  <a:lnTo>
                    <a:pt x="142637" y="372110"/>
                  </a:lnTo>
                  <a:lnTo>
                    <a:pt x="142637" y="306070"/>
                  </a:lnTo>
                  <a:close/>
                </a:path>
                <a:path w="273050" h="372110">
                  <a:moveTo>
                    <a:pt x="223287" y="322580"/>
                  </a:moveTo>
                  <a:lnTo>
                    <a:pt x="210881" y="322580"/>
                  </a:lnTo>
                  <a:lnTo>
                    <a:pt x="210881" y="372110"/>
                  </a:lnTo>
                  <a:lnTo>
                    <a:pt x="223287" y="372110"/>
                  </a:lnTo>
                  <a:lnTo>
                    <a:pt x="223287" y="347980"/>
                  </a:lnTo>
                  <a:lnTo>
                    <a:pt x="272902" y="347980"/>
                  </a:lnTo>
                  <a:lnTo>
                    <a:pt x="272902" y="335280"/>
                  </a:lnTo>
                  <a:lnTo>
                    <a:pt x="223287" y="335280"/>
                  </a:lnTo>
                  <a:lnTo>
                    <a:pt x="223287" y="322580"/>
                  </a:lnTo>
                  <a:close/>
                </a:path>
                <a:path w="273050" h="372110">
                  <a:moveTo>
                    <a:pt x="272902" y="347980"/>
                  </a:moveTo>
                  <a:lnTo>
                    <a:pt x="260497" y="347980"/>
                  </a:lnTo>
                  <a:lnTo>
                    <a:pt x="260497" y="372110"/>
                  </a:lnTo>
                  <a:lnTo>
                    <a:pt x="272902" y="372110"/>
                  </a:lnTo>
                  <a:lnTo>
                    <a:pt x="272902" y="347980"/>
                  </a:lnTo>
                  <a:close/>
                </a:path>
                <a:path w="273050" h="372110">
                  <a:moveTo>
                    <a:pt x="62017" y="322580"/>
                  </a:moveTo>
                  <a:lnTo>
                    <a:pt x="49612" y="322580"/>
                  </a:lnTo>
                  <a:lnTo>
                    <a:pt x="49612" y="335280"/>
                  </a:lnTo>
                  <a:lnTo>
                    <a:pt x="62017" y="335280"/>
                  </a:lnTo>
                  <a:lnTo>
                    <a:pt x="62017" y="322580"/>
                  </a:lnTo>
                  <a:close/>
                </a:path>
                <a:path w="273050" h="372110">
                  <a:moveTo>
                    <a:pt x="248295" y="259080"/>
                  </a:moveTo>
                  <a:lnTo>
                    <a:pt x="200881" y="259080"/>
                  </a:lnTo>
                  <a:lnTo>
                    <a:pt x="222824" y="261620"/>
                  </a:lnTo>
                  <a:lnTo>
                    <a:pt x="237772" y="266700"/>
                  </a:lnTo>
                  <a:lnTo>
                    <a:pt x="249715" y="275590"/>
                  </a:lnTo>
                  <a:lnTo>
                    <a:pt x="257631" y="289560"/>
                  </a:lnTo>
                  <a:lnTo>
                    <a:pt x="260497" y="304800"/>
                  </a:lnTo>
                  <a:lnTo>
                    <a:pt x="260497" y="335280"/>
                  </a:lnTo>
                  <a:lnTo>
                    <a:pt x="272902" y="335280"/>
                  </a:lnTo>
                  <a:lnTo>
                    <a:pt x="272902" y="304800"/>
                  </a:lnTo>
                  <a:lnTo>
                    <a:pt x="269219" y="284480"/>
                  </a:lnTo>
                  <a:lnTo>
                    <a:pt x="259043" y="267970"/>
                  </a:lnTo>
                  <a:lnTo>
                    <a:pt x="248295" y="259080"/>
                  </a:lnTo>
                  <a:close/>
                </a:path>
                <a:path w="273050" h="372110">
                  <a:moveTo>
                    <a:pt x="85987" y="259080"/>
                  </a:moveTo>
                  <a:lnTo>
                    <a:pt x="72021" y="259080"/>
                  </a:lnTo>
                  <a:lnTo>
                    <a:pt x="93570" y="307340"/>
                  </a:lnTo>
                  <a:lnTo>
                    <a:pt x="94558" y="309880"/>
                  </a:lnTo>
                  <a:lnTo>
                    <a:pt x="96807" y="311150"/>
                  </a:lnTo>
                  <a:lnTo>
                    <a:pt x="99892" y="311150"/>
                  </a:lnTo>
                  <a:lnTo>
                    <a:pt x="130228" y="306070"/>
                  </a:lnTo>
                  <a:lnTo>
                    <a:pt x="180012" y="306070"/>
                  </a:lnTo>
                  <a:lnTo>
                    <a:pt x="183960" y="297180"/>
                  </a:lnTo>
                  <a:lnTo>
                    <a:pt x="102952" y="297180"/>
                  </a:lnTo>
                  <a:lnTo>
                    <a:pt x="85987" y="259080"/>
                  </a:lnTo>
                  <a:close/>
                </a:path>
                <a:path w="273050" h="372110">
                  <a:moveTo>
                    <a:pt x="180012" y="306070"/>
                  </a:moveTo>
                  <a:lnTo>
                    <a:pt x="142637" y="306070"/>
                  </a:lnTo>
                  <a:lnTo>
                    <a:pt x="172986" y="311150"/>
                  </a:lnTo>
                  <a:lnTo>
                    <a:pt x="176092" y="311150"/>
                  </a:lnTo>
                  <a:lnTo>
                    <a:pt x="178320" y="309880"/>
                  </a:lnTo>
                  <a:lnTo>
                    <a:pt x="180012" y="306070"/>
                  </a:lnTo>
                  <a:close/>
                </a:path>
                <a:path w="273050" h="372110">
                  <a:moveTo>
                    <a:pt x="107315" y="255270"/>
                  </a:moveTo>
                  <a:lnTo>
                    <a:pt x="90796" y="255270"/>
                  </a:lnTo>
                  <a:lnTo>
                    <a:pt x="124455" y="294640"/>
                  </a:lnTo>
                  <a:lnTo>
                    <a:pt x="102952" y="297180"/>
                  </a:lnTo>
                  <a:lnTo>
                    <a:pt x="169947" y="297180"/>
                  </a:lnTo>
                  <a:lnTo>
                    <a:pt x="148446" y="294640"/>
                  </a:lnTo>
                  <a:lnTo>
                    <a:pt x="153873" y="288290"/>
                  </a:lnTo>
                  <a:lnTo>
                    <a:pt x="136455" y="288290"/>
                  </a:lnTo>
                  <a:lnTo>
                    <a:pt x="122264" y="273050"/>
                  </a:lnTo>
                  <a:lnTo>
                    <a:pt x="166898" y="273050"/>
                  </a:lnTo>
                  <a:lnTo>
                    <a:pt x="177752" y="260350"/>
                  </a:lnTo>
                  <a:lnTo>
                    <a:pt x="111645" y="260350"/>
                  </a:lnTo>
                  <a:lnTo>
                    <a:pt x="107315" y="255270"/>
                  </a:lnTo>
                  <a:close/>
                </a:path>
                <a:path w="273050" h="372110">
                  <a:moveTo>
                    <a:pt x="243688" y="255270"/>
                  </a:moveTo>
                  <a:lnTo>
                    <a:pt x="182093" y="255270"/>
                  </a:lnTo>
                  <a:lnTo>
                    <a:pt x="183568" y="256540"/>
                  </a:lnTo>
                  <a:lnTo>
                    <a:pt x="188046" y="256540"/>
                  </a:lnTo>
                  <a:lnTo>
                    <a:pt x="169947" y="297180"/>
                  </a:lnTo>
                  <a:lnTo>
                    <a:pt x="183960" y="297180"/>
                  </a:lnTo>
                  <a:lnTo>
                    <a:pt x="200881" y="259080"/>
                  </a:lnTo>
                  <a:lnTo>
                    <a:pt x="248295" y="259080"/>
                  </a:lnTo>
                  <a:lnTo>
                    <a:pt x="243688" y="255270"/>
                  </a:lnTo>
                  <a:close/>
                </a:path>
                <a:path w="273050" h="372110">
                  <a:moveTo>
                    <a:pt x="166898" y="273050"/>
                  </a:moveTo>
                  <a:lnTo>
                    <a:pt x="150601" y="273050"/>
                  </a:lnTo>
                  <a:lnTo>
                    <a:pt x="136455" y="288290"/>
                  </a:lnTo>
                  <a:lnTo>
                    <a:pt x="153873" y="288290"/>
                  </a:lnTo>
                  <a:lnTo>
                    <a:pt x="166898" y="273050"/>
                  </a:lnTo>
                  <a:close/>
                </a:path>
                <a:path w="273050" h="372110">
                  <a:moveTo>
                    <a:pt x="179877" y="223520"/>
                  </a:moveTo>
                  <a:lnTo>
                    <a:pt x="167472" y="223520"/>
                  </a:lnTo>
                  <a:lnTo>
                    <a:pt x="167472" y="240030"/>
                  </a:lnTo>
                  <a:lnTo>
                    <a:pt x="169197" y="243840"/>
                  </a:lnTo>
                  <a:lnTo>
                    <a:pt x="172080" y="247650"/>
                  </a:lnTo>
                  <a:lnTo>
                    <a:pt x="161257" y="260350"/>
                  </a:lnTo>
                  <a:lnTo>
                    <a:pt x="177752" y="260350"/>
                  </a:lnTo>
                  <a:lnTo>
                    <a:pt x="182093" y="255270"/>
                  </a:lnTo>
                  <a:lnTo>
                    <a:pt x="243688" y="255270"/>
                  </a:lnTo>
                  <a:lnTo>
                    <a:pt x="224466" y="248920"/>
                  </a:lnTo>
                  <a:lnTo>
                    <a:pt x="188415" y="243840"/>
                  </a:lnTo>
                  <a:lnTo>
                    <a:pt x="183535" y="243840"/>
                  </a:lnTo>
                  <a:lnTo>
                    <a:pt x="179877" y="240030"/>
                  </a:lnTo>
                  <a:lnTo>
                    <a:pt x="179877" y="223520"/>
                  </a:lnTo>
                  <a:close/>
                </a:path>
                <a:path w="273050" h="372110">
                  <a:moveTo>
                    <a:pt x="167472" y="223520"/>
                  </a:moveTo>
                  <a:lnTo>
                    <a:pt x="105430" y="223520"/>
                  </a:lnTo>
                  <a:lnTo>
                    <a:pt x="112802" y="226060"/>
                  </a:lnTo>
                  <a:lnTo>
                    <a:pt x="120466" y="228600"/>
                  </a:lnTo>
                  <a:lnTo>
                    <a:pt x="128363" y="229870"/>
                  </a:lnTo>
                  <a:lnTo>
                    <a:pt x="144639" y="229870"/>
                  </a:lnTo>
                  <a:lnTo>
                    <a:pt x="152566" y="228600"/>
                  </a:lnTo>
                  <a:lnTo>
                    <a:pt x="160192" y="226060"/>
                  </a:lnTo>
                  <a:lnTo>
                    <a:pt x="167472" y="223520"/>
                  </a:lnTo>
                  <a:close/>
                </a:path>
                <a:path w="273050" h="372110">
                  <a:moveTo>
                    <a:pt x="148300" y="182880"/>
                  </a:moveTo>
                  <a:lnTo>
                    <a:pt x="130228" y="182880"/>
                  </a:lnTo>
                  <a:lnTo>
                    <a:pt x="136072" y="189230"/>
                  </a:lnTo>
                  <a:lnTo>
                    <a:pt x="143395" y="194310"/>
                  </a:lnTo>
                  <a:lnTo>
                    <a:pt x="151892" y="198120"/>
                  </a:lnTo>
                  <a:lnTo>
                    <a:pt x="161257" y="199390"/>
                  </a:lnTo>
                  <a:lnTo>
                    <a:pt x="180676" y="199390"/>
                  </a:lnTo>
                  <a:lnTo>
                    <a:pt x="171453" y="207010"/>
                  </a:lnTo>
                  <a:lnTo>
                    <a:pt x="160831" y="212090"/>
                  </a:lnTo>
                  <a:lnTo>
                    <a:pt x="149071" y="215900"/>
                  </a:lnTo>
                  <a:lnTo>
                    <a:pt x="136431" y="217170"/>
                  </a:lnTo>
                  <a:lnTo>
                    <a:pt x="179877" y="217170"/>
                  </a:lnTo>
                  <a:lnTo>
                    <a:pt x="179877" y="215900"/>
                  </a:lnTo>
                  <a:lnTo>
                    <a:pt x="192634" y="204470"/>
                  </a:lnTo>
                  <a:lnTo>
                    <a:pt x="202412" y="190500"/>
                  </a:lnTo>
                  <a:lnTo>
                    <a:pt x="203857" y="186690"/>
                  </a:lnTo>
                  <a:lnTo>
                    <a:pt x="161257" y="186690"/>
                  </a:lnTo>
                  <a:lnTo>
                    <a:pt x="153017" y="185420"/>
                  </a:lnTo>
                  <a:lnTo>
                    <a:pt x="148300" y="182880"/>
                  </a:lnTo>
                  <a:close/>
                </a:path>
                <a:path w="273050" h="372110">
                  <a:moveTo>
                    <a:pt x="142637" y="0"/>
                  </a:moveTo>
                  <a:lnTo>
                    <a:pt x="130228" y="0"/>
                  </a:lnTo>
                  <a:lnTo>
                    <a:pt x="114949" y="2540"/>
                  </a:lnTo>
                  <a:lnTo>
                    <a:pt x="100582" y="7620"/>
                  </a:lnTo>
                  <a:lnTo>
                    <a:pt x="87688" y="15240"/>
                  </a:lnTo>
                  <a:lnTo>
                    <a:pt x="76830" y="26670"/>
                  </a:lnTo>
                  <a:lnTo>
                    <a:pt x="60925" y="35560"/>
                  </a:lnTo>
                  <a:lnTo>
                    <a:pt x="49100" y="48260"/>
                  </a:lnTo>
                  <a:lnTo>
                    <a:pt x="42119" y="64770"/>
                  </a:lnTo>
                  <a:lnTo>
                    <a:pt x="40742" y="83820"/>
                  </a:lnTo>
                  <a:lnTo>
                    <a:pt x="43065" y="109220"/>
                  </a:lnTo>
                  <a:lnTo>
                    <a:pt x="39395" y="113030"/>
                  </a:lnTo>
                  <a:lnTo>
                    <a:pt x="37206" y="118110"/>
                  </a:lnTo>
                  <a:lnTo>
                    <a:pt x="37206" y="124460"/>
                  </a:lnTo>
                  <a:lnTo>
                    <a:pt x="39156" y="134620"/>
                  </a:lnTo>
                  <a:lnTo>
                    <a:pt x="44470" y="142240"/>
                  </a:lnTo>
                  <a:lnTo>
                    <a:pt x="52350" y="147320"/>
                  </a:lnTo>
                  <a:lnTo>
                    <a:pt x="61996" y="149860"/>
                  </a:lnTo>
                  <a:lnTo>
                    <a:pt x="62068" y="157480"/>
                  </a:lnTo>
                  <a:lnTo>
                    <a:pt x="62429" y="163830"/>
                  </a:lnTo>
                  <a:lnTo>
                    <a:pt x="63714" y="171450"/>
                  </a:lnTo>
                  <a:lnTo>
                    <a:pt x="65826" y="179070"/>
                  </a:lnTo>
                  <a:lnTo>
                    <a:pt x="68744" y="186690"/>
                  </a:lnTo>
                  <a:lnTo>
                    <a:pt x="68211" y="190500"/>
                  </a:lnTo>
                  <a:lnTo>
                    <a:pt x="68211" y="196850"/>
                  </a:lnTo>
                  <a:lnTo>
                    <a:pt x="70997" y="199390"/>
                  </a:lnTo>
                  <a:lnTo>
                    <a:pt x="99224" y="199390"/>
                  </a:lnTo>
                  <a:lnTo>
                    <a:pt x="108587" y="198120"/>
                  </a:lnTo>
                  <a:lnTo>
                    <a:pt x="117076" y="194310"/>
                  </a:lnTo>
                  <a:lnTo>
                    <a:pt x="124390" y="189230"/>
                  </a:lnTo>
                  <a:lnTo>
                    <a:pt x="126726" y="186690"/>
                  </a:lnTo>
                  <a:lnTo>
                    <a:pt x="81390" y="186690"/>
                  </a:lnTo>
                  <a:lnTo>
                    <a:pt x="84687" y="179070"/>
                  </a:lnTo>
                  <a:lnTo>
                    <a:pt x="90114" y="172720"/>
                  </a:lnTo>
                  <a:lnTo>
                    <a:pt x="94830" y="170180"/>
                  </a:lnTo>
                  <a:lnTo>
                    <a:pt x="76102" y="170180"/>
                  </a:lnTo>
                  <a:lnTo>
                    <a:pt x="74983" y="165100"/>
                  </a:lnTo>
                  <a:lnTo>
                    <a:pt x="74401" y="160020"/>
                  </a:lnTo>
                  <a:lnTo>
                    <a:pt x="74426" y="137160"/>
                  </a:lnTo>
                  <a:lnTo>
                    <a:pt x="55171" y="137160"/>
                  </a:lnTo>
                  <a:lnTo>
                    <a:pt x="49612" y="132080"/>
                  </a:lnTo>
                  <a:lnTo>
                    <a:pt x="49612" y="118110"/>
                  </a:lnTo>
                  <a:lnTo>
                    <a:pt x="55171" y="111760"/>
                  </a:lnTo>
                  <a:lnTo>
                    <a:pt x="74426" y="111760"/>
                  </a:lnTo>
                  <a:lnTo>
                    <a:pt x="74426" y="100330"/>
                  </a:lnTo>
                  <a:lnTo>
                    <a:pt x="54803" y="100330"/>
                  </a:lnTo>
                  <a:lnTo>
                    <a:pt x="53123" y="82550"/>
                  </a:lnTo>
                  <a:lnTo>
                    <a:pt x="54273" y="67310"/>
                  </a:lnTo>
                  <a:lnTo>
                    <a:pt x="59999" y="54610"/>
                  </a:lnTo>
                  <a:lnTo>
                    <a:pt x="69651" y="44450"/>
                  </a:lnTo>
                  <a:lnTo>
                    <a:pt x="82579" y="38100"/>
                  </a:lnTo>
                  <a:lnTo>
                    <a:pt x="83783" y="36830"/>
                  </a:lnTo>
                  <a:lnTo>
                    <a:pt x="84831" y="36830"/>
                  </a:lnTo>
                  <a:lnTo>
                    <a:pt x="85581" y="35560"/>
                  </a:lnTo>
                  <a:lnTo>
                    <a:pt x="94533" y="25400"/>
                  </a:lnTo>
                  <a:lnTo>
                    <a:pt x="105298" y="19050"/>
                  </a:lnTo>
                  <a:lnTo>
                    <a:pt x="117366" y="13970"/>
                  </a:lnTo>
                  <a:lnTo>
                    <a:pt x="130228" y="12700"/>
                  </a:lnTo>
                  <a:lnTo>
                    <a:pt x="180899" y="12700"/>
                  </a:lnTo>
                  <a:lnTo>
                    <a:pt x="172295" y="7620"/>
                  </a:lnTo>
                  <a:lnTo>
                    <a:pt x="157918" y="2540"/>
                  </a:lnTo>
                  <a:lnTo>
                    <a:pt x="142637" y="0"/>
                  </a:lnTo>
                  <a:close/>
                </a:path>
                <a:path w="273050" h="372110">
                  <a:moveTo>
                    <a:pt x="137217" y="167640"/>
                  </a:moveTo>
                  <a:lnTo>
                    <a:pt x="123251" y="167640"/>
                  </a:lnTo>
                  <a:lnTo>
                    <a:pt x="119961" y="175260"/>
                  </a:lnTo>
                  <a:lnTo>
                    <a:pt x="114538" y="181610"/>
                  </a:lnTo>
                  <a:lnTo>
                    <a:pt x="107464" y="185420"/>
                  </a:lnTo>
                  <a:lnTo>
                    <a:pt x="99224" y="186690"/>
                  </a:lnTo>
                  <a:lnTo>
                    <a:pt x="126726" y="186690"/>
                  </a:lnTo>
                  <a:lnTo>
                    <a:pt x="130228" y="182880"/>
                  </a:lnTo>
                  <a:lnTo>
                    <a:pt x="148300" y="182880"/>
                  </a:lnTo>
                  <a:lnTo>
                    <a:pt x="145942" y="181610"/>
                  </a:lnTo>
                  <a:lnTo>
                    <a:pt x="140515" y="175260"/>
                  </a:lnTo>
                  <a:lnTo>
                    <a:pt x="137217" y="167640"/>
                  </a:lnTo>
                  <a:close/>
                </a:path>
                <a:path w="273050" h="372110">
                  <a:moveTo>
                    <a:pt x="181879" y="167640"/>
                  </a:moveTo>
                  <a:lnTo>
                    <a:pt x="155042" y="167640"/>
                  </a:lnTo>
                  <a:lnTo>
                    <a:pt x="163282" y="168910"/>
                  </a:lnTo>
                  <a:lnTo>
                    <a:pt x="170355" y="172720"/>
                  </a:lnTo>
                  <a:lnTo>
                    <a:pt x="175778" y="179070"/>
                  </a:lnTo>
                  <a:lnTo>
                    <a:pt x="179070" y="186690"/>
                  </a:lnTo>
                  <a:lnTo>
                    <a:pt x="203857" y="186690"/>
                  </a:lnTo>
                  <a:lnTo>
                    <a:pt x="204821" y="184150"/>
                  </a:lnTo>
                  <a:lnTo>
                    <a:pt x="191332" y="184150"/>
                  </a:lnTo>
                  <a:lnTo>
                    <a:pt x="186539" y="172720"/>
                  </a:lnTo>
                  <a:lnTo>
                    <a:pt x="181879" y="167640"/>
                  </a:lnTo>
                  <a:close/>
                </a:path>
                <a:path w="273050" h="372110">
                  <a:moveTo>
                    <a:pt x="203446" y="55880"/>
                  </a:moveTo>
                  <a:lnTo>
                    <a:pt x="179853" y="55880"/>
                  </a:lnTo>
                  <a:lnTo>
                    <a:pt x="187095" y="58420"/>
                  </a:lnTo>
                  <a:lnTo>
                    <a:pt x="193006" y="62230"/>
                  </a:lnTo>
                  <a:lnTo>
                    <a:pt x="196991" y="67310"/>
                  </a:lnTo>
                  <a:lnTo>
                    <a:pt x="198452" y="74930"/>
                  </a:lnTo>
                  <a:lnTo>
                    <a:pt x="198373" y="157480"/>
                  </a:lnTo>
                  <a:lnTo>
                    <a:pt x="197980" y="163830"/>
                  </a:lnTo>
                  <a:lnTo>
                    <a:pt x="196602" y="170180"/>
                  </a:lnTo>
                  <a:lnTo>
                    <a:pt x="194368" y="177800"/>
                  </a:lnTo>
                  <a:lnTo>
                    <a:pt x="191332" y="184150"/>
                  </a:lnTo>
                  <a:lnTo>
                    <a:pt x="204821" y="184150"/>
                  </a:lnTo>
                  <a:lnTo>
                    <a:pt x="208674" y="173990"/>
                  </a:lnTo>
                  <a:lnTo>
                    <a:pt x="210881" y="156210"/>
                  </a:lnTo>
                  <a:lnTo>
                    <a:pt x="210881" y="149860"/>
                  </a:lnTo>
                  <a:lnTo>
                    <a:pt x="220526" y="147320"/>
                  </a:lnTo>
                  <a:lnTo>
                    <a:pt x="228415" y="142240"/>
                  </a:lnTo>
                  <a:lnTo>
                    <a:pt x="231965" y="137160"/>
                  </a:lnTo>
                  <a:lnTo>
                    <a:pt x="210881" y="137160"/>
                  </a:lnTo>
                  <a:lnTo>
                    <a:pt x="210881" y="111760"/>
                  </a:lnTo>
                  <a:lnTo>
                    <a:pt x="232257" y="111760"/>
                  </a:lnTo>
                  <a:lnTo>
                    <a:pt x="229837" y="109220"/>
                  </a:lnTo>
                  <a:lnTo>
                    <a:pt x="230633" y="100330"/>
                  </a:lnTo>
                  <a:lnTo>
                    <a:pt x="210881" y="100330"/>
                  </a:lnTo>
                  <a:lnTo>
                    <a:pt x="210881" y="74930"/>
                  </a:lnTo>
                  <a:lnTo>
                    <a:pt x="208438" y="63500"/>
                  </a:lnTo>
                  <a:lnTo>
                    <a:pt x="203446" y="55880"/>
                  </a:lnTo>
                  <a:close/>
                </a:path>
                <a:path w="273050" h="372110">
                  <a:moveTo>
                    <a:pt x="155042" y="156210"/>
                  </a:moveTo>
                  <a:lnTo>
                    <a:pt x="96775" y="156210"/>
                  </a:lnTo>
                  <a:lnTo>
                    <a:pt x="88846" y="160020"/>
                  </a:lnTo>
                  <a:lnTo>
                    <a:pt x="81877" y="163830"/>
                  </a:lnTo>
                  <a:lnTo>
                    <a:pt x="76102" y="170180"/>
                  </a:lnTo>
                  <a:lnTo>
                    <a:pt x="94830" y="170180"/>
                  </a:lnTo>
                  <a:lnTo>
                    <a:pt x="97189" y="168910"/>
                  </a:lnTo>
                  <a:lnTo>
                    <a:pt x="105430" y="167640"/>
                  </a:lnTo>
                  <a:lnTo>
                    <a:pt x="181879" y="167640"/>
                  </a:lnTo>
                  <a:lnTo>
                    <a:pt x="178384" y="163830"/>
                  </a:lnTo>
                  <a:lnTo>
                    <a:pt x="167631" y="157480"/>
                  </a:lnTo>
                  <a:lnTo>
                    <a:pt x="155042" y="156210"/>
                  </a:lnTo>
                  <a:close/>
                </a:path>
                <a:path w="273050" h="372110">
                  <a:moveTo>
                    <a:pt x="130634" y="110490"/>
                  </a:moveTo>
                  <a:lnTo>
                    <a:pt x="113550" y="156210"/>
                  </a:lnTo>
                  <a:lnTo>
                    <a:pt x="126787" y="156210"/>
                  </a:lnTo>
                  <a:lnTo>
                    <a:pt x="142256" y="114300"/>
                  </a:lnTo>
                  <a:lnTo>
                    <a:pt x="130634" y="110490"/>
                  </a:lnTo>
                  <a:close/>
                </a:path>
                <a:path w="273050" h="372110">
                  <a:moveTo>
                    <a:pt x="74426" y="111760"/>
                  </a:moveTo>
                  <a:lnTo>
                    <a:pt x="61996" y="111760"/>
                  </a:lnTo>
                  <a:lnTo>
                    <a:pt x="61996" y="137160"/>
                  </a:lnTo>
                  <a:lnTo>
                    <a:pt x="74426" y="137160"/>
                  </a:lnTo>
                  <a:lnTo>
                    <a:pt x="74426" y="111760"/>
                  </a:lnTo>
                  <a:close/>
                </a:path>
                <a:path w="273050" h="372110">
                  <a:moveTo>
                    <a:pt x="106070" y="111760"/>
                  </a:moveTo>
                  <a:lnTo>
                    <a:pt x="92390" y="111760"/>
                  </a:lnTo>
                  <a:lnTo>
                    <a:pt x="86819" y="118110"/>
                  </a:lnTo>
                  <a:lnTo>
                    <a:pt x="86819" y="132080"/>
                  </a:lnTo>
                  <a:lnTo>
                    <a:pt x="92390" y="137160"/>
                  </a:lnTo>
                  <a:lnTo>
                    <a:pt x="106070" y="137160"/>
                  </a:lnTo>
                  <a:lnTo>
                    <a:pt x="111645" y="132080"/>
                  </a:lnTo>
                  <a:lnTo>
                    <a:pt x="111645" y="118110"/>
                  </a:lnTo>
                  <a:lnTo>
                    <a:pt x="106070" y="111760"/>
                  </a:lnTo>
                  <a:close/>
                </a:path>
                <a:path w="273050" h="372110">
                  <a:moveTo>
                    <a:pt x="174305" y="111760"/>
                  </a:moveTo>
                  <a:lnTo>
                    <a:pt x="160602" y="111760"/>
                  </a:lnTo>
                  <a:lnTo>
                    <a:pt x="155042" y="118110"/>
                  </a:lnTo>
                  <a:lnTo>
                    <a:pt x="155042" y="132080"/>
                  </a:lnTo>
                  <a:lnTo>
                    <a:pt x="160602" y="137160"/>
                  </a:lnTo>
                  <a:lnTo>
                    <a:pt x="174305" y="137160"/>
                  </a:lnTo>
                  <a:lnTo>
                    <a:pt x="179877" y="132080"/>
                  </a:lnTo>
                  <a:lnTo>
                    <a:pt x="179877" y="118110"/>
                  </a:lnTo>
                  <a:lnTo>
                    <a:pt x="174305" y="111760"/>
                  </a:lnTo>
                  <a:close/>
                </a:path>
                <a:path w="273050" h="372110">
                  <a:moveTo>
                    <a:pt x="232257" y="111760"/>
                  </a:moveTo>
                  <a:lnTo>
                    <a:pt x="217703" y="111760"/>
                  </a:lnTo>
                  <a:lnTo>
                    <a:pt x="223287" y="118110"/>
                  </a:lnTo>
                  <a:lnTo>
                    <a:pt x="223287" y="132080"/>
                  </a:lnTo>
                  <a:lnTo>
                    <a:pt x="217703" y="137160"/>
                  </a:lnTo>
                  <a:lnTo>
                    <a:pt x="231965" y="137160"/>
                  </a:lnTo>
                  <a:lnTo>
                    <a:pt x="233740" y="134620"/>
                  </a:lnTo>
                  <a:lnTo>
                    <a:pt x="235695" y="124460"/>
                  </a:lnTo>
                  <a:lnTo>
                    <a:pt x="235695" y="118110"/>
                  </a:lnTo>
                  <a:lnTo>
                    <a:pt x="233467" y="113030"/>
                  </a:lnTo>
                  <a:lnTo>
                    <a:pt x="232257" y="111760"/>
                  </a:lnTo>
                  <a:close/>
                </a:path>
                <a:path w="273050" h="372110">
                  <a:moveTo>
                    <a:pt x="109417" y="44450"/>
                  </a:moveTo>
                  <a:lnTo>
                    <a:pt x="93021" y="44450"/>
                  </a:lnTo>
                  <a:lnTo>
                    <a:pt x="80956" y="46990"/>
                  </a:lnTo>
                  <a:lnTo>
                    <a:pt x="71093" y="53340"/>
                  </a:lnTo>
                  <a:lnTo>
                    <a:pt x="64438" y="63500"/>
                  </a:lnTo>
                  <a:lnTo>
                    <a:pt x="61996" y="74930"/>
                  </a:lnTo>
                  <a:lnTo>
                    <a:pt x="61996" y="100330"/>
                  </a:lnTo>
                  <a:lnTo>
                    <a:pt x="74426" y="100330"/>
                  </a:lnTo>
                  <a:lnTo>
                    <a:pt x="74426" y="74930"/>
                  </a:lnTo>
                  <a:lnTo>
                    <a:pt x="75890" y="67310"/>
                  </a:lnTo>
                  <a:lnTo>
                    <a:pt x="79880" y="62230"/>
                  </a:lnTo>
                  <a:lnTo>
                    <a:pt x="85791" y="58420"/>
                  </a:lnTo>
                  <a:lnTo>
                    <a:pt x="93021" y="55880"/>
                  </a:lnTo>
                  <a:lnTo>
                    <a:pt x="118710" y="55880"/>
                  </a:lnTo>
                  <a:lnTo>
                    <a:pt x="117289" y="54610"/>
                  </a:lnTo>
                  <a:lnTo>
                    <a:pt x="112657" y="49530"/>
                  </a:lnTo>
                  <a:lnTo>
                    <a:pt x="109417" y="44450"/>
                  </a:lnTo>
                  <a:close/>
                </a:path>
                <a:path w="273050" h="372110">
                  <a:moveTo>
                    <a:pt x="186069" y="87630"/>
                  </a:moveTo>
                  <a:lnTo>
                    <a:pt x="86819" y="87630"/>
                  </a:lnTo>
                  <a:lnTo>
                    <a:pt x="86819" y="100330"/>
                  </a:lnTo>
                  <a:lnTo>
                    <a:pt x="186069" y="100330"/>
                  </a:lnTo>
                  <a:lnTo>
                    <a:pt x="186069" y="87630"/>
                  </a:lnTo>
                  <a:close/>
                </a:path>
                <a:path w="273050" h="372110">
                  <a:moveTo>
                    <a:pt x="180899" y="12700"/>
                  </a:moveTo>
                  <a:lnTo>
                    <a:pt x="142637" y="12700"/>
                  </a:lnTo>
                  <a:lnTo>
                    <a:pt x="155520" y="13970"/>
                  </a:lnTo>
                  <a:lnTo>
                    <a:pt x="167598" y="19050"/>
                  </a:lnTo>
                  <a:lnTo>
                    <a:pt x="178367" y="25400"/>
                  </a:lnTo>
                  <a:lnTo>
                    <a:pt x="187320" y="35560"/>
                  </a:lnTo>
                  <a:lnTo>
                    <a:pt x="188070" y="36830"/>
                  </a:lnTo>
                  <a:lnTo>
                    <a:pt x="189107" y="36830"/>
                  </a:lnTo>
                  <a:lnTo>
                    <a:pt x="190283" y="38100"/>
                  </a:lnTo>
                  <a:lnTo>
                    <a:pt x="203233" y="44450"/>
                  </a:lnTo>
                  <a:lnTo>
                    <a:pt x="212895" y="54610"/>
                  </a:lnTo>
                  <a:lnTo>
                    <a:pt x="218622" y="67310"/>
                  </a:lnTo>
                  <a:lnTo>
                    <a:pt x="219763" y="82550"/>
                  </a:lnTo>
                  <a:lnTo>
                    <a:pt x="218084" y="100330"/>
                  </a:lnTo>
                  <a:lnTo>
                    <a:pt x="230633" y="100330"/>
                  </a:lnTo>
                  <a:lnTo>
                    <a:pt x="232111" y="83820"/>
                  </a:lnTo>
                  <a:lnTo>
                    <a:pt x="230759" y="64770"/>
                  </a:lnTo>
                  <a:lnTo>
                    <a:pt x="223788" y="48260"/>
                  </a:lnTo>
                  <a:lnTo>
                    <a:pt x="211969" y="35560"/>
                  </a:lnTo>
                  <a:lnTo>
                    <a:pt x="196071" y="26670"/>
                  </a:lnTo>
                  <a:lnTo>
                    <a:pt x="185201" y="15240"/>
                  </a:lnTo>
                  <a:lnTo>
                    <a:pt x="180899" y="12700"/>
                  </a:lnTo>
                  <a:close/>
                </a:path>
                <a:path w="273050" h="372110">
                  <a:moveTo>
                    <a:pt x="118710" y="55880"/>
                  </a:moveTo>
                  <a:lnTo>
                    <a:pt x="102141" y="55880"/>
                  </a:lnTo>
                  <a:lnTo>
                    <a:pt x="102370" y="57150"/>
                  </a:lnTo>
                  <a:lnTo>
                    <a:pt x="108966" y="64770"/>
                  </a:lnTo>
                  <a:lnTo>
                    <a:pt x="117104" y="69850"/>
                  </a:lnTo>
                  <a:lnTo>
                    <a:pt x="126396" y="73660"/>
                  </a:lnTo>
                  <a:lnTo>
                    <a:pt x="136455" y="74930"/>
                  </a:lnTo>
                  <a:lnTo>
                    <a:pt x="146492" y="73660"/>
                  </a:lnTo>
                  <a:lnTo>
                    <a:pt x="155766" y="69850"/>
                  </a:lnTo>
                  <a:lnTo>
                    <a:pt x="163886" y="64770"/>
                  </a:lnTo>
                  <a:lnTo>
                    <a:pt x="166077" y="62230"/>
                  </a:lnTo>
                  <a:lnTo>
                    <a:pt x="129452" y="62230"/>
                  </a:lnTo>
                  <a:lnTo>
                    <a:pt x="122975" y="59690"/>
                  </a:lnTo>
                  <a:lnTo>
                    <a:pt x="118710" y="55880"/>
                  </a:lnTo>
                  <a:close/>
                </a:path>
                <a:path w="273050" h="372110">
                  <a:moveTo>
                    <a:pt x="179877" y="44450"/>
                  </a:moveTo>
                  <a:lnTo>
                    <a:pt x="163482" y="44450"/>
                  </a:lnTo>
                  <a:lnTo>
                    <a:pt x="160184" y="49530"/>
                  </a:lnTo>
                  <a:lnTo>
                    <a:pt x="155583" y="54610"/>
                  </a:lnTo>
                  <a:lnTo>
                    <a:pt x="149910" y="59690"/>
                  </a:lnTo>
                  <a:lnTo>
                    <a:pt x="143442" y="62230"/>
                  </a:lnTo>
                  <a:lnTo>
                    <a:pt x="166077" y="62230"/>
                  </a:lnTo>
                  <a:lnTo>
                    <a:pt x="170459" y="57150"/>
                  </a:lnTo>
                  <a:lnTo>
                    <a:pt x="170745" y="55880"/>
                  </a:lnTo>
                  <a:lnTo>
                    <a:pt x="203446" y="55880"/>
                  </a:lnTo>
                  <a:lnTo>
                    <a:pt x="201782" y="53340"/>
                  </a:lnTo>
                  <a:lnTo>
                    <a:pt x="191925" y="46990"/>
                  </a:lnTo>
                  <a:lnTo>
                    <a:pt x="179877" y="444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236077" y="2981838"/>
              <a:ext cx="297815" cy="372110"/>
            </a:xfrm>
            <a:custGeom>
              <a:avLst/>
              <a:gdLst/>
              <a:ahLst/>
              <a:cxnLst/>
              <a:rect l="l" t="t" r="r" b="b"/>
              <a:pathLst>
                <a:path w="297814" h="372110">
                  <a:moveTo>
                    <a:pt x="148876" y="0"/>
                  </a:moveTo>
                  <a:lnTo>
                    <a:pt x="112695" y="7620"/>
                  </a:lnTo>
                  <a:lnTo>
                    <a:pt x="83118" y="27940"/>
                  </a:lnTo>
                  <a:lnTo>
                    <a:pt x="63161" y="57150"/>
                  </a:lnTo>
                  <a:lnTo>
                    <a:pt x="55839" y="93980"/>
                  </a:lnTo>
                  <a:lnTo>
                    <a:pt x="55839" y="107950"/>
                  </a:lnTo>
                  <a:lnTo>
                    <a:pt x="51983" y="113030"/>
                  </a:lnTo>
                  <a:lnTo>
                    <a:pt x="49624" y="118110"/>
                  </a:lnTo>
                  <a:lnTo>
                    <a:pt x="49624" y="125730"/>
                  </a:lnTo>
                  <a:lnTo>
                    <a:pt x="49755" y="127000"/>
                  </a:lnTo>
                  <a:lnTo>
                    <a:pt x="42183" y="132080"/>
                  </a:lnTo>
                  <a:lnTo>
                    <a:pt x="36262" y="138430"/>
                  </a:lnTo>
                  <a:lnTo>
                    <a:pt x="32405" y="146050"/>
                  </a:lnTo>
                  <a:lnTo>
                    <a:pt x="31200" y="154940"/>
                  </a:lnTo>
                  <a:lnTo>
                    <a:pt x="31074" y="158750"/>
                  </a:lnTo>
                  <a:lnTo>
                    <a:pt x="31446" y="161290"/>
                  </a:lnTo>
                  <a:lnTo>
                    <a:pt x="32159" y="163830"/>
                  </a:lnTo>
                  <a:lnTo>
                    <a:pt x="21113" y="168910"/>
                  </a:lnTo>
                  <a:lnTo>
                    <a:pt x="12695" y="177800"/>
                  </a:lnTo>
                  <a:lnTo>
                    <a:pt x="7603" y="189230"/>
                  </a:lnTo>
                  <a:lnTo>
                    <a:pt x="6644" y="200660"/>
                  </a:lnTo>
                  <a:lnTo>
                    <a:pt x="6654" y="203200"/>
                  </a:lnTo>
                  <a:lnTo>
                    <a:pt x="7119" y="208280"/>
                  </a:lnTo>
                  <a:lnTo>
                    <a:pt x="9381" y="214630"/>
                  </a:lnTo>
                  <a:lnTo>
                    <a:pt x="13048" y="219710"/>
                  </a:lnTo>
                  <a:lnTo>
                    <a:pt x="7500" y="224790"/>
                  </a:lnTo>
                  <a:lnTo>
                    <a:pt x="3465" y="231140"/>
                  </a:lnTo>
                  <a:lnTo>
                    <a:pt x="1380" y="238760"/>
                  </a:lnTo>
                  <a:lnTo>
                    <a:pt x="0" y="245110"/>
                  </a:lnTo>
                  <a:lnTo>
                    <a:pt x="60" y="252730"/>
                  </a:lnTo>
                  <a:lnTo>
                    <a:pt x="15096" y="278130"/>
                  </a:lnTo>
                  <a:lnTo>
                    <a:pt x="13322" y="283210"/>
                  </a:lnTo>
                  <a:lnTo>
                    <a:pt x="12383" y="288290"/>
                  </a:lnTo>
                  <a:lnTo>
                    <a:pt x="12417" y="372110"/>
                  </a:lnTo>
                  <a:lnTo>
                    <a:pt x="24825" y="372110"/>
                  </a:lnTo>
                  <a:lnTo>
                    <a:pt x="24825" y="293370"/>
                  </a:lnTo>
                  <a:lnTo>
                    <a:pt x="26828" y="283210"/>
                  </a:lnTo>
                  <a:lnTo>
                    <a:pt x="32520" y="273050"/>
                  </a:lnTo>
                  <a:lnTo>
                    <a:pt x="39435" y="267970"/>
                  </a:lnTo>
                  <a:lnTo>
                    <a:pt x="21134" y="267970"/>
                  </a:lnTo>
                  <a:lnTo>
                    <a:pt x="18787" y="265430"/>
                  </a:lnTo>
                  <a:lnTo>
                    <a:pt x="16800" y="262890"/>
                  </a:lnTo>
                  <a:lnTo>
                    <a:pt x="12155" y="255270"/>
                  </a:lnTo>
                  <a:lnTo>
                    <a:pt x="11429" y="247650"/>
                  </a:lnTo>
                  <a:lnTo>
                    <a:pt x="15145" y="234950"/>
                  </a:lnTo>
                  <a:lnTo>
                    <a:pt x="19382" y="229870"/>
                  </a:lnTo>
                  <a:lnTo>
                    <a:pt x="26931" y="226060"/>
                  </a:lnTo>
                  <a:lnTo>
                    <a:pt x="28123" y="224790"/>
                  </a:lnTo>
                  <a:lnTo>
                    <a:pt x="28635" y="219710"/>
                  </a:lnTo>
                  <a:lnTo>
                    <a:pt x="27931" y="218440"/>
                  </a:lnTo>
                  <a:lnTo>
                    <a:pt x="22134" y="213360"/>
                  </a:lnTo>
                  <a:lnTo>
                    <a:pt x="19443" y="207010"/>
                  </a:lnTo>
                  <a:lnTo>
                    <a:pt x="41385" y="173990"/>
                  </a:lnTo>
                  <a:lnTo>
                    <a:pt x="43516" y="173990"/>
                  </a:lnTo>
                  <a:lnTo>
                    <a:pt x="45411" y="172720"/>
                  </a:lnTo>
                  <a:lnTo>
                    <a:pt x="47326" y="168910"/>
                  </a:lnTo>
                  <a:lnTo>
                    <a:pt x="47243" y="166370"/>
                  </a:lnTo>
                  <a:lnTo>
                    <a:pt x="44409" y="162560"/>
                  </a:lnTo>
                  <a:lnTo>
                    <a:pt x="43470" y="158750"/>
                  </a:lnTo>
                  <a:lnTo>
                    <a:pt x="43433" y="148590"/>
                  </a:lnTo>
                  <a:lnTo>
                    <a:pt x="47804" y="142240"/>
                  </a:lnTo>
                  <a:lnTo>
                    <a:pt x="54101" y="138430"/>
                  </a:lnTo>
                  <a:lnTo>
                    <a:pt x="89256" y="138430"/>
                  </a:lnTo>
                  <a:lnTo>
                    <a:pt x="89179" y="137160"/>
                  </a:lnTo>
                  <a:lnTo>
                    <a:pt x="67650" y="137160"/>
                  </a:lnTo>
                  <a:lnTo>
                    <a:pt x="62127" y="132080"/>
                  </a:lnTo>
                  <a:lnTo>
                    <a:pt x="62044" y="118110"/>
                  </a:lnTo>
                  <a:lnTo>
                    <a:pt x="67616" y="111760"/>
                  </a:lnTo>
                  <a:lnTo>
                    <a:pt x="87635" y="111760"/>
                  </a:lnTo>
                  <a:lnTo>
                    <a:pt x="87404" y="107950"/>
                  </a:lnTo>
                  <a:lnTo>
                    <a:pt x="96861" y="100330"/>
                  </a:lnTo>
                  <a:lnTo>
                    <a:pt x="68247" y="100330"/>
                  </a:lnTo>
                  <a:lnTo>
                    <a:pt x="68247" y="93980"/>
                  </a:lnTo>
                  <a:lnTo>
                    <a:pt x="74029" y="63500"/>
                  </a:lnTo>
                  <a:lnTo>
                    <a:pt x="89868" y="39370"/>
                  </a:lnTo>
                  <a:lnTo>
                    <a:pt x="113503" y="21590"/>
                  </a:lnTo>
                  <a:lnTo>
                    <a:pt x="142673" y="12700"/>
                  </a:lnTo>
                  <a:lnTo>
                    <a:pt x="192453" y="12700"/>
                  </a:lnTo>
                  <a:lnTo>
                    <a:pt x="185058" y="7620"/>
                  </a:lnTo>
                  <a:lnTo>
                    <a:pt x="148876" y="0"/>
                  </a:lnTo>
                  <a:close/>
                </a:path>
                <a:path w="297814" h="372110">
                  <a:moveTo>
                    <a:pt x="267300" y="259080"/>
                  </a:moveTo>
                  <a:lnTo>
                    <a:pt x="207276" y="259080"/>
                  </a:lnTo>
                  <a:lnTo>
                    <a:pt x="245805" y="262890"/>
                  </a:lnTo>
                  <a:lnTo>
                    <a:pt x="256662" y="266700"/>
                  </a:lnTo>
                  <a:lnTo>
                    <a:pt x="265308" y="273050"/>
                  </a:lnTo>
                  <a:lnTo>
                    <a:pt x="271001" y="283210"/>
                  </a:lnTo>
                  <a:lnTo>
                    <a:pt x="273000" y="294640"/>
                  </a:lnTo>
                  <a:lnTo>
                    <a:pt x="273000" y="372110"/>
                  </a:lnTo>
                  <a:lnTo>
                    <a:pt x="285405" y="372110"/>
                  </a:lnTo>
                  <a:lnTo>
                    <a:pt x="285441" y="288290"/>
                  </a:lnTo>
                  <a:lnTo>
                    <a:pt x="284451" y="283210"/>
                  </a:lnTo>
                  <a:lnTo>
                    <a:pt x="282607" y="278130"/>
                  </a:lnTo>
                  <a:lnTo>
                    <a:pt x="287011" y="275590"/>
                  </a:lnTo>
                  <a:lnTo>
                    <a:pt x="290690" y="271780"/>
                  </a:lnTo>
                  <a:lnTo>
                    <a:pt x="292672" y="267970"/>
                  </a:lnTo>
                  <a:lnTo>
                    <a:pt x="276535" y="267970"/>
                  </a:lnTo>
                  <a:lnTo>
                    <a:pt x="270754" y="261620"/>
                  </a:lnTo>
                  <a:lnTo>
                    <a:pt x="267300" y="259080"/>
                  </a:lnTo>
                  <a:close/>
                </a:path>
                <a:path w="297814" h="372110">
                  <a:moveTo>
                    <a:pt x="103972" y="257810"/>
                  </a:moveTo>
                  <a:lnTo>
                    <a:pt x="90357" y="257810"/>
                  </a:lnTo>
                  <a:lnTo>
                    <a:pt x="91320" y="260350"/>
                  </a:lnTo>
                  <a:lnTo>
                    <a:pt x="100947" y="275590"/>
                  </a:lnTo>
                  <a:lnTo>
                    <a:pt x="114382" y="288290"/>
                  </a:lnTo>
                  <a:lnTo>
                    <a:pt x="130666" y="295910"/>
                  </a:lnTo>
                  <a:lnTo>
                    <a:pt x="148912" y="298450"/>
                  </a:lnTo>
                  <a:lnTo>
                    <a:pt x="167084" y="295910"/>
                  </a:lnTo>
                  <a:lnTo>
                    <a:pt x="183369" y="288290"/>
                  </a:lnTo>
                  <a:lnTo>
                    <a:pt x="186057" y="285750"/>
                  </a:lnTo>
                  <a:lnTo>
                    <a:pt x="148839" y="285750"/>
                  </a:lnTo>
                  <a:lnTo>
                    <a:pt x="134539" y="284480"/>
                  </a:lnTo>
                  <a:lnTo>
                    <a:pt x="121679" y="278130"/>
                  </a:lnTo>
                  <a:lnTo>
                    <a:pt x="110988" y="269240"/>
                  </a:lnTo>
                  <a:lnTo>
                    <a:pt x="103972" y="257810"/>
                  </a:lnTo>
                  <a:close/>
                </a:path>
                <a:path w="297814" h="372110">
                  <a:moveTo>
                    <a:pt x="186095" y="219710"/>
                  </a:moveTo>
                  <a:lnTo>
                    <a:pt x="173699" y="219710"/>
                  </a:lnTo>
                  <a:lnTo>
                    <a:pt x="173604" y="247650"/>
                  </a:lnTo>
                  <a:lnTo>
                    <a:pt x="180618" y="255270"/>
                  </a:lnTo>
                  <a:lnTo>
                    <a:pt x="194440" y="256540"/>
                  </a:lnTo>
                  <a:lnTo>
                    <a:pt x="186624" y="269240"/>
                  </a:lnTo>
                  <a:lnTo>
                    <a:pt x="175953" y="278130"/>
                  </a:lnTo>
                  <a:lnTo>
                    <a:pt x="163145" y="284480"/>
                  </a:lnTo>
                  <a:lnTo>
                    <a:pt x="148839" y="285750"/>
                  </a:lnTo>
                  <a:lnTo>
                    <a:pt x="186057" y="285750"/>
                  </a:lnTo>
                  <a:lnTo>
                    <a:pt x="196808" y="275590"/>
                  </a:lnTo>
                  <a:lnTo>
                    <a:pt x="206443" y="260350"/>
                  </a:lnTo>
                  <a:lnTo>
                    <a:pt x="207276" y="259080"/>
                  </a:lnTo>
                  <a:lnTo>
                    <a:pt x="267300" y="259080"/>
                  </a:lnTo>
                  <a:lnTo>
                    <a:pt x="263847" y="256540"/>
                  </a:lnTo>
                  <a:lnTo>
                    <a:pt x="255982" y="252730"/>
                  </a:lnTo>
                  <a:lnTo>
                    <a:pt x="247329" y="251460"/>
                  </a:lnTo>
                  <a:lnTo>
                    <a:pt x="191523" y="243840"/>
                  </a:lnTo>
                  <a:lnTo>
                    <a:pt x="188405" y="243840"/>
                  </a:lnTo>
                  <a:lnTo>
                    <a:pt x="186071" y="241300"/>
                  </a:lnTo>
                  <a:lnTo>
                    <a:pt x="186095" y="219710"/>
                  </a:lnTo>
                  <a:close/>
                </a:path>
                <a:path w="297814" h="372110">
                  <a:moveTo>
                    <a:pt x="89256" y="138430"/>
                  </a:moveTo>
                  <a:lnTo>
                    <a:pt x="54101" y="138430"/>
                  </a:lnTo>
                  <a:lnTo>
                    <a:pt x="58579" y="144780"/>
                  </a:lnTo>
                  <a:lnTo>
                    <a:pt x="66043" y="149860"/>
                  </a:lnTo>
                  <a:lnTo>
                    <a:pt x="77473" y="149860"/>
                  </a:lnTo>
                  <a:lnTo>
                    <a:pt x="77867" y="156210"/>
                  </a:lnTo>
                  <a:lnTo>
                    <a:pt x="80869" y="173990"/>
                  </a:lnTo>
                  <a:lnTo>
                    <a:pt x="87889" y="189230"/>
                  </a:lnTo>
                  <a:lnTo>
                    <a:pt x="98360" y="203200"/>
                  </a:lnTo>
                  <a:lnTo>
                    <a:pt x="111715" y="213360"/>
                  </a:lnTo>
                  <a:lnTo>
                    <a:pt x="111751" y="240030"/>
                  </a:lnTo>
                  <a:lnTo>
                    <a:pt x="109419" y="243840"/>
                  </a:lnTo>
                  <a:lnTo>
                    <a:pt x="50483" y="250190"/>
                  </a:lnTo>
                  <a:lnTo>
                    <a:pt x="41758" y="252730"/>
                  </a:lnTo>
                  <a:lnTo>
                    <a:pt x="33844" y="256540"/>
                  </a:lnTo>
                  <a:lnTo>
                    <a:pt x="26912" y="261620"/>
                  </a:lnTo>
                  <a:lnTo>
                    <a:pt x="21134" y="267970"/>
                  </a:lnTo>
                  <a:lnTo>
                    <a:pt x="39435" y="267970"/>
                  </a:lnTo>
                  <a:lnTo>
                    <a:pt x="41164" y="266700"/>
                  </a:lnTo>
                  <a:lnTo>
                    <a:pt x="52020" y="262890"/>
                  </a:lnTo>
                  <a:lnTo>
                    <a:pt x="90357" y="257810"/>
                  </a:lnTo>
                  <a:lnTo>
                    <a:pt x="103972" y="257810"/>
                  </a:lnTo>
                  <a:lnTo>
                    <a:pt x="103192" y="256540"/>
                  </a:lnTo>
                  <a:lnTo>
                    <a:pt x="107847" y="256540"/>
                  </a:lnTo>
                  <a:lnTo>
                    <a:pt x="117204" y="255270"/>
                  </a:lnTo>
                  <a:lnTo>
                    <a:pt x="124205" y="246380"/>
                  </a:lnTo>
                  <a:lnTo>
                    <a:pt x="124135" y="219710"/>
                  </a:lnTo>
                  <a:lnTo>
                    <a:pt x="186095" y="219710"/>
                  </a:lnTo>
                  <a:lnTo>
                    <a:pt x="186095" y="213360"/>
                  </a:lnTo>
                  <a:lnTo>
                    <a:pt x="187762" y="212090"/>
                  </a:lnTo>
                  <a:lnTo>
                    <a:pt x="148876" y="212090"/>
                  </a:lnTo>
                  <a:lnTo>
                    <a:pt x="126631" y="207010"/>
                  </a:lnTo>
                  <a:lnTo>
                    <a:pt x="108282" y="195580"/>
                  </a:lnTo>
                  <a:lnTo>
                    <a:pt x="95575" y="177800"/>
                  </a:lnTo>
                  <a:lnTo>
                    <a:pt x="90260" y="154940"/>
                  </a:lnTo>
                  <a:lnTo>
                    <a:pt x="89256" y="138430"/>
                  </a:lnTo>
                  <a:close/>
                </a:path>
                <a:path w="297814" h="372110">
                  <a:moveTo>
                    <a:pt x="261496" y="138430"/>
                  </a:moveTo>
                  <a:lnTo>
                    <a:pt x="243663" y="138430"/>
                  </a:lnTo>
                  <a:lnTo>
                    <a:pt x="249960" y="142240"/>
                  </a:lnTo>
                  <a:lnTo>
                    <a:pt x="254331" y="148590"/>
                  </a:lnTo>
                  <a:lnTo>
                    <a:pt x="254282" y="158750"/>
                  </a:lnTo>
                  <a:lnTo>
                    <a:pt x="253352" y="162560"/>
                  </a:lnTo>
                  <a:lnTo>
                    <a:pt x="250521" y="166370"/>
                  </a:lnTo>
                  <a:lnTo>
                    <a:pt x="250411" y="168910"/>
                  </a:lnTo>
                  <a:lnTo>
                    <a:pt x="252352" y="172720"/>
                  </a:lnTo>
                  <a:lnTo>
                    <a:pt x="254221" y="173990"/>
                  </a:lnTo>
                  <a:lnTo>
                    <a:pt x="256376" y="173990"/>
                  </a:lnTo>
                  <a:lnTo>
                    <a:pt x="265807" y="176530"/>
                  </a:lnTo>
                  <a:lnTo>
                    <a:pt x="273184" y="182880"/>
                  </a:lnTo>
                  <a:lnTo>
                    <a:pt x="277776" y="191770"/>
                  </a:lnTo>
                  <a:lnTo>
                    <a:pt x="278855" y="200660"/>
                  </a:lnTo>
                  <a:lnTo>
                    <a:pt x="278321" y="207010"/>
                  </a:lnTo>
                  <a:lnTo>
                    <a:pt x="275618" y="213360"/>
                  </a:lnTo>
                  <a:lnTo>
                    <a:pt x="269820" y="218440"/>
                  </a:lnTo>
                  <a:lnTo>
                    <a:pt x="269129" y="219710"/>
                  </a:lnTo>
                  <a:lnTo>
                    <a:pt x="269641" y="224790"/>
                  </a:lnTo>
                  <a:lnTo>
                    <a:pt x="270832" y="226060"/>
                  </a:lnTo>
                  <a:lnTo>
                    <a:pt x="272570" y="227330"/>
                  </a:lnTo>
                  <a:lnTo>
                    <a:pt x="280097" y="233680"/>
                  </a:lnTo>
                  <a:lnTo>
                    <a:pt x="284467" y="241300"/>
                  </a:lnTo>
                  <a:lnTo>
                    <a:pt x="285358" y="251460"/>
                  </a:lnTo>
                  <a:lnTo>
                    <a:pt x="282451" y="260350"/>
                  </a:lnTo>
                  <a:lnTo>
                    <a:pt x="280940" y="262890"/>
                  </a:lnTo>
                  <a:lnTo>
                    <a:pt x="278916" y="265430"/>
                  </a:lnTo>
                  <a:lnTo>
                    <a:pt x="276535" y="267970"/>
                  </a:lnTo>
                  <a:lnTo>
                    <a:pt x="292672" y="267970"/>
                  </a:lnTo>
                  <a:lnTo>
                    <a:pt x="293333" y="266700"/>
                  </a:lnTo>
                  <a:lnTo>
                    <a:pt x="297475" y="254000"/>
                  </a:lnTo>
                  <a:lnTo>
                    <a:pt x="297200" y="241300"/>
                  </a:lnTo>
                  <a:lnTo>
                    <a:pt x="292831" y="229870"/>
                  </a:lnTo>
                  <a:lnTo>
                    <a:pt x="284689" y="219710"/>
                  </a:lnTo>
                  <a:lnTo>
                    <a:pt x="288368" y="214630"/>
                  </a:lnTo>
                  <a:lnTo>
                    <a:pt x="290632" y="208280"/>
                  </a:lnTo>
                  <a:lnTo>
                    <a:pt x="291098" y="203200"/>
                  </a:lnTo>
                  <a:lnTo>
                    <a:pt x="291108" y="200660"/>
                  </a:lnTo>
                  <a:lnTo>
                    <a:pt x="290154" y="189230"/>
                  </a:lnTo>
                  <a:lnTo>
                    <a:pt x="285062" y="177800"/>
                  </a:lnTo>
                  <a:lnTo>
                    <a:pt x="276641" y="168910"/>
                  </a:lnTo>
                  <a:lnTo>
                    <a:pt x="265593" y="163830"/>
                  </a:lnTo>
                  <a:lnTo>
                    <a:pt x="266306" y="161290"/>
                  </a:lnTo>
                  <a:lnTo>
                    <a:pt x="266687" y="158750"/>
                  </a:lnTo>
                  <a:lnTo>
                    <a:pt x="266736" y="156210"/>
                  </a:lnTo>
                  <a:lnTo>
                    <a:pt x="265356" y="146050"/>
                  </a:lnTo>
                  <a:lnTo>
                    <a:pt x="261496" y="138430"/>
                  </a:lnTo>
                  <a:close/>
                </a:path>
                <a:path w="297814" h="372110">
                  <a:moveTo>
                    <a:pt x="173699" y="219710"/>
                  </a:moveTo>
                  <a:lnTo>
                    <a:pt x="124135" y="219710"/>
                  </a:lnTo>
                  <a:lnTo>
                    <a:pt x="131838" y="222250"/>
                  </a:lnTo>
                  <a:lnTo>
                    <a:pt x="140183" y="223520"/>
                  </a:lnTo>
                  <a:lnTo>
                    <a:pt x="157602" y="223520"/>
                  </a:lnTo>
                  <a:lnTo>
                    <a:pt x="165960" y="222250"/>
                  </a:lnTo>
                  <a:lnTo>
                    <a:pt x="173699" y="219710"/>
                  </a:lnTo>
                  <a:close/>
                </a:path>
                <a:path w="297814" h="372110">
                  <a:moveTo>
                    <a:pt x="168836" y="58420"/>
                  </a:moveTo>
                  <a:lnTo>
                    <a:pt x="148876" y="58420"/>
                  </a:lnTo>
                  <a:lnTo>
                    <a:pt x="210360" y="107950"/>
                  </a:lnTo>
                  <a:lnTo>
                    <a:pt x="207501" y="154940"/>
                  </a:lnTo>
                  <a:lnTo>
                    <a:pt x="202187" y="177800"/>
                  </a:lnTo>
                  <a:lnTo>
                    <a:pt x="189480" y="195580"/>
                  </a:lnTo>
                  <a:lnTo>
                    <a:pt x="171128" y="207010"/>
                  </a:lnTo>
                  <a:lnTo>
                    <a:pt x="148876" y="212090"/>
                  </a:lnTo>
                  <a:lnTo>
                    <a:pt x="187762" y="212090"/>
                  </a:lnTo>
                  <a:lnTo>
                    <a:pt x="216894" y="173990"/>
                  </a:lnTo>
                  <a:lnTo>
                    <a:pt x="220290" y="149860"/>
                  </a:lnTo>
                  <a:lnTo>
                    <a:pt x="231720" y="149860"/>
                  </a:lnTo>
                  <a:lnTo>
                    <a:pt x="239161" y="144780"/>
                  </a:lnTo>
                  <a:lnTo>
                    <a:pt x="243663" y="138430"/>
                  </a:lnTo>
                  <a:lnTo>
                    <a:pt x="261496" y="138430"/>
                  </a:lnTo>
                  <a:lnTo>
                    <a:pt x="260310" y="137160"/>
                  </a:lnTo>
                  <a:lnTo>
                    <a:pt x="221052" y="137160"/>
                  </a:lnTo>
                  <a:lnTo>
                    <a:pt x="222564" y="111760"/>
                  </a:lnTo>
                  <a:lnTo>
                    <a:pt x="244816" y="111760"/>
                  </a:lnTo>
                  <a:lnTo>
                    <a:pt x="241922" y="107950"/>
                  </a:lnTo>
                  <a:lnTo>
                    <a:pt x="241922" y="100330"/>
                  </a:lnTo>
                  <a:lnTo>
                    <a:pt x="219324" y="100330"/>
                  </a:lnTo>
                  <a:lnTo>
                    <a:pt x="168836" y="58420"/>
                  </a:lnTo>
                  <a:close/>
                </a:path>
                <a:path w="297814" h="372110">
                  <a:moveTo>
                    <a:pt x="164722" y="162560"/>
                  </a:moveTo>
                  <a:lnTo>
                    <a:pt x="157447" y="166370"/>
                  </a:lnTo>
                  <a:lnTo>
                    <a:pt x="149327" y="167640"/>
                  </a:lnTo>
                  <a:lnTo>
                    <a:pt x="136470" y="167640"/>
                  </a:lnTo>
                  <a:lnTo>
                    <a:pt x="136470" y="180340"/>
                  </a:lnTo>
                  <a:lnTo>
                    <a:pt x="148715" y="180340"/>
                  </a:lnTo>
                  <a:lnTo>
                    <a:pt x="156135" y="179070"/>
                  </a:lnTo>
                  <a:lnTo>
                    <a:pt x="163353" y="176530"/>
                  </a:lnTo>
                  <a:lnTo>
                    <a:pt x="170270" y="173990"/>
                  </a:lnTo>
                  <a:lnTo>
                    <a:pt x="164722" y="162560"/>
                  </a:lnTo>
                  <a:close/>
                </a:path>
                <a:path w="297814" h="372110">
                  <a:moveTo>
                    <a:pt x="142993" y="104140"/>
                  </a:moveTo>
                  <a:lnTo>
                    <a:pt x="130576" y="140970"/>
                  </a:lnTo>
                  <a:lnTo>
                    <a:pt x="129503" y="144780"/>
                  </a:lnTo>
                  <a:lnTo>
                    <a:pt x="131255" y="148590"/>
                  </a:lnTo>
                  <a:lnTo>
                    <a:pt x="134505" y="148590"/>
                  </a:lnTo>
                  <a:lnTo>
                    <a:pt x="153113" y="154940"/>
                  </a:lnTo>
                  <a:lnTo>
                    <a:pt x="157032" y="143510"/>
                  </a:lnTo>
                  <a:lnTo>
                    <a:pt x="144304" y="139700"/>
                  </a:lnTo>
                  <a:lnTo>
                    <a:pt x="154758" y="107950"/>
                  </a:lnTo>
                  <a:lnTo>
                    <a:pt x="142993" y="104140"/>
                  </a:lnTo>
                  <a:close/>
                </a:path>
                <a:path w="297814" h="372110">
                  <a:moveTo>
                    <a:pt x="87635" y="111760"/>
                  </a:moveTo>
                  <a:lnTo>
                    <a:pt x="75200" y="111760"/>
                  </a:lnTo>
                  <a:lnTo>
                    <a:pt x="76711" y="137160"/>
                  </a:lnTo>
                  <a:lnTo>
                    <a:pt x="89179" y="137160"/>
                  </a:lnTo>
                  <a:lnTo>
                    <a:pt x="87635" y="111760"/>
                  </a:lnTo>
                  <a:close/>
                </a:path>
                <a:path w="297814" h="372110">
                  <a:moveTo>
                    <a:pt x="244816" y="111760"/>
                  </a:moveTo>
                  <a:lnTo>
                    <a:pt x="230160" y="111760"/>
                  </a:lnTo>
                  <a:lnTo>
                    <a:pt x="235719" y="118110"/>
                  </a:lnTo>
                  <a:lnTo>
                    <a:pt x="235719" y="132080"/>
                  </a:lnTo>
                  <a:lnTo>
                    <a:pt x="230160" y="137160"/>
                  </a:lnTo>
                  <a:lnTo>
                    <a:pt x="260310" y="137160"/>
                  </a:lnTo>
                  <a:lnTo>
                    <a:pt x="255569" y="132080"/>
                  </a:lnTo>
                  <a:lnTo>
                    <a:pt x="247994" y="127000"/>
                  </a:lnTo>
                  <a:lnTo>
                    <a:pt x="248113" y="125730"/>
                  </a:lnTo>
                  <a:lnTo>
                    <a:pt x="248113" y="118110"/>
                  </a:lnTo>
                  <a:lnTo>
                    <a:pt x="245781" y="113030"/>
                  </a:lnTo>
                  <a:lnTo>
                    <a:pt x="244816" y="111760"/>
                  </a:lnTo>
                  <a:close/>
                </a:path>
                <a:path w="297814" h="372110">
                  <a:moveTo>
                    <a:pt x="118503" y="106680"/>
                  </a:moveTo>
                  <a:lnTo>
                    <a:pt x="104799" y="106680"/>
                  </a:lnTo>
                  <a:lnTo>
                    <a:pt x="99251" y="111760"/>
                  </a:lnTo>
                  <a:lnTo>
                    <a:pt x="99251" y="125730"/>
                  </a:lnTo>
                  <a:lnTo>
                    <a:pt x="104799" y="130810"/>
                  </a:lnTo>
                  <a:lnTo>
                    <a:pt x="118503" y="130810"/>
                  </a:lnTo>
                  <a:lnTo>
                    <a:pt x="124050" y="125730"/>
                  </a:lnTo>
                  <a:lnTo>
                    <a:pt x="124050" y="111760"/>
                  </a:lnTo>
                  <a:lnTo>
                    <a:pt x="118503" y="106680"/>
                  </a:lnTo>
                  <a:close/>
                </a:path>
                <a:path w="297814" h="372110">
                  <a:moveTo>
                    <a:pt x="192941" y="106680"/>
                  </a:moveTo>
                  <a:lnTo>
                    <a:pt x="179237" y="106680"/>
                  </a:lnTo>
                  <a:lnTo>
                    <a:pt x="173677" y="111760"/>
                  </a:lnTo>
                  <a:lnTo>
                    <a:pt x="173677" y="125730"/>
                  </a:lnTo>
                  <a:lnTo>
                    <a:pt x="179237" y="130810"/>
                  </a:lnTo>
                  <a:lnTo>
                    <a:pt x="192941" y="130810"/>
                  </a:lnTo>
                  <a:lnTo>
                    <a:pt x="198488" y="125730"/>
                  </a:lnTo>
                  <a:lnTo>
                    <a:pt x="198488" y="111760"/>
                  </a:lnTo>
                  <a:lnTo>
                    <a:pt x="192941" y="106680"/>
                  </a:lnTo>
                  <a:close/>
                </a:path>
                <a:path w="297814" h="372110">
                  <a:moveTo>
                    <a:pt x="155066" y="12700"/>
                  </a:moveTo>
                  <a:lnTo>
                    <a:pt x="142673" y="12700"/>
                  </a:lnTo>
                  <a:lnTo>
                    <a:pt x="142673" y="46990"/>
                  </a:lnTo>
                  <a:lnTo>
                    <a:pt x="78437" y="100330"/>
                  </a:lnTo>
                  <a:lnTo>
                    <a:pt x="96861" y="100330"/>
                  </a:lnTo>
                  <a:lnTo>
                    <a:pt x="148876" y="58420"/>
                  </a:lnTo>
                  <a:lnTo>
                    <a:pt x="168836" y="58420"/>
                  </a:lnTo>
                  <a:lnTo>
                    <a:pt x="155066" y="46990"/>
                  </a:lnTo>
                  <a:lnTo>
                    <a:pt x="155066" y="12700"/>
                  </a:lnTo>
                  <a:close/>
                </a:path>
                <a:path w="297814" h="372110">
                  <a:moveTo>
                    <a:pt x="192453" y="12700"/>
                  </a:moveTo>
                  <a:lnTo>
                    <a:pt x="155066" y="12700"/>
                  </a:lnTo>
                  <a:lnTo>
                    <a:pt x="184240" y="21590"/>
                  </a:lnTo>
                  <a:lnTo>
                    <a:pt x="207883" y="39370"/>
                  </a:lnTo>
                  <a:lnTo>
                    <a:pt x="223731" y="63500"/>
                  </a:lnTo>
                  <a:lnTo>
                    <a:pt x="229517" y="93980"/>
                  </a:lnTo>
                  <a:lnTo>
                    <a:pt x="229517" y="100330"/>
                  </a:lnTo>
                  <a:lnTo>
                    <a:pt x="241922" y="100330"/>
                  </a:lnTo>
                  <a:lnTo>
                    <a:pt x="241922" y="93980"/>
                  </a:lnTo>
                  <a:lnTo>
                    <a:pt x="234598" y="57150"/>
                  </a:lnTo>
                  <a:lnTo>
                    <a:pt x="214638" y="27940"/>
                  </a:lnTo>
                  <a:lnTo>
                    <a:pt x="192453" y="12700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5507" y="3382599"/>
              <a:ext cx="1218340" cy="981962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138" y="2818170"/>
            <a:ext cx="1576636" cy="8961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2939271" y="2981817"/>
            <a:ext cx="1472565" cy="1405255"/>
            <a:chOff x="2939271" y="2981817"/>
            <a:chExt cx="1472565" cy="1405255"/>
          </a:xfrm>
        </p:grpSpPr>
        <p:sp>
          <p:nvSpPr>
            <p:cNvPr id="20" name="object 20"/>
            <p:cNvSpPr/>
            <p:nvPr/>
          </p:nvSpPr>
          <p:spPr>
            <a:xfrm>
              <a:off x="2939271" y="2981817"/>
              <a:ext cx="278130" cy="372745"/>
            </a:xfrm>
            <a:custGeom>
              <a:avLst/>
              <a:gdLst/>
              <a:ahLst/>
              <a:cxnLst/>
              <a:rect l="l" t="t" r="r" b="b"/>
              <a:pathLst>
                <a:path w="278130" h="372745">
                  <a:moveTo>
                    <a:pt x="155667" y="0"/>
                  </a:moveTo>
                  <a:lnTo>
                    <a:pt x="48447" y="0"/>
                  </a:lnTo>
                  <a:lnTo>
                    <a:pt x="46542" y="944"/>
                  </a:lnTo>
                  <a:lnTo>
                    <a:pt x="44159" y="4267"/>
                  </a:lnTo>
                  <a:lnTo>
                    <a:pt x="43827" y="6370"/>
                  </a:lnTo>
                  <a:lnTo>
                    <a:pt x="55470" y="41300"/>
                  </a:lnTo>
                  <a:lnTo>
                    <a:pt x="46324" y="49939"/>
                  </a:lnTo>
                  <a:lnTo>
                    <a:pt x="40321" y="60803"/>
                  </a:lnTo>
                  <a:lnTo>
                    <a:pt x="37845" y="73057"/>
                  </a:lnTo>
                  <a:lnTo>
                    <a:pt x="39279" y="85862"/>
                  </a:lnTo>
                  <a:lnTo>
                    <a:pt x="49304" y="117195"/>
                  </a:lnTo>
                  <a:lnTo>
                    <a:pt x="46076" y="121432"/>
                  </a:lnTo>
                  <a:lnTo>
                    <a:pt x="44368" y="126156"/>
                  </a:lnTo>
                  <a:lnTo>
                    <a:pt x="44274" y="133106"/>
                  </a:lnTo>
                  <a:lnTo>
                    <a:pt x="45598" y="140850"/>
                  </a:lnTo>
                  <a:lnTo>
                    <a:pt x="49589" y="148071"/>
                  </a:lnTo>
                  <a:lnTo>
                    <a:pt x="55621" y="153588"/>
                  </a:lnTo>
                  <a:lnTo>
                    <a:pt x="63139" y="156880"/>
                  </a:lnTo>
                  <a:lnTo>
                    <a:pt x="63237" y="175260"/>
                  </a:lnTo>
                  <a:lnTo>
                    <a:pt x="94619" y="227807"/>
                  </a:lnTo>
                  <a:lnTo>
                    <a:pt x="94643" y="250819"/>
                  </a:lnTo>
                  <a:lnTo>
                    <a:pt x="92284" y="253532"/>
                  </a:lnTo>
                  <a:lnTo>
                    <a:pt x="89108" y="253928"/>
                  </a:lnTo>
                  <a:lnTo>
                    <a:pt x="38706" y="260756"/>
                  </a:lnTo>
                  <a:lnTo>
                    <a:pt x="23332" y="265633"/>
                  </a:lnTo>
                  <a:lnTo>
                    <a:pt x="11057" y="275356"/>
                  </a:lnTo>
                  <a:lnTo>
                    <a:pt x="2930" y="288737"/>
                  </a:lnTo>
                  <a:lnTo>
                    <a:pt x="0" y="304586"/>
                  </a:lnTo>
                  <a:lnTo>
                    <a:pt x="0" y="372130"/>
                  </a:lnTo>
                  <a:lnTo>
                    <a:pt x="12609" y="372130"/>
                  </a:lnTo>
                  <a:lnTo>
                    <a:pt x="12609" y="304586"/>
                  </a:lnTo>
                  <a:lnTo>
                    <a:pt x="14708" y="293257"/>
                  </a:lnTo>
                  <a:lnTo>
                    <a:pt x="20525" y="283696"/>
                  </a:lnTo>
                  <a:lnTo>
                    <a:pt x="29313" y="276747"/>
                  </a:lnTo>
                  <a:lnTo>
                    <a:pt x="40328" y="273253"/>
                  </a:lnTo>
                  <a:lnTo>
                    <a:pt x="79177" y="268010"/>
                  </a:lnTo>
                  <a:lnTo>
                    <a:pt x="93281" y="268010"/>
                  </a:lnTo>
                  <a:lnTo>
                    <a:pt x="92144" y="266212"/>
                  </a:lnTo>
                  <a:lnTo>
                    <a:pt x="100919" y="264414"/>
                  </a:lnTo>
                  <a:lnTo>
                    <a:pt x="107323" y="256611"/>
                  </a:lnTo>
                  <a:lnTo>
                    <a:pt x="107240" y="240731"/>
                  </a:lnTo>
                  <a:lnTo>
                    <a:pt x="182916" y="240731"/>
                  </a:lnTo>
                  <a:lnTo>
                    <a:pt x="182916" y="233629"/>
                  </a:lnTo>
                  <a:lnTo>
                    <a:pt x="119579" y="233629"/>
                  </a:lnTo>
                  <a:lnTo>
                    <a:pt x="114428" y="231282"/>
                  </a:lnTo>
                  <a:lnTo>
                    <a:pt x="78510" y="190225"/>
                  </a:lnTo>
                  <a:lnTo>
                    <a:pt x="75828" y="182941"/>
                  </a:lnTo>
                  <a:lnTo>
                    <a:pt x="75819" y="148071"/>
                  </a:lnTo>
                  <a:lnTo>
                    <a:pt x="128765" y="148071"/>
                  </a:lnTo>
                  <a:lnTo>
                    <a:pt x="129929" y="143438"/>
                  </a:lnTo>
                  <a:lnTo>
                    <a:pt x="63209" y="143438"/>
                  </a:lnTo>
                  <a:lnTo>
                    <a:pt x="59378" y="141305"/>
                  </a:lnTo>
                  <a:lnTo>
                    <a:pt x="56769" y="137160"/>
                  </a:lnTo>
                  <a:lnTo>
                    <a:pt x="56769" y="127802"/>
                  </a:lnTo>
                  <a:lnTo>
                    <a:pt x="59317" y="123718"/>
                  </a:lnTo>
                  <a:lnTo>
                    <a:pt x="63078" y="121554"/>
                  </a:lnTo>
                  <a:lnTo>
                    <a:pt x="75819" y="121554"/>
                  </a:lnTo>
                  <a:lnTo>
                    <a:pt x="75819" y="113538"/>
                  </a:lnTo>
                  <a:lnTo>
                    <a:pt x="228470" y="113538"/>
                  </a:lnTo>
                  <a:lnTo>
                    <a:pt x="229363" y="109057"/>
                  </a:lnTo>
                  <a:lnTo>
                    <a:pt x="59948" y="109057"/>
                  </a:lnTo>
                  <a:lnTo>
                    <a:pt x="51377" y="82265"/>
                  </a:lnTo>
                  <a:lnTo>
                    <a:pt x="68711" y="48402"/>
                  </a:lnTo>
                  <a:lnTo>
                    <a:pt x="70067" y="45140"/>
                  </a:lnTo>
                  <a:lnTo>
                    <a:pt x="59210" y="12618"/>
                  </a:lnTo>
                  <a:lnTo>
                    <a:pt x="192517" y="12618"/>
                  </a:lnTo>
                  <a:lnTo>
                    <a:pt x="190700" y="10915"/>
                  </a:lnTo>
                  <a:lnTo>
                    <a:pt x="174231" y="2861"/>
                  </a:lnTo>
                  <a:lnTo>
                    <a:pt x="155667" y="0"/>
                  </a:lnTo>
                  <a:close/>
                </a:path>
                <a:path w="278130" h="372745">
                  <a:moveTo>
                    <a:pt x="257227" y="268010"/>
                  </a:moveTo>
                  <a:lnTo>
                    <a:pt x="198400" y="268010"/>
                  </a:lnTo>
                  <a:lnTo>
                    <a:pt x="237292" y="273253"/>
                  </a:lnTo>
                  <a:lnTo>
                    <a:pt x="248273" y="276747"/>
                  </a:lnTo>
                  <a:lnTo>
                    <a:pt x="257036" y="283696"/>
                  </a:lnTo>
                  <a:lnTo>
                    <a:pt x="262838" y="293257"/>
                  </a:lnTo>
                  <a:lnTo>
                    <a:pt x="264938" y="304586"/>
                  </a:lnTo>
                  <a:lnTo>
                    <a:pt x="264938" y="372130"/>
                  </a:lnTo>
                  <a:lnTo>
                    <a:pt x="277556" y="372130"/>
                  </a:lnTo>
                  <a:lnTo>
                    <a:pt x="277556" y="304586"/>
                  </a:lnTo>
                  <a:lnTo>
                    <a:pt x="274612" y="288737"/>
                  </a:lnTo>
                  <a:lnTo>
                    <a:pt x="266485" y="275356"/>
                  </a:lnTo>
                  <a:lnTo>
                    <a:pt x="257227" y="268010"/>
                  </a:lnTo>
                  <a:close/>
                </a:path>
                <a:path w="278130" h="372745">
                  <a:moveTo>
                    <a:pt x="93281" y="268010"/>
                  </a:moveTo>
                  <a:lnTo>
                    <a:pt x="79177" y="268010"/>
                  </a:lnTo>
                  <a:lnTo>
                    <a:pt x="80254" y="270510"/>
                  </a:lnTo>
                  <a:lnTo>
                    <a:pt x="90044" y="286422"/>
                  </a:lnTo>
                  <a:lnTo>
                    <a:pt x="103702" y="298578"/>
                  </a:lnTo>
                  <a:lnTo>
                    <a:pt x="120261" y="306338"/>
                  </a:lnTo>
                  <a:lnTo>
                    <a:pt x="138812" y="309067"/>
                  </a:lnTo>
                  <a:lnTo>
                    <a:pt x="157292" y="306338"/>
                  </a:lnTo>
                  <a:lnTo>
                    <a:pt x="173856" y="298574"/>
                  </a:lnTo>
                  <a:lnTo>
                    <a:pt x="176246" y="296448"/>
                  </a:lnTo>
                  <a:lnTo>
                    <a:pt x="138751" y="296448"/>
                  </a:lnTo>
                  <a:lnTo>
                    <a:pt x="124096" y="294312"/>
                  </a:lnTo>
                  <a:lnTo>
                    <a:pt x="110945" y="288234"/>
                  </a:lnTo>
                  <a:lnTo>
                    <a:pt x="100044" y="278703"/>
                  </a:lnTo>
                  <a:lnTo>
                    <a:pt x="93281" y="268010"/>
                  </a:lnTo>
                  <a:close/>
                </a:path>
                <a:path w="278130" h="372745">
                  <a:moveTo>
                    <a:pt x="182916" y="240792"/>
                  </a:moveTo>
                  <a:lnTo>
                    <a:pt x="170297" y="240792"/>
                  </a:lnTo>
                  <a:lnTo>
                    <a:pt x="170236" y="256611"/>
                  </a:lnTo>
                  <a:lnTo>
                    <a:pt x="176668" y="264414"/>
                  </a:lnTo>
                  <a:lnTo>
                    <a:pt x="185415" y="266212"/>
                  </a:lnTo>
                  <a:lnTo>
                    <a:pt x="177499" y="278703"/>
                  </a:lnTo>
                  <a:lnTo>
                    <a:pt x="166594" y="288234"/>
                  </a:lnTo>
                  <a:lnTo>
                    <a:pt x="153449" y="294312"/>
                  </a:lnTo>
                  <a:lnTo>
                    <a:pt x="138751" y="296448"/>
                  </a:lnTo>
                  <a:lnTo>
                    <a:pt x="176246" y="296448"/>
                  </a:lnTo>
                  <a:lnTo>
                    <a:pt x="187524" y="286410"/>
                  </a:lnTo>
                  <a:lnTo>
                    <a:pt x="197316" y="270479"/>
                  </a:lnTo>
                  <a:lnTo>
                    <a:pt x="198400" y="268010"/>
                  </a:lnTo>
                  <a:lnTo>
                    <a:pt x="257227" y="268010"/>
                  </a:lnTo>
                  <a:lnTo>
                    <a:pt x="254231" y="265633"/>
                  </a:lnTo>
                  <a:lnTo>
                    <a:pt x="238908" y="260756"/>
                  </a:lnTo>
                  <a:lnTo>
                    <a:pt x="185263" y="253532"/>
                  </a:lnTo>
                  <a:lnTo>
                    <a:pt x="182886" y="250819"/>
                  </a:lnTo>
                  <a:lnTo>
                    <a:pt x="182916" y="240792"/>
                  </a:lnTo>
                  <a:close/>
                </a:path>
                <a:path w="278130" h="372745">
                  <a:moveTo>
                    <a:pt x="182916" y="240731"/>
                  </a:moveTo>
                  <a:lnTo>
                    <a:pt x="107240" y="240731"/>
                  </a:lnTo>
                  <a:lnTo>
                    <a:pt x="112416" y="244266"/>
                  </a:lnTo>
                  <a:lnTo>
                    <a:pt x="118603" y="246217"/>
                  </a:lnTo>
                  <a:lnTo>
                    <a:pt x="125035" y="246247"/>
                  </a:lnTo>
                  <a:lnTo>
                    <a:pt x="152680" y="246247"/>
                  </a:lnTo>
                  <a:lnTo>
                    <a:pt x="159020" y="246217"/>
                  </a:lnTo>
                  <a:lnTo>
                    <a:pt x="165146" y="244297"/>
                  </a:lnTo>
                  <a:lnTo>
                    <a:pt x="170297" y="240792"/>
                  </a:lnTo>
                  <a:lnTo>
                    <a:pt x="182916" y="240792"/>
                  </a:lnTo>
                  <a:close/>
                </a:path>
                <a:path w="278130" h="372745">
                  <a:moveTo>
                    <a:pt x="228031" y="147980"/>
                  </a:moveTo>
                  <a:lnTo>
                    <a:pt x="201844" y="147980"/>
                  </a:lnTo>
                  <a:lnTo>
                    <a:pt x="201828" y="183271"/>
                  </a:lnTo>
                  <a:lnTo>
                    <a:pt x="199162" y="190530"/>
                  </a:lnTo>
                  <a:lnTo>
                    <a:pt x="194102" y="196352"/>
                  </a:lnTo>
                  <a:lnTo>
                    <a:pt x="163256" y="231282"/>
                  </a:lnTo>
                  <a:lnTo>
                    <a:pt x="158075" y="233629"/>
                  </a:lnTo>
                  <a:lnTo>
                    <a:pt x="182916" y="233629"/>
                  </a:lnTo>
                  <a:lnTo>
                    <a:pt x="182916" y="228020"/>
                  </a:lnTo>
                  <a:lnTo>
                    <a:pt x="203582" y="204673"/>
                  </a:lnTo>
                  <a:lnTo>
                    <a:pt x="208295" y="198152"/>
                  </a:lnTo>
                  <a:lnTo>
                    <a:pt x="214493" y="156880"/>
                  </a:lnTo>
                  <a:lnTo>
                    <a:pt x="222037" y="153515"/>
                  </a:lnTo>
                  <a:lnTo>
                    <a:pt x="228031" y="147980"/>
                  </a:lnTo>
                  <a:close/>
                </a:path>
                <a:path w="278130" h="372745">
                  <a:moveTo>
                    <a:pt x="154905" y="170962"/>
                  </a:moveTo>
                  <a:lnTo>
                    <a:pt x="147468" y="174619"/>
                  </a:lnTo>
                  <a:lnTo>
                    <a:pt x="139208" y="176570"/>
                  </a:lnTo>
                  <a:lnTo>
                    <a:pt x="130948" y="176601"/>
                  </a:lnTo>
                  <a:lnTo>
                    <a:pt x="119853" y="176601"/>
                  </a:lnTo>
                  <a:lnTo>
                    <a:pt x="119853" y="189219"/>
                  </a:lnTo>
                  <a:lnTo>
                    <a:pt x="130978" y="189219"/>
                  </a:lnTo>
                  <a:lnTo>
                    <a:pt x="138602" y="188755"/>
                  </a:lnTo>
                  <a:lnTo>
                    <a:pt x="146134" y="187425"/>
                  </a:lnTo>
                  <a:lnTo>
                    <a:pt x="153472" y="185255"/>
                  </a:lnTo>
                  <a:lnTo>
                    <a:pt x="160513" y="182270"/>
                  </a:lnTo>
                  <a:lnTo>
                    <a:pt x="154905" y="170962"/>
                  </a:lnTo>
                  <a:close/>
                </a:path>
                <a:path w="278130" h="372745">
                  <a:moveTo>
                    <a:pt x="128259" y="150083"/>
                  </a:moveTo>
                  <a:lnTo>
                    <a:pt x="115250" y="150083"/>
                  </a:lnTo>
                  <a:lnTo>
                    <a:pt x="113269" y="158008"/>
                  </a:lnTo>
                  <a:lnTo>
                    <a:pt x="113696" y="160050"/>
                  </a:lnTo>
                  <a:lnTo>
                    <a:pt x="114885" y="161544"/>
                  </a:lnTo>
                  <a:lnTo>
                    <a:pt x="116073" y="163098"/>
                  </a:lnTo>
                  <a:lnTo>
                    <a:pt x="117902" y="163982"/>
                  </a:lnTo>
                  <a:lnTo>
                    <a:pt x="145090" y="163982"/>
                  </a:lnTo>
                  <a:lnTo>
                    <a:pt x="145090" y="151394"/>
                  </a:lnTo>
                  <a:lnTo>
                    <a:pt x="127930" y="151394"/>
                  </a:lnTo>
                  <a:lnTo>
                    <a:pt x="128259" y="150083"/>
                  </a:lnTo>
                  <a:close/>
                </a:path>
                <a:path w="278130" h="372745">
                  <a:moveTo>
                    <a:pt x="128765" y="148071"/>
                  </a:moveTo>
                  <a:lnTo>
                    <a:pt x="75819" y="148071"/>
                  </a:lnTo>
                  <a:lnTo>
                    <a:pt x="79510" y="150174"/>
                  </a:lnTo>
                  <a:lnTo>
                    <a:pt x="83774" y="151394"/>
                  </a:lnTo>
                  <a:lnTo>
                    <a:pt x="110038" y="151394"/>
                  </a:lnTo>
                  <a:lnTo>
                    <a:pt x="112751" y="150936"/>
                  </a:lnTo>
                  <a:lnTo>
                    <a:pt x="115250" y="150083"/>
                  </a:lnTo>
                  <a:lnTo>
                    <a:pt x="128259" y="150083"/>
                  </a:lnTo>
                  <a:lnTo>
                    <a:pt x="128765" y="148071"/>
                  </a:lnTo>
                  <a:close/>
                </a:path>
                <a:path w="278130" h="372745">
                  <a:moveTo>
                    <a:pt x="157709" y="113538"/>
                  </a:moveTo>
                  <a:lnTo>
                    <a:pt x="145090" y="113538"/>
                  </a:lnTo>
                  <a:lnTo>
                    <a:pt x="145158" y="126492"/>
                  </a:lnTo>
                  <a:lnTo>
                    <a:pt x="147074" y="135963"/>
                  </a:lnTo>
                  <a:lnTo>
                    <a:pt x="152482" y="143987"/>
                  </a:lnTo>
                  <a:lnTo>
                    <a:pt x="160495" y="149405"/>
                  </a:lnTo>
                  <a:lnTo>
                    <a:pt x="170297" y="151394"/>
                  </a:lnTo>
                  <a:lnTo>
                    <a:pt x="193828" y="151394"/>
                  </a:lnTo>
                  <a:lnTo>
                    <a:pt x="198156" y="150144"/>
                  </a:lnTo>
                  <a:lnTo>
                    <a:pt x="201844" y="147980"/>
                  </a:lnTo>
                  <a:lnTo>
                    <a:pt x="228031" y="147980"/>
                  </a:lnTo>
                  <a:lnTo>
                    <a:pt x="230591" y="143316"/>
                  </a:lnTo>
                  <a:lnTo>
                    <a:pt x="214524" y="143316"/>
                  </a:lnTo>
                  <a:lnTo>
                    <a:pt x="214537" y="138775"/>
                  </a:lnTo>
                  <a:lnTo>
                    <a:pt x="163378" y="138775"/>
                  </a:lnTo>
                  <a:lnTo>
                    <a:pt x="157709" y="133106"/>
                  </a:lnTo>
                  <a:lnTo>
                    <a:pt x="157709" y="113538"/>
                  </a:lnTo>
                  <a:close/>
                </a:path>
                <a:path w="278130" h="372745">
                  <a:moveTo>
                    <a:pt x="75819" y="121554"/>
                  </a:moveTo>
                  <a:lnTo>
                    <a:pt x="63078" y="121554"/>
                  </a:lnTo>
                  <a:lnTo>
                    <a:pt x="63209" y="143438"/>
                  </a:lnTo>
                  <a:lnTo>
                    <a:pt x="129929" y="143438"/>
                  </a:lnTo>
                  <a:lnTo>
                    <a:pt x="131100" y="138775"/>
                  </a:lnTo>
                  <a:lnTo>
                    <a:pt x="81951" y="138775"/>
                  </a:lnTo>
                  <a:lnTo>
                    <a:pt x="76687" y="134051"/>
                  </a:lnTo>
                  <a:lnTo>
                    <a:pt x="75935" y="128747"/>
                  </a:lnTo>
                  <a:lnTo>
                    <a:pt x="75819" y="121554"/>
                  </a:lnTo>
                  <a:close/>
                </a:path>
                <a:path w="278130" h="372745">
                  <a:moveTo>
                    <a:pt x="231537" y="121584"/>
                  </a:moveTo>
                  <a:lnTo>
                    <a:pt x="214585" y="121584"/>
                  </a:lnTo>
                  <a:lnTo>
                    <a:pt x="218303" y="123779"/>
                  </a:lnTo>
                  <a:lnTo>
                    <a:pt x="220754" y="127802"/>
                  </a:lnTo>
                  <a:lnTo>
                    <a:pt x="220735" y="137160"/>
                  </a:lnTo>
                  <a:lnTo>
                    <a:pt x="218273" y="141152"/>
                  </a:lnTo>
                  <a:lnTo>
                    <a:pt x="214524" y="143316"/>
                  </a:lnTo>
                  <a:lnTo>
                    <a:pt x="230591" y="143316"/>
                  </a:lnTo>
                  <a:lnTo>
                    <a:pt x="231968" y="140807"/>
                  </a:lnTo>
                  <a:lnTo>
                    <a:pt x="233277" y="133106"/>
                  </a:lnTo>
                  <a:lnTo>
                    <a:pt x="233264" y="126156"/>
                  </a:lnTo>
                  <a:lnTo>
                    <a:pt x="231537" y="121584"/>
                  </a:lnTo>
                  <a:close/>
                </a:path>
                <a:path w="278130" h="372745">
                  <a:moveTo>
                    <a:pt x="137440" y="113538"/>
                  </a:moveTo>
                  <a:lnTo>
                    <a:pt x="119853" y="113538"/>
                  </a:lnTo>
                  <a:lnTo>
                    <a:pt x="119853" y="133106"/>
                  </a:lnTo>
                  <a:lnTo>
                    <a:pt x="114184" y="138775"/>
                  </a:lnTo>
                  <a:lnTo>
                    <a:pt x="131100" y="138775"/>
                  </a:lnTo>
                  <a:lnTo>
                    <a:pt x="137440" y="113538"/>
                  </a:lnTo>
                  <a:close/>
                </a:path>
                <a:path w="278130" h="372745">
                  <a:moveTo>
                    <a:pt x="228470" y="113538"/>
                  </a:moveTo>
                  <a:lnTo>
                    <a:pt x="201844" y="113538"/>
                  </a:lnTo>
                  <a:lnTo>
                    <a:pt x="201844" y="133106"/>
                  </a:lnTo>
                  <a:lnTo>
                    <a:pt x="196205" y="138775"/>
                  </a:lnTo>
                  <a:lnTo>
                    <a:pt x="214537" y="138775"/>
                  </a:lnTo>
                  <a:lnTo>
                    <a:pt x="214585" y="121584"/>
                  </a:lnTo>
                  <a:lnTo>
                    <a:pt x="231537" y="121584"/>
                  </a:lnTo>
                  <a:lnTo>
                    <a:pt x="231318" y="121005"/>
                  </a:lnTo>
                  <a:lnTo>
                    <a:pt x="227844" y="116677"/>
                  </a:lnTo>
                  <a:lnTo>
                    <a:pt x="228470" y="113538"/>
                  </a:lnTo>
                  <a:close/>
                </a:path>
                <a:path w="278130" h="372745">
                  <a:moveTo>
                    <a:pt x="183922" y="56144"/>
                  </a:moveTo>
                  <a:lnTo>
                    <a:pt x="124303" y="75986"/>
                  </a:lnTo>
                  <a:lnTo>
                    <a:pt x="75743" y="81884"/>
                  </a:lnTo>
                  <a:lnTo>
                    <a:pt x="69521" y="81991"/>
                  </a:lnTo>
                  <a:lnTo>
                    <a:pt x="66044" y="81991"/>
                  </a:lnTo>
                  <a:lnTo>
                    <a:pt x="63209" y="84825"/>
                  </a:lnTo>
                  <a:lnTo>
                    <a:pt x="63168" y="106131"/>
                  </a:lnTo>
                  <a:lnTo>
                    <a:pt x="63078" y="106771"/>
                  </a:lnTo>
                  <a:lnTo>
                    <a:pt x="62959" y="108051"/>
                  </a:lnTo>
                  <a:lnTo>
                    <a:pt x="62008" y="108295"/>
                  </a:lnTo>
                  <a:lnTo>
                    <a:pt x="60887" y="108661"/>
                  </a:lnTo>
                  <a:lnTo>
                    <a:pt x="59948" y="109057"/>
                  </a:lnTo>
                  <a:lnTo>
                    <a:pt x="229363" y="109057"/>
                  </a:lnTo>
                  <a:lnTo>
                    <a:pt x="229442" y="108661"/>
                  </a:lnTo>
                  <a:lnTo>
                    <a:pt x="216566" y="108661"/>
                  </a:lnTo>
                  <a:lnTo>
                    <a:pt x="215286" y="108234"/>
                  </a:lnTo>
                  <a:lnTo>
                    <a:pt x="214615" y="108051"/>
                  </a:lnTo>
                  <a:lnTo>
                    <a:pt x="214556" y="105918"/>
                  </a:lnTo>
                  <a:lnTo>
                    <a:pt x="214310" y="105034"/>
                  </a:lnTo>
                  <a:lnTo>
                    <a:pt x="211960" y="100919"/>
                  </a:lnTo>
                  <a:lnTo>
                    <a:pt x="75819" y="100919"/>
                  </a:lnTo>
                  <a:lnTo>
                    <a:pt x="75819" y="94488"/>
                  </a:lnTo>
                  <a:lnTo>
                    <a:pt x="115370" y="91067"/>
                  </a:lnTo>
                  <a:lnTo>
                    <a:pt x="180142" y="70683"/>
                  </a:lnTo>
                  <a:lnTo>
                    <a:pt x="194688" y="70683"/>
                  </a:lnTo>
                  <a:lnTo>
                    <a:pt x="187061" y="57332"/>
                  </a:lnTo>
                  <a:lnTo>
                    <a:pt x="183922" y="56144"/>
                  </a:lnTo>
                  <a:close/>
                </a:path>
                <a:path w="278130" h="372745">
                  <a:moveTo>
                    <a:pt x="192517" y="12618"/>
                  </a:moveTo>
                  <a:lnTo>
                    <a:pt x="155667" y="12618"/>
                  </a:lnTo>
                  <a:lnTo>
                    <a:pt x="170903" y="15037"/>
                  </a:lnTo>
                  <a:lnTo>
                    <a:pt x="184330" y="21861"/>
                  </a:lnTo>
                  <a:lnTo>
                    <a:pt x="195053" y="32446"/>
                  </a:lnTo>
                  <a:lnTo>
                    <a:pt x="202179" y="46146"/>
                  </a:lnTo>
                  <a:lnTo>
                    <a:pt x="202698" y="47701"/>
                  </a:lnTo>
                  <a:lnTo>
                    <a:pt x="203825" y="48981"/>
                  </a:lnTo>
                  <a:lnTo>
                    <a:pt x="207056" y="50688"/>
                  </a:lnTo>
                  <a:lnTo>
                    <a:pt x="214534" y="56108"/>
                  </a:lnTo>
                  <a:lnTo>
                    <a:pt x="219744" y="63466"/>
                  </a:lnTo>
                  <a:lnTo>
                    <a:pt x="222358" y="72093"/>
                  </a:lnTo>
                  <a:lnTo>
                    <a:pt x="222056" y="81206"/>
                  </a:lnTo>
                  <a:lnTo>
                    <a:pt x="221863" y="82265"/>
                  </a:lnTo>
                  <a:lnTo>
                    <a:pt x="216566" y="108661"/>
                  </a:lnTo>
                  <a:lnTo>
                    <a:pt x="229442" y="108661"/>
                  </a:lnTo>
                  <a:lnTo>
                    <a:pt x="234397" y="83820"/>
                  </a:lnTo>
                  <a:lnTo>
                    <a:pt x="234877" y="70558"/>
                  </a:lnTo>
                  <a:lnTo>
                    <a:pt x="231196" y="58152"/>
                  </a:lnTo>
                  <a:lnTo>
                    <a:pt x="223835" y="47545"/>
                  </a:lnTo>
                  <a:lnTo>
                    <a:pt x="213274" y="39684"/>
                  </a:lnTo>
                  <a:lnTo>
                    <a:pt x="204054" y="23432"/>
                  </a:lnTo>
                  <a:lnTo>
                    <a:pt x="192517" y="12618"/>
                  </a:lnTo>
                  <a:close/>
                </a:path>
                <a:path w="278130" h="372745">
                  <a:moveTo>
                    <a:pt x="194688" y="70683"/>
                  </a:moveTo>
                  <a:lnTo>
                    <a:pt x="180142" y="70683"/>
                  </a:lnTo>
                  <a:lnTo>
                    <a:pt x="197425" y="100919"/>
                  </a:lnTo>
                  <a:lnTo>
                    <a:pt x="211960" y="100919"/>
                  </a:lnTo>
                  <a:lnTo>
                    <a:pt x="194688" y="7068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333963" y="2981838"/>
              <a:ext cx="273050" cy="372110"/>
            </a:xfrm>
            <a:custGeom>
              <a:avLst/>
              <a:gdLst/>
              <a:ahLst/>
              <a:cxnLst/>
              <a:rect l="l" t="t" r="r" b="b"/>
              <a:pathLst>
                <a:path w="273050" h="372110">
                  <a:moveTo>
                    <a:pt x="173766" y="213360"/>
                  </a:moveTo>
                  <a:lnTo>
                    <a:pt x="99212" y="213360"/>
                  </a:lnTo>
                  <a:lnTo>
                    <a:pt x="99242" y="234950"/>
                  </a:lnTo>
                  <a:lnTo>
                    <a:pt x="96895" y="237490"/>
                  </a:lnTo>
                  <a:lnTo>
                    <a:pt x="93786" y="237490"/>
                  </a:lnTo>
                  <a:lnTo>
                    <a:pt x="48889" y="243840"/>
                  </a:lnTo>
                  <a:lnTo>
                    <a:pt x="29485" y="248920"/>
                  </a:lnTo>
                  <a:lnTo>
                    <a:pt x="13986" y="261620"/>
                  </a:lnTo>
                  <a:lnTo>
                    <a:pt x="3717" y="278130"/>
                  </a:lnTo>
                  <a:lnTo>
                    <a:pt x="0" y="298450"/>
                  </a:lnTo>
                  <a:lnTo>
                    <a:pt x="0" y="372110"/>
                  </a:lnTo>
                  <a:lnTo>
                    <a:pt x="12405" y="372110"/>
                  </a:lnTo>
                  <a:lnTo>
                    <a:pt x="12405" y="298450"/>
                  </a:lnTo>
                  <a:lnTo>
                    <a:pt x="15296" y="283210"/>
                  </a:lnTo>
                  <a:lnTo>
                    <a:pt x="23282" y="270510"/>
                  </a:lnTo>
                  <a:lnTo>
                    <a:pt x="35332" y="260350"/>
                  </a:lnTo>
                  <a:lnTo>
                    <a:pt x="50413" y="255270"/>
                  </a:lnTo>
                  <a:lnTo>
                    <a:pt x="65440" y="254000"/>
                  </a:lnTo>
                  <a:lnTo>
                    <a:pt x="78682" y="254000"/>
                  </a:lnTo>
                  <a:lnTo>
                    <a:pt x="79796" y="251460"/>
                  </a:lnTo>
                  <a:lnTo>
                    <a:pt x="97461" y="251460"/>
                  </a:lnTo>
                  <a:lnTo>
                    <a:pt x="96895" y="250190"/>
                  </a:lnTo>
                  <a:lnTo>
                    <a:pt x="105460" y="247650"/>
                  </a:lnTo>
                  <a:lnTo>
                    <a:pt x="111678" y="240030"/>
                  </a:lnTo>
                  <a:lnTo>
                    <a:pt x="111617" y="219710"/>
                  </a:lnTo>
                  <a:lnTo>
                    <a:pt x="173766" y="219710"/>
                  </a:lnTo>
                  <a:lnTo>
                    <a:pt x="173766" y="213360"/>
                  </a:lnTo>
                  <a:close/>
                </a:path>
                <a:path w="273050" h="372110">
                  <a:moveTo>
                    <a:pt x="78682" y="254000"/>
                  </a:moveTo>
                  <a:lnTo>
                    <a:pt x="65440" y="254000"/>
                  </a:lnTo>
                  <a:lnTo>
                    <a:pt x="43982" y="302260"/>
                  </a:lnTo>
                  <a:lnTo>
                    <a:pt x="43098" y="303530"/>
                  </a:lnTo>
                  <a:lnTo>
                    <a:pt x="43312" y="306070"/>
                  </a:lnTo>
                  <a:lnTo>
                    <a:pt x="45567" y="309880"/>
                  </a:lnTo>
                  <a:lnTo>
                    <a:pt x="47548" y="311150"/>
                  </a:lnTo>
                  <a:lnTo>
                    <a:pt x="85130" y="311150"/>
                  </a:lnTo>
                  <a:lnTo>
                    <a:pt x="80131" y="330200"/>
                  </a:lnTo>
                  <a:lnTo>
                    <a:pt x="81473" y="334010"/>
                  </a:lnTo>
                  <a:lnTo>
                    <a:pt x="130271" y="358140"/>
                  </a:lnTo>
                  <a:lnTo>
                    <a:pt x="130271" y="372110"/>
                  </a:lnTo>
                  <a:lnTo>
                    <a:pt x="142676" y="372110"/>
                  </a:lnTo>
                  <a:lnTo>
                    <a:pt x="142676" y="358140"/>
                  </a:lnTo>
                  <a:lnTo>
                    <a:pt x="178633" y="340360"/>
                  </a:lnTo>
                  <a:lnTo>
                    <a:pt x="123779" y="340360"/>
                  </a:lnTo>
                  <a:lnTo>
                    <a:pt x="94061" y="326390"/>
                  </a:lnTo>
                  <a:lnTo>
                    <a:pt x="99060" y="306070"/>
                  </a:lnTo>
                  <a:lnTo>
                    <a:pt x="99547" y="304800"/>
                  </a:lnTo>
                  <a:lnTo>
                    <a:pt x="99120" y="302260"/>
                  </a:lnTo>
                  <a:lnTo>
                    <a:pt x="96774" y="299720"/>
                  </a:lnTo>
                  <a:lnTo>
                    <a:pt x="94975" y="298450"/>
                  </a:lnTo>
                  <a:lnTo>
                    <a:pt x="59192" y="298450"/>
                  </a:lnTo>
                  <a:lnTo>
                    <a:pt x="78682" y="254000"/>
                  </a:lnTo>
                  <a:close/>
                </a:path>
                <a:path w="273050" h="372110">
                  <a:moveTo>
                    <a:pt x="249671" y="254000"/>
                  </a:moveTo>
                  <a:lnTo>
                    <a:pt x="207538" y="254000"/>
                  </a:lnTo>
                  <a:lnTo>
                    <a:pt x="222534" y="255270"/>
                  </a:lnTo>
                  <a:lnTo>
                    <a:pt x="237615" y="260350"/>
                  </a:lnTo>
                  <a:lnTo>
                    <a:pt x="249665" y="270510"/>
                  </a:lnTo>
                  <a:lnTo>
                    <a:pt x="257651" y="283210"/>
                  </a:lnTo>
                  <a:lnTo>
                    <a:pt x="260543" y="298450"/>
                  </a:lnTo>
                  <a:lnTo>
                    <a:pt x="260543" y="372110"/>
                  </a:lnTo>
                  <a:lnTo>
                    <a:pt x="272948" y="372110"/>
                  </a:lnTo>
                  <a:lnTo>
                    <a:pt x="272948" y="298450"/>
                  </a:lnTo>
                  <a:lnTo>
                    <a:pt x="269231" y="278130"/>
                  </a:lnTo>
                  <a:lnTo>
                    <a:pt x="258965" y="261620"/>
                  </a:lnTo>
                  <a:lnTo>
                    <a:pt x="249671" y="254000"/>
                  </a:lnTo>
                  <a:close/>
                </a:path>
                <a:path w="273050" h="372110">
                  <a:moveTo>
                    <a:pt x="97461" y="251460"/>
                  </a:moveTo>
                  <a:lnTo>
                    <a:pt x="84033" y="251460"/>
                  </a:lnTo>
                  <a:lnTo>
                    <a:pt x="123779" y="340360"/>
                  </a:lnTo>
                  <a:lnTo>
                    <a:pt x="149169" y="340360"/>
                  </a:lnTo>
                  <a:lnTo>
                    <a:pt x="149736" y="339090"/>
                  </a:lnTo>
                  <a:lnTo>
                    <a:pt x="136489" y="339090"/>
                  </a:lnTo>
                  <a:lnTo>
                    <a:pt x="97461" y="251460"/>
                  </a:lnTo>
                  <a:close/>
                </a:path>
                <a:path w="273050" h="372110">
                  <a:moveTo>
                    <a:pt x="246574" y="251460"/>
                  </a:moveTo>
                  <a:lnTo>
                    <a:pt x="193182" y="251460"/>
                  </a:lnTo>
                  <a:lnTo>
                    <a:pt x="213756" y="298450"/>
                  </a:lnTo>
                  <a:lnTo>
                    <a:pt x="177972" y="298450"/>
                  </a:lnTo>
                  <a:lnTo>
                    <a:pt x="176204" y="299720"/>
                  </a:lnTo>
                  <a:lnTo>
                    <a:pt x="173827" y="302260"/>
                  </a:lnTo>
                  <a:lnTo>
                    <a:pt x="173400" y="304800"/>
                  </a:lnTo>
                  <a:lnTo>
                    <a:pt x="173888" y="306070"/>
                  </a:lnTo>
                  <a:lnTo>
                    <a:pt x="178856" y="326390"/>
                  </a:lnTo>
                  <a:lnTo>
                    <a:pt x="149169" y="340360"/>
                  </a:lnTo>
                  <a:lnTo>
                    <a:pt x="178633" y="340360"/>
                  </a:lnTo>
                  <a:lnTo>
                    <a:pt x="191475" y="334010"/>
                  </a:lnTo>
                  <a:lnTo>
                    <a:pt x="192816" y="330200"/>
                  </a:lnTo>
                  <a:lnTo>
                    <a:pt x="187848" y="311150"/>
                  </a:lnTo>
                  <a:lnTo>
                    <a:pt x="225430" y="311150"/>
                  </a:lnTo>
                  <a:lnTo>
                    <a:pt x="227380" y="309880"/>
                  </a:lnTo>
                  <a:lnTo>
                    <a:pt x="228539" y="307340"/>
                  </a:lnTo>
                  <a:lnTo>
                    <a:pt x="229666" y="306070"/>
                  </a:lnTo>
                  <a:lnTo>
                    <a:pt x="229849" y="303530"/>
                  </a:lnTo>
                  <a:lnTo>
                    <a:pt x="207538" y="254000"/>
                  </a:lnTo>
                  <a:lnTo>
                    <a:pt x="249671" y="254000"/>
                  </a:lnTo>
                  <a:lnTo>
                    <a:pt x="246574" y="251460"/>
                  </a:lnTo>
                  <a:close/>
                </a:path>
                <a:path w="273050" h="372110">
                  <a:moveTo>
                    <a:pt x="173766" y="219710"/>
                  </a:moveTo>
                  <a:lnTo>
                    <a:pt x="161361" y="219710"/>
                  </a:lnTo>
                  <a:lnTo>
                    <a:pt x="161269" y="240030"/>
                  </a:lnTo>
                  <a:lnTo>
                    <a:pt x="167518" y="247650"/>
                  </a:lnTo>
                  <a:lnTo>
                    <a:pt x="176082" y="250190"/>
                  </a:lnTo>
                  <a:lnTo>
                    <a:pt x="136489" y="339090"/>
                  </a:lnTo>
                  <a:lnTo>
                    <a:pt x="149736" y="339090"/>
                  </a:lnTo>
                  <a:lnTo>
                    <a:pt x="188915" y="251460"/>
                  </a:lnTo>
                  <a:lnTo>
                    <a:pt x="246574" y="251460"/>
                  </a:lnTo>
                  <a:lnTo>
                    <a:pt x="243476" y="248920"/>
                  </a:lnTo>
                  <a:lnTo>
                    <a:pt x="224088" y="243840"/>
                  </a:lnTo>
                  <a:lnTo>
                    <a:pt x="179191" y="237490"/>
                  </a:lnTo>
                  <a:lnTo>
                    <a:pt x="176052" y="237490"/>
                  </a:lnTo>
                  <a:lnTo>
                    <a:pt x="173736" y="234950"/>
                  </a:lnTo>
                  <a:lnTo>
                    <a:pt x="173766" y="219710"/>
                  </a:lnTo>
                  <a:close/>
                </a:path>
                <a:path w="273050" h="372110">
                  <a:moveTo>
                    <a:pt x="161361" y="219710"/>
                  </a:moveTo>
                  <a:lnTo>
                    <a:pt x="111617" y="219710"/>
                  </a:lnTo>
                  <a:lnTo>
                    <a:pt x="119359" y="222250"/>
                  </a:lnTo>
                  <a:lnTo>
                    <a:pt x="127741" y="223520"/>
                  </a:lnTo>
                  <a:lnTo>
                    <a:pt x="145206" y="223520"/>
                  </a:lnTo>
                  <a:lnTo>
                    <a:pt x="153588" y="222250"/>
                  </a:lnTo>
                  <a:lnTo>
                    <a:pt x="161361" y="219710"/>
                  </a:lnTo>
                  <a:close/>
                </a:path>
                <a:path w="273050" h="372110">
                  <a:moveTo>
                    <a:pt x="176723" y="212090"/>
                  </a:moveTo>
                  <a:lnTo>
                    <a:pt x="96286" y="212090"/>
                  </a:lnTo>
                  <a:lnTo>
                    <a:pt x="98206" y="213360"/>
                  </a:lnTo>
                  <a:lnTo>
                    <a:pt x="174772" y="213360"/>
                  </a:lnTo>
                  <a:lnTo>
                    <a:pt x="176723" y="212090"/>
                  </a:lnTo>
                  <a:close/>
                </a:path>
                <a:path w="273050" h="372110">
                  <a:moveTo>
                    <a:pt x="136489" y="0"/>
                  </a:moveTo>
                  <a:lnTo>
                    <a:pt x="100308" y="7620"/>
                  </a:lnTo>
                  <a:lnTo>
                    <a:pt x="70725" y="27940"/>
                  </a:lnTo>
                  <a:lnTo>
                    <a:pt x="50760" y="57150"/>
                  </a:lnTo>
                  <a:lnTo>
                    <a:pt x="43434" y="93980"/>
                  </a:lnTo>
                  <a:lnTo>
                    <a:pt x="43434" y="107950"/>
                  </a:lnTo>
                  <a:lnTo>
                    <a:pt x="39593" y="113030"/>
                  </a:lnTo>
                  <a:lnTo>
                    <a:pt x="37246" y="118110"/>
                  </a:lnTo>
                  <a:lnTo>
                    <a:pt x="37246" y="130810"/>
                  </a:lnTo>
                  <a:lnTo>
                    <a:pt x="39593" y="137160"/>
                  </a:lnTo>
                  <a:lnTo>
                    <a:pt x="43434" y="140970"/>
                  </a:lnTo>
                  <a:lnTo>
                    <a:pt x="43434" y="208280"/>
                  </a:lnTo>
                  <a:lnTo>
                    <a:pt x="46207" y="212090"/>
                  </a:lnTo>
                  <a:lnTo>
                    <a:pt x="136489" y="212090"/>
                  </a:lnTo>
                  <a:lnTo>
                    <a:pt x="114240" y="207010"/>
                  </a:lnTo>
                  <a:lnTo>
                    <a:pt x="102004" y="199390"/>
                  </a:lnTo>
                  <a:lnTo>
                    <a:pt x="55839" y="199390"/>
                  </a:lnTo>
                  <a:lnTo>
                    <a:pt x="55839" y="148590"/>
                  </a:lnTo>
                  <a:lnTo>
                    <a:pt x="77452" y="148590"/>
                  </a:lnTo>
                  <a:lnTo>
                    <a:pt x="76901" y="139700"/>
                  </a:lnTo>
                  <a:lnTo>
                    <a:pt x="125730" y="139700"/>
                  </a:lnTo>
                  <a:lnTo>
                    <a:pt x="126550" y="137160"/>
                  </a:lnTo>
                  <a:lnTo>
                    <a:pt x="55199" y="137160"/>
                  </a:lnTo>
                  <a:lnTo>
                    <a:pt x="49651" y="132080"/>
                  </a:lnTo>
                  <a:lnTo>
                    <a:pt x="49651" y="118110"/>
                  </a:lnTo>
                  <a:lnTo>
                    <a:pt x="55199" y="111760"/>
                  </a:lnTo>
                  <a:lnTo>
                    <a:pt x="82141" y="111760"/>
                  </a:lnTo>
                  <a:lnTo>
                    <a:pt x="86125" y="105410"/>
                  </a:lnTo>
                  <a:lnTo>
                    <a:pt x="92034" y="101600"/>
                  </a:lnTo>
                  <a:lnTo>
                    <a:pt x="99273" y="100330"/>
                  </a:lnTo>
                  <a:lnTo>
                    <a:pt x="55839" y="100330"/>
                  </a:lnTo>
                  <a:lnTo>
                    <a:pt x="55839" y="93980"/>
                  </a:lnTo>
                  <a:lnTo>
                    <a:pt x="62187" y="62230"/>
                  </a:lnTo>
                  <a:lnTo>
                    <a:pt x="79488" y="36830"/>
                  </a:lnTo>
                  <a:lnTo>
                    <a:pt x="105126" y="19050"/>
                  </a:lnTo>
                  <a:lnTo>
                    <a:pt x="136489" y="12700"/>
                  </a:lnTo>
                  <a:lnTo>
                    <a:pt x="180066" y="12700"/>
                  </a:lnTo>
                  <a:lnTo>
                    <a:pt x="172670" y="7620"/>
                  </a:lnTo>
                  <a:lnTo>
                    <a:pt x="136489" y="0"/>
                  </a:lnTo>
                  <a:close/>
                </a:path>
                <a:path w="273050" h="372110">
                  <a:moveTo>
                    <a:pt x="230825" y="139700"/>
                  </a:moveTo>
                  <a:lnTo>
                    <a:pt x="196047" y="139700"/>
                  </a:lnTo>
                  <a:lnTo>
                    <a:pt x="195102" y="154940"/>
                  </a:lnTo>
                  <a:lnTo>
                    <a:pt x="189793" y="177800"/>
                  </a:lnTo>
                  <a:lnTo>
                    <a:pt x="177088" y="195580"/>
                  </a:lnTo>
                  <a:lnTo>
                    <a:pt x="158737" y="207010"/>
                  </a:lnTo>
                  <a:lnTo>
                    <a:pt x="136489" y="212090"/>
                  </a:lnTo>
                  <a:lnTo>
                    <a:pt x="226740" y="212090"/>
                  </a:lnTo>
                  <a:lnTo>
                    <a:pt x="229544" y="208280"/>
                  </a:lnTo>
                  <a:lnTo>
                    <a:pt x="229544" y="199390"/>
                  </a:lnTo>
                  <a:lnTo>
                    <a:pt x="190530" y="199390"/>
                  </a:lnTo>
                  <a:lnTo>
                    <a:pt x="197284" y="189230"/>
                  </a:lnTo>
                  <a:lnTo>
                    <a:pt x="202478" y="179070"/>
                  </a:lnTo>
                  <a:lnTo>
                    <a:pt x="205935" y="167640"/>
                  </a:lnTo>
                  <a:lnTo>
                    <a:pt x="207477" y="156210"/>
                  </a:lnTo>
                  <a:lnTo>
                    <a:pt x="207873" y="149860"/>
                  </a:lnTo>
                  <a:lnTo>
                    <a:pt x="213055" y="149860"/>
                  </a:lnTo>
                  <a:lnTo>
                    <a:pt x="215127" y="148590"/>
                  </a:lnTo>
                  <a:lnTo>
                    <a:pt x="229544" y="148590"/>
                  </a:lnTo>
                  <a:lnTo>
                    <a:pt x="229544" y="140970"/>
                  </a:lnTo>
                  <a:lnTo>
                    <a:pt x="230825" y="139700"/>
                  </a:lnTo>
                  <a:close/>
                </a:path>
                <a:path w="273050" h="372110">
                  <a:moveTo>
                    <a:pt x="77452" y="148590"/>
                  </a:moveTo>
                  <a:lnTo>
                    <a:pt x="57820" y="148590"/>
                  </a:lnTo>
                  <a:lnTo>
                    <a:pt x="59923" y="149860"/>
                  </a:lnTo>
                  <a:lnTo>
                    <a:pt x="65074" y="149860"/>
                  </a:lnTo>
                  <a:lnTo>
                    <a:pt x="65471" y="156210"/>
                  </a:lnTo>
                  <a:lnTo>
                    <a:pt x="67031" y="167640"/>
                  </a:lnTo>
                  <a:lnTo>
                    <a:pt x="70500" y="179070"/>
                  </a:lnTo>
                  <a:lnTo>
                    <a:pt x="75706" y="189230"/>
                  </a:lnTo>
                  <a:lnTo>
                    <a:pt x="82478" y="199390"/>
                  </a:lnTo>
                  <a:lnTo>
                    <a:pt x="102004" y="199390"/>
                  </a:lnTo>
                  <a:lnTo>
                    <a:pt x="95886" y="195580"/>
                  </a:lnTo>
                  <a:lnTo>
                    <a:pt x="83172" y="177800"/>
                  </a:lnTo>
                  <a:lnTo>
                    <a:pt x="77845" y="154940"/>
                  </a:lnTo>
                  <a:lnTo>
                    <a:pt x="77452" y="148590"/>
                  </a:lnTo>
                  <a:close/>
                </a:path>
                <a:path w="273050" h="372110">
                  <a:moveTo>
                    <a:pt x="229544" y="148590"/>
                  </a:moveTo>
                  <a:lnTo>
                    <a:pt x="217109" y="148590"/>
                  </a:lnTo>
                  <a:lnTo>
                    <a:pt x="217109" y="199390"/>
                  </a:lnTo>
                  <a:lnTo>
                    <a:pt x="229544" y="199390"/>
                  </a:lnTo>
                  <a:lnTo>
                    <a:pt x="229544" y="148590"/>
                  </a:lnTo>
                  <a:close/>
                </a:path>
                <a:path w="273050" h="372110">
                  <a:moveTo>
                    <a:pt x="152308" y="162560"/>
                  </a:moveTo>
                  <a:lnTo>
                    <a:pt x="145054" y="166370"/>
                  </a:lnTo>
                  <a:lnTo>
                    <a:pt x="136946" y="167640"/>
                  </a:lnTo>
                  <a:lnTo>
                    <a:pt x="124053" y="167640"/>
                  </a:lnTo>
                  <a:lnTo>
                    <a:pt x="124053" y="180340"/>
                  </a:lnTo>
                  <a:lnTo>
                    <a:pt x="136330" y="180340"/>
                  </a:lnTo>
                  <a:lnTo>
                    <a:pt x="143743" y="179070"/>
                  </a:lnTo>
                  <a:lnTo>
                    <a:pt x="150951" y="176530"/>
                  </a:lnTo>
                  <a:lnTo>
                    <a:pt x="157855" y="173990"/>
                  </a:lnTo>
                  <a:lnTo>
                    <a:pt x="152308" y="162560"/>
                  </a:lnTo>
                  <a:close/>
                </a:path>
                <a:path w="273050" h="372110">
                  <a:moveTo>
                    <a:pt x="137566" y="146050"/>
                  </a:moveTo>
                  <a:lnTo>
                    <a:pt x="112562" y="146050"/>
                  </a:lnTo>
                  <a:lnTo>
                    <a:pt x="113294" y="147320"/>
                  </a:lnTo>
                  <a:lnTo>
                    <a:pt x="114452" y="148590"/>
                  </a:lnTo>
                  <a:lnTo>
                    <a:pt x="115915" y="148590"/>
                  </a:lnTo>
                  <a:lnTo>
                    <a:pt x="134508" y="154940"/>
                  </a:lnTo>
                  <a:lnTo>
                    <a:pt x="137566" y="146050"/>
                  </a:lnTo>
                  <a:close/>
                </a:path>
                <a:path w="273050" h="372110">
                  <a:moveTo>
                    <a:pt x="125730" y="139700"/>
                  </a:moveTo>
                  <a:lnTo>
                    <a:pt x="76901" y="139700"/>
                  </a:lnTo>
                  <a:lnTo>
                    <a:pt x="82570" y="146050"/>
                  </a:lnTo>
                  <a:lnTo>
                    <a:pt x="90495" y="149860"/>
                  </a:lnTo>
                  <a:lnTo>
                    <a:pt x="104028" y="149860"/>
                  </a:lnTo>
                  <a:lnTo>
                    <a:pt x="108539" y="148590"/>
                  </a:lnTo>
                  <a:lnTo>
                    <a:pt x="112562" y="146050"/>
                  </a:lnTo>
                  <a:lnTo>
                    <a:pt x="137566" y="146050"/>
                  </a:lnTo>
                  <a:lnTo>
                    <a:pt x="138440" y="143510"/>
                  </a:lnTo>
                  <a:lnTo>
                    <a:pt x="125730" y="139700"/>
                  </a:lnTo>
                  <a:close/>
                </a:path>
                <a:path w="273050" h="372110">
                  <a:moveTo>
                    <a:pt x="156547" y="111760"/>
                  </a:moveTo>
                  <a:lnTo>
                    <a:pt x="143316" y="111760"/>
                  </a:lnTo>
                  <a:lnTo>
                    <a:pt x="142890" y="114300"/>
                  </a:lnTo>
                  <a:lnTo>
                    <a:pt x="142676" y="116840"/>
                  </a:lnTo>
                  <a:lnTo>
                    <a:pt x="142676" y="118110"/>
                  </a:lnTo>
                  <a:lnTo>
                    <a:pt x="145120" y="130810"/>
                  </a:lnTo>
                  <a:lnTo>
                    <a:pt x="151778" y="140970"/>
                  </a:lnTo>
                  <a:lnTo>
                    <a:pt x="161643" y="147320"/>
                  </a:lnTo>
                  <a:lnTo>
                    <a:pt x="173705" y="149860"/>
                  </a:lnTo>
                  <a:lnTo>
                    <a:pt x="182483" y="149860"/>
                  </a:lnTo>
                  <a:lnTo>
                    <a:pt x="190408" y="146050"/>
                  </a:lnTo>
                  <a:lnTo>
                    <a:pt x="196047" y="139700"/>
                  </a:lnTo>
                  <a:lnTo>
                    <a:pt x="230825" y="139700"/>
                  </a:lnTo>
                  <a:lnTo>
                    <a:pt x="233385" y="137160"/>
                  </a:lnTo>
                  <a:lnTo>
                    <a:pt x="173705" y="137160"/>
                  </a:lnTo>
                  <a:lnTo>
                    <a:pt x="166462" y="135890"/>
                  </a:lnTo>
                  <a:lnTo>
                    <a:pt x="160541" y="132080"/>
                  </a:lnTo>
                  <a:lnTo>
                    <a:pt x="156547" y="125730"/>
                  </a:lnTo>
                  <a:lnTo>
                    <a:pt x="155082" y="118110"/>
                  </a:lnTo>
                  <a:lnTo>
                    <a:pt x="156547" y="111760"/>
                  </a:lnTo>
                  <a:close/>
                </a:path>
                <a:path w="273050" h="372110">
                  <a:moveTo>
                    <a:pt x="82141" y="111760"/>
                  </a:moveTo>
                  <a:lnTo>
                    <a:pt x="62788" y="111760"/>
                  </a:lnTo>
                  <a:lnTo>
                    <a:pt x="64312" y="137160"/>
                  </a:lnTo>
                  <a:lnTo>
                    <a:pt x="99273" y="137160"/>
                  </a:lnTo>
                  <a:lnTo>
                    <a:pt x="92034" y="135890"/>
                  </a:lnTo>
                  <a:lnTo>
                    <a:pt x="86125" y="132080"/>
                  </a:lnTo>
                  <a:lnTo>
                    <a:pt x="82141" y="125730"/>
                  </a:lnTo>
                  <a:lnTo>
                    <a:pt x="80680" y="118110"/>
                  </a:lnTo>
                  <a:lnTo>
                    <a:pt x="82141" y="111760"/>
                  </a:lnTo>
                  <a:close/>
                </a:path>
                <a:path w="273050" h="372110">
                  <a:moveTo>
                    <a:pt x="173705" y="100330"/>
                  </a:moveTo>
                  <a:lnTo>
                    <a:pt x="99273" y="100330"/>
                  </a:lnTo>
                  <a:lnTo>
                    <a:pt x="106499" y="101600"/>
                  </a:lnTo>
                  <a:lnTo>
                    <a:pt x="112410" y="105410"/>
                  </a:lnTo>
                  <a:lnTo>
                    <a:pt x="116401" y="111760"/>
                  </a:lnTo>
                  <a:lnTo>
                    <a:pt x="117866" y="118110"/>
                  </a:lnTo>
                  <a:lnTo>
                    <a:pt x="116401" y="125730"/>
                  </a:lnTo>
                  <a:lnTo>
                    <a:pt x="112410" y="132080"/>
                  </a:lnTo>
                  <a:lnTo>
                    <a:pt x="106499" y="135890"/>
                  </a:lnTo>
                  <a:lnTo>
                    <a:pt x="99273" y="137160"/>
                  </a:lnTo>
                  <a:lnTo>
                    <a:pt x="126550" y="137160"/>
                  </a:lnTo>
                  <a:lnTo>
                    <a:pt x="134752" y="111760"/>
                  </a:lnTo>
                  <a:lnTo>
                    <a:pt x="156547" y="111760"/>
                  </a:lnTo>
                  <a:lnTo>
                    <a:pt x="160541" y="105410"/>
                  </a:lnTo>
                  <a:lnTo>
                    <a:pt x="166462" y="101600"/>
                  </a:lnTo>
                  <a:lnTo>
                    <a:pt x="173705" y="100330"/>
                  </a:lnTo>
                  <a:close/>
                </a:path>
                <a:path w="273050" h="372110">
                  <a:moveTo>
                    <a:pt x="189311" y="19050"/>
                  </a:moveTo>
                  <a:lnTo>
                    <a:pt x="167487" y="19050"/>
                  </a:lnTo>
                  <a:lnTo>
                    <a:pt x="171602" y="21590"/>
                  </a:lnTo>
                  <a:lnTo>
                    <a:pt x="175290" y="22860"/>
                  </a:lnTo>
                  <a:lnTo>
                    <a:pt x="177972" y="24130"/>
                  </a:lnTo>
                  <a:lnTo>
                    <a:pt x="179100" y="25400"/>
                  </a:lnTo>
                  <a:lnTo>
                    <a:pt x="179283" y="25400"/>
                  </a:lnTo>
                  <a:lnTo>
                    <a:pt x="180411" y="26670"/>
                  </a:lnTo>
                  <a:lnTo>
                    <a:pt x="184251" y="29210"/>
                  </a:lnTo>
                  <a:lnTo>
                    <a:pt x="186415" y="30480"/>
                  </a:lnTo>
                  <a:lnTo>
                    <a:pt x="187543" y="31750"/>
                  </a:lnTo>
                  <a:lnTo>
                    <a:pt x="189646" y="33020"/>
                  </a:lnTo>
                  <a:lnTo>
                    <a:pt x="191932" y="35560"/>
                  </a:lnTo>
                  <a:lnTo>
                    <a:pt x="192694" y="35560"/>
                  </a:lnTo>
                  <a:lnTo>
                    <a:pt x="195011" y="38100"/>
                  </a:lnTo>
                  <a:lnTo>
                    <a:pt x="195986" y="39370"/>
                  </a:lnTo>
                  <a:lnTo>
                    <a:pt x="196535" y="39370"/>
                  </a:lnTo>
                  <a:lnTo>
                    <a:pt x="197632" y="40640"/>
                  </a:lnTo>
                  <a:lnTo>
                    <a:pt x="198363" y="41910"/>
                  </a:lnTo>
                  <a:lnTo>
                    <a:pt x="198821" y="43180"/>
                  </a:lnTo>
                  <a:lnTo>
                    <a:pt x="200832" y="45720"/>
                  </a:lnTo>
                  <a:lnTo>
                    <a:pt x="203240" y="48260"/>
                  </a:lnTo>
                  <a:lnTo>
                    <a:pt x="204246" y="49530"/>
                  </a:lnTo>
                  <a:lnTo>
                    <a:pt x="204551" y="50800"/>
                  </a:lnTo>
                  <a:lnTo>
                    <a:pt x="205252" y="52070"/>
                  </a:lnTo>
                  <a:lnTo>
                    <a:pt x="205587" y="52070"/>
                  </a:lnTo>
                  <a:lnTo>
                    <a:pt x="206349" y="53340"/>
                  </a:lnTo>
                  <a:lnTo>
                    <a:pt x="206654" y="53340"/>
                  </a:lnTo>
                  <a:lnTo>
                    <a:pt x="207538" y="55880"/>
                  </a:lnTo>
                  <a:lnTo>
                    <a:pt x="209092" y="58420"/>
                  </a:lnTo>
                  <a:lnTo>
                    <a:pt x="209854" y="59690"/>
                  </a:lnTo>
                  <a:lnTo>
                    <a:pt x="210860" y="62230"/>
                  </a:lnTo>
                  <a:lnTo>
                    <a:pt x="212323" y="66040"/>
                  </a:lnTo>
                  <a:lnTo>
                    <a:pt x="213481" y="69850"/>
                  </a:lnTo>
                  <a:lnTo>
                    <a:pt x="214152" y="72390"/>
                  </a:lnTo>
                  <a:lnTo>
                    <a:pt x="215066" y="74930"/>
                  </a:lnTo>
                  <a:lnTo>
                    <a:pt x="215066" y="76200"/>
                  </a:lnTo>
                  <a:lnTo>
                    <a:pt x="215310" y="76200"/>
                  </a:lnTo>
                  <a:lnTo>
                    <a:pt x="216194" y="81280"/>
                  </a:lnTo>
                  <a:lnTo>
                    <a:pt x="216438" y="83820"/>
                  </a:lnTo>
                  <a:lnTo>
                    <a:pt x="216743" y="85090"/>
                  </a:lnTo>
                  <a:lnTo>
                    <a:pt x="217035" y="90170"/>
                  </a:lnTo>
                  <a:lnTo>
                    <a:pt x="217109" y="100330"/>
                  </a:lnTo>
                  <a:lnTo>
                    <a:pt x="173705" y="100330"/>
                  </a:lnTo>
                  <a:lnTo>
                    <a:pt x="180944" y="101600"/>
                  </a:lnTo>
                  <a:lnTo>
                    <a:pt x="186853" y="105410"/>
                  </a:lnTo>
                  <a:lnTo>
                    <a:pt x="190837" y="111760"/>
                  </a:lnTo>
                  <a:lnTo>
                    <a:pt x="192298" y="118110"/>
                  </a:lnTo>
                  <a:lnTo>
                    <a:pt x="190837" y="125730"/>
                  </a:lnTo>
                  <a:lnTo>
                    <a:pt x="186853" y="132080"/>
                  </a:lnTo>
                  <a:lnTo>
                    <a:pt x="180944" y="135890"/>
                  </a:lnTo>
                  <a:lnTo>
                    <a:pt x="173705" y="137160"/>
                  </a:lnTo>
                  <a:lnTo>
                    <a:pt x="208635" y="137160"/>
                  </a:lnTo>
                  <a:lnTo>
                    <a:pt x="210159" y="111760"/>
                  </a:lnTo>
                  <a:lnTo>
                    <a:pt x="232425" y="111760"/>
                  </a:lnTo>
                  <a:lnTo>
                    <a:pt x="229544" y="107950"/>
                  </a:lnTo>
                  <a:lnTo>
                    <a:pt x="229544" y="93980"/>
                  </a:lnTo>
                  <a:lnTo>
                    <a:pt x="222218" y="57150"/>
                  </a:lnTo>
                  <a:lnTo>
                    <a:pt x="202253" y="27940"/>
                  </a:lnTo>
                  <a:lnTo>
                    <a:pt x="189311" y="19050"/>
                  </a:lnTo>
                  <a:close/>
                </a:path>
                <a:path w="273050" h="372110">
                  <a:moveTo>
                    <a:pt x="232425" y="111760"/>
                  </a:moveTo>
                  <a:lnTo>
                    <a:pt x="217749" y="111760"/>
                  </a:lnTo>
                  <a:lnTo>
                    <a:pt x="223326" y="118110"/>
                  </a:lnTo>
                  <a:lnTo>
                    <a:pt x="223326" y="132080"/>
                  </a:lnTo>
                  <a:lnTo>
                    <a:pt x="217749" y="137160"/>
                  </a:lnTo>
                  <a:lnTo>
                    <a:pt x="233385" y="137160"/>
                  </a:lnTo>
                  <a:lnTo>
                    <a:pt x="235732" y="130810"/>
                  </a:lnTo>
                  <a:lnTo>
                    <a:pt x="235732" y="118110"/>
                  </a:lnTo>
                  <a:lnTo>
                    <a:pt x="233385" y="113030"/>
                  </a:lnTo>
                  <a:lnTo>
                    <a:pt x="232425" y="111760"/>
                  </a:lnTo>
                  <a:close/>
                </a:path>
                <a:path w="273050" h="372110">
                  <a:moveTo>
                    <a:pt x="180066" y="12700"/>
                  </a:moveTo>
                  <a:lnTo>
                    <a:pt x="140573" y="12700"/>
                  </a:lnTo>
                  <a:lnTo>
                    <a:pt x="147828" y="13970"/>
                  </a:lnTo>
                  <a:lnTo>
                    <a:pt x="152278" y="13970"/>
                  </a:lnTo>
                  <a:lnTo>
                    <a:pt x="152452" y="14779"/>
                  </a:lnTo>
                  <a:lnTo>
                    <a:pt x="155082" y="15240"/>
                  </a:lnTo>
                  <a:lnTo>
                    <a:pt x="155082" y="53340"/>
                  </a:lnTo>
                  <a:lnTo>
                    <a:pt x="66690" y="100330"/>
                  </a:lnTo>
                  <a:lnTo>
                    <a:pt x="124053" y="100330"/>
                  </a:lnTo>
                  <a:lnTo>
                    <a:pt x="120822" y="95250"/>
                  </a:lnTo>
                  <a:lnTo>
                    <a:pt x="116525" y="92710"/>
                  </a:lnTo>
                  <a:lnTo>
                    <a:pt x="111556" y="90170"/>
                  </a:lnTo>
                  <a:lnTo>
                    <a:pt x="159867" y="64770"/>
                  </a:lnTo>
                  <a:lnTo>
                    <a:pt x="176387" y="64770"/>
                  </a:lnTo>
                  <a:lnTo>
                    <a:pt x="167487" y="54610"/>
                  </a:lnTo>
                  <a:lnTo>
                    <a:pt x="167487" y="19050"/>
                  </a:lnTo>
                  <a:lnTo>
                    <a:pt x="189311" y="19050"/>
                  </a:lnTo>
                  <a:lnTo>
                    <a:pt x="180066" y="12700"/>
                  </a:lnTo>
                  <a:close/>
                </a:path>
                <a:path w="273050" h="372110">
                  <a:moveTo>
                    <a:pt x="178612" y="87630"/>
                  </a:moveTo>
                  <a:lnTo>
                    <a:pt x="173705" y="87630"/>
                  </a:lnTo>
                  <a:lnTo>
                    <a:pt x="166339" y="88900"/>
                  </a:lnTo>
                  <a:lnTo>
                    <a:pt x="159608" y="91440"/>
                  </a:lnTo>
                  <a:lnTo>
                    <a:pt x="153723" y="95250"/>
                  </a:lnTo>
                  <a:lnTo>
                    <a:pt x="148894" y="100330"/>
                  </a:lnTo>
                  <a:lnTo>
                    <a:pt x="207538" y="100330"/>
                  </a:lnTo>
                  <a:lnTo>
                    <a:pt x="197525" y="88900"/>
                  </a:lnTo>
                  <a:lnTo>
                    <a:pt x="180959" y="88900"/>
                  </a:lnTo>
                  <a:lnTo>
                    <a:pt x="178612" y="87630"/>
                  </a:lnTo>
                  <a:close/>
                </a:path>
                <a:path w="273050" h="372110">
                  <a:moveTo>
                    <a:pt x="176387" y="64770"/>
                  </a:moveTo>
                  <a:lnTo>
                    <a:pt x="159867" y="64770"/>
                  </a:lnTo>
                  <a:lnTo>
                    <a:pt x="180959" y="88900"/>
                  </a:lnTo>
                  <a:lnTo>
                    <a:pt x="197525" y="88900"/>
                  </a:lnTo>
                  <a:lnTo>
                    <a:pt x="176387" y="64770"/>
                  </a:lnTo>
                  <a:close/>
                </a:path>
                <a:path w="273050" h="372110">
                  <a:moveTo>
                    <a:pt x="152475" y="14883"/>
                  </a:moveTo>
                  <a:lnTo>
                    <a:pt x="152552" y="15240"/>
                  </a:lnTo>
                  <a:lnTo>
                    <a:pt x="155082" y="15240"/>
                  </a:lnTo>
                  <a:lnTo>
                    <a:pt x="152475" y="14883"/>
                  </a:lnTo>
                  <a:close/>
                </a:path>
                <a:path w="273050" h="372110">
                  <a:moveTo>
                    <a:pt x="147828" y="13970"/>
                  </a:moveTo>
                  <a:lnTo>
                    <a:pt x="145785" y="13970"/>
                  </a:lnTo>
                  <a:lnTo>
                    <a:pt x="152475" y="14883"/>
                  </a:lnTo>
                  <a:lnTo>
                    <a:pt x="147828" y="13970"/>
                  </a:lnTo>
                  <a:close/>
                </a:path>
                <a:path w="273050" h="372110">
                  <a:moveTo>
                    <a:pt x="143567" y="13666"/>
                  </a:moveTo>
                  <a:lnTo>
                    <a:pt x="144505" y="13970"/>
                  </a:lnTo>
                  <a:lnTo>
                    <a:pt x="145785" y="13970"/>
                  </a:lnTo>
                  <a:lnTo>
                    <a:pt x="143567" y="13666"/>
                  </a:lnTo>
                  <a:close/>
                </a:path>
                <a:path w="273050" h="372110">
                  <a:moveTo>
                    <a:pt x="140573" y="12700"/>
                  </a:moveTo>
                  <a:lnTo>
                    <a:pt x="136489" y="12700"/>
                  </a:lnTo>
                  <a:lnTo>
                    <a:pt x="143567" y="13666"/>
                  </a:lnTo>
                  <a:lnTo>
                    <a:pt x="140573" y="12700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724076" y="2981868"/>
              <a:ext cx="273050" cy="372110"/>
            </a:xfrm>
            <a:custGeom>
              <a:avLst/>
              <a:gdLst/>
              <a:ahLst/>
              <a:cxnLst/>
              <a:rect l="l" t="t" r="r" b="b"/>
              <a:pathLst>
                <a:path w="273050" h="372110">
                  <a:moveTo>
                    <a:pt x="92141" y="199390"/>
                  </a:moveTo>
                  <a:lnTo>
                    <a:pt x="75986" y="199390"/>
                  </a:lnTo>
                  <a:lnTo>
                    <a:pt x="80741" y="205740"/>
                  </a:lnTo>
                  <a:lnTo>
                    <a:pt x="86532" y="210820"/>
                  </a:lnTo>
                  <a:lnTo>
                    <a:pt x="93055" y="215900"/>
                  </a:lnTo>
                  <a:lnTo>
                    <a:pt x="93024" y="240030"/>
                  </a:lnTo>
                  <a:lnTo>
                    <a:pt x="89367" y="243840"/>
                  </a:lnTo>
                  <a:lnTo>
                    <a:pt x="84521" y="243840"/>
                  </a:lnTo>
                  <a:lnTo>
                    <a:pt x="48432" y="248920"/>
                  </a:lnTo>
                  <a:lnTo>
                    <a:pt x="29215" y="255270"/>
                  </a:lnTo>
                  <a:lnTo>
                    <a:pt x="13860" y="267970"/>
                  </a:lnTo>
                  <a:lnTo>
                    <a:pt x="3684" y="284480"/>
                  </a:lnTo>
                  <a:lnTo>
                    <a:pt x="0" y="304800"/>
                  </a:lnTo>
                  <a:lnTo>
                    <a:pt x="0" y="372110"/>
                  </a:lnTo>
                  <a:lnTo>
                    <a:pt x="12405" y="372110"/>
                  </a:lnTo>
                  <a:lnTo>
                    <a:pt x="12405" y="347980"/>
                  </a:lnTo>
                  <a:lnTo>
                    <a:pt x="62026" y="347980"/>
                  </a:lnTo>
                  <a:lnTo>
                    <a:pt x="62026" y="335280"/>
                  </a:lnTo>
                  <a:lnTo>
                    <a:pt x="12405" y="335280"/>
                  </a:lnTo>
                  <a:lnTo>
                    <a:pt x="12405" y="304800"/>
                  </a:lnTo>
                  <a:lnTo>
                    <a:pt x="35113" y="266700"/>
                  </a:lnTo>
                  <a:lnTo>
                    <a:pt x="72024" y="259080"/>
                  </a:lnTo>
                  <a:lnTo>
                    <a:pt x="85987" y="259080"/>
                  </a:lnTo>
                  <a:lnTo>
                    <a:pt x="84856" y="256540"/>
                  </a:lnTo>
                  <a:lnTo>
                    <a:pt x="89336" y="256540"/>
                  </a:lnTo>
                  <a:lnTo>
                    <a:pt x="90799" y="255270"/>
                  </a:lnTo>
                  <a:lnTo>
                    <a:pt x="107320" y="255270"/>
                  </a:lnTo>
                  <a:lnTo>
                    <a:pt x="100827" y="247650"/>
                  </a:lnTo>
                  <a:lnTo>
                    <a:pt x="103723" y="243840"/>
                  </a:lnTo>
                  <a:lnTo>
                    <a:pt x="105430" y="240030"/>
                  </a:lnTo>
                  <a:lnTo>
                    <a:pt x="105430" y="223520"/>
                  </a:lnTo>
                  <a:lnTo>
                    <a:pt x="179862" y="223520"/>
                  </a:lnTo>
                  <a:lnTo>
                    <a:pt x="179862" y="217170"/>
                  </a:lnTo>
                  <a:lnTo>
                    <a:pt x="136428" y="217170"/>
                  </a:lnTo>
                  <a:lnTo>
                    <a:pt x="124060" y="215900"/>
                  </a:lnTo>
                  <a:lnTo>
                    <a:pt x="112330" y="213360"/>
                  </a:lnTo>
                  <a:lnTo>
                    <a:pt x="101576" y="207010"/>
                  </a:lnTo>
                  <a:lnTo>
                    <a:pt x="92141" y="199390"/>
                  </a:lnTo>
                  <a:close/>
                </a:path>
                <a:path w="273050" h="372110">
                  <a:moveTo>
                    <a:pt x="62026" y="347980"/>
                  </a:moveTo>
                  <a:lnTo>
                    <a:pt x="49621" y="347980"/>
                  </a:lnTo>
                  <a:lnTo>
                    <a:pt x="49621" y="372110"/>
                  </a:lnTo>
                  <a:lnTo>
                    <a:pt x="62026" y="372110"/>
                  </a:lnTo>
                  <a:lnTo>
                    <a:pt x="62026" y="347980"/>
                  </a:lnTo>
                  <a:close/>
                </a:path>
                <a:path w="273050" h="372110">
                  <a:moveTo>
                    <a:pt x="142646" y="306070"/>
                  </a:moveTo>
                  <a:lnTo>
                    <a:pt x="130241" y="306070"/>
                  </a:lnTo>
                  <a:lnTo>
                    <a:pt x="130241" y="372110"/>
                  </a:lnTo>
                  <a:lnTo>
                    <a:pt x="142646" y="372110"/>
                  </a:lnTo>
                  <a:lnTo>
                    <a:pt x="142646" y="306070"/>
                  </a:lnTo>
                  <a:close/>
                </a:path>
                <a:path w="273050" h="372110">
                  <a:moveTo>
                    <a:pt x="223296" y="322580"/>
                  </a:moveTo>
                  <a:lnTo>
                    <a:pt x="210891" y="322580"/>
                  </a:lnTo>
                  <a:lnTo>
                    <a:pt x="210891" y="372110"/>
                  </a:lnTo>
                  <a:lnTo>
                    <a:pt x="223296" y="372110"/>
                  </a:lnTo>
                  <a:lnTo>
                    <a:pt x="223296" y="347980"/>
                  </a:lnTo>
                  <a:lnTo>
                    <a:pt x="272917" y="347980"/>
                  </a:lnTo>
                  <a:lnTo>
                    <a:pt x="272917" y="335280"/>
                  </a:lnTo>
                  <a:lnTo>
                    <a:pt x="223296" y="335280"/>
                  </a:lnTo>
                  <a:lnTo>
                    <a:pt x="223296" y="322580"/>
                  </a:lnTo>
                  <a:close/>
                </a:path>
                <a:path w="273050" h="372110">
                  <a:moveTo>
                    <a:pt x="272917" y="347980"/>
                  </a:moveTo>
                  <a:lnTo>
                    <a:pt x="260512" y="347980"/>
                  </a:lnTo>
                  <a:lnTo>
                    <a:pt x="260512" y="372110"/>
                  </a:lnTo>
                  <a:lnTo>
                    <a:pt x="272917" y="372110"/>
                  </a:lnTo>
                  <a:lnTo>
                    <a:pt x="272917" y="347980"/>
                  </a:lnTo>
                  <a:close/>
                </a:path>
                <a:path w="273050" h="372110">
                  <a:moveTo>
                    <a:pt x="62026" y="322580"/>
                  </a:moveTo>
                  <a:lnTo>
                    <a:pt x="49621" y="322580"/>
                  </a:lnTo>
                  <a:lnTo>
                    <a:pt x="49621" y="335280"/>
                  </a:lnTo>
                  <a:lnTo>
                    <a:pt x="62026" y="335280"/>
                  </a:lnTo>
                  <a:lnTo>
                    <a:pt x="62026" y="322580"/>
                  </a:lnTo>
                  <a:close/>
                </a:path>
                <a:path w="273050" h="372110">
                  <a:moveTo>
                    <a:pt x="248309" y="259080"/>
                  </a:moveTo>
                  <a:lnTo>
                    <a:pt x="200863" y="259080"/>
                  </a:lnTo>
                  <a:lnTo>
                    <a:pt x="222839" y="261620"/>
                  </a:lnTo>
                  <a:lnTo>
                    <a:pt x="237778" y="266700"/>
                  </a:lnTo>
                  <a:lnTo>
                    <a:pt x="249722" y="275590"/>
                  </a:lnTo>
                  <a:lnTo>
                    <a:pt x="257643" y="289560"/>
                  </a:lnTo>
                  <a:lnTo>
                    <a:pt x="260512" y="304800"/>
                  </a:lnTo>
                  <a:lnTo>
                    <a:pt x="260512" y="335280"/>
                  </a:lnTo>
                  <a:lnTo>
                    <a:pt x="272917" y="335280"/>
                  </a:lnTo>
                  <a:lnTo>
                    <a:pt x="272917" y="304800"/>
                  </a:lnTo>
                  <a:lnTo>
                    <a:pt x="269233" y="284480"/>
                  </a:lnTo>
                  <a:lnTo>
                    <a:pt x="259057" y="267970"/>
                  </a:lnTo>
                  <a:lnTo>
                    <a:pt x="248309" y="259080"/>
                  </a:lnTo>
                  <a:close/>
                </a:path>
                <a:path w="273050" h="372110">
                  <a:moveTo>
                    <a:pt x="85987" y="259080"/>
                  </a:moveTo>
                  <a:lnTo>
                    <a:pt x="72024" y="259080"/>
                  </a:lnTo>
                  <a:lnTo>
                    <a:pt x="94579" y="309880"/>
                  </a:lnTo>
                  <a:lnTo>
                    <a:pt x="96804" y="311150"/>
                  </a:lnTo>
                  <a:lnTo>
                    <a:pt x="99913" y="311150"/>
                  </a:lnTo>
                  <a:lnTo>
                    <a:pt x="130241" y="306070"/>
                  </a:lnTo>
                  <a:lnTo>
                    <a:pt x="180027" y="306070"/>
                  </a:lnTo>
                  <a:lnTo>
                    <a:pt x="183969" y="297180"/>
                  </a:lnTo>
                  <a:lnTo>
                    <a:pt x="102961" y="297180"/>
                  </a:lnTo>
                  <a:lnTo>
                    <a:pt x="85987" y="259080"/>
                  </a:lnTo>
                  <a:close/>
                </a:path>
                <a:path w="273050" h="372110">
                  <a:moveTo>
                    <a:pt x="180027" y="306070"/>
                  </a:moveTo>
                  <a:lnTo>
                    <a:pt x="142646" y="306070"/>
                  </a:lnTo>
                  <a:lnTo>
                    <a:pt x="173004" y="311150"/>
                  </a:lnTo>
                  <a:lnTo>
                    <a:pt x="176082" y="311150"/>
                  </a:lnTo>
                  <a:lnTo>
                    <a:pt x="178338" y="309880"/>
                  </a:lnTo>
                  <a:lnTo>
                    <a:pt x="180027" y="306070"/>
                  </a:lnTo>
                  <a:close/>
                </a:path>
                <a:path w="273050" h="372110">
                  <a:moveTo>
                    <a:pt x="107320" y="255270"/>
                  </a:moveTo>
                  <a:lnTo>
                    <a:pt x="90799" y="255270"/>
                  </a:lnTo>
                  <a:lnTo>
                    <a:pt x="124449" y="294640"/>
                  </a:lnTo>
                  <a:lnTo>
                    <a:pt x="102961" y="297180"/>
                  </a:lnTo>
                  <a:lnTo>
                    <a:pt x="169956" y="297180"/>
                  </a:lnTo>
                  <a:lnTo>
                    <a:pt x="148437" y="294640"/>
                  </a:lnTo>
                  <a:lnTo>
                    <a:pt x="153869" y="288290"/>
                  </a:lnTo>
                  <a:lnTo>
                    <a:pt x="136458" y="288290"/>
                  </a:lnTo>
                  <a:lnTo>
                    <a:pt x="122285" y="273050"/>
                  </a:lnTo>
                  <a:lnTo>
                    <a:pt x="166907" y="273050"/>
                  </a:lnTo>
                  <a:lnTo>
                    <a:pt x="177772" y="260350"/>
                  </a:lnTo>
                  <a:lnTo>
                    <a:pt x="111648" y="260350"/>
                  </a:lnTo>
                  <a:lnTo>
                    <a:pt x="107320" y="255270"/>
                  </a:lnTo>
                  <a:close/>
                </a:path>
                <a:path w="273050" h="372110">
                  <a:moveTo>
                    <a:pt x="243702" y="255270"/>
                  </a:moveTo>
                  <a:lnTo>
                    <a:pt x="182118" y="255270"/>
                  </a:lnTo>
                  <a:lnTo>
                    <a:pt x="183611" y="256540"/>
                  </a:lnTo>
                  <a:lnTo>
                    <a:pt x="188061" y="256540"/>
                  </a:lnTo>
                  <a:lnTo>
                    <a:pt x="169956" y="297180"/>
                  </a:lnTo>
                  <a:lnTo>
                    <a:pt x="183969" y="297180"/>
                  </a:lnTo>
                  <a:lnTo>
                    <a:pt x="200863" y="259080"/>
                  </a:lnTo>
                  <a:lnTo>
                    <a:pt x="248309" y="259080"/>
                  </a:lnTo>
                  <a:lnTo>
                    <a:pt x="243702" y="255270"/>
                  </a:lnTo>
                  <a:close/>
                </a:path>
                <a:path w="273050" h="372110">
                  <a:moveTo>
                    <a:pt x="166907" y="273050"/>
                  </a:moveTo>
                  <a:lnTo>
                    <a:pt x="150632" y="273050"/>
                  </a:lnTo>
                  <a:lnTo>
                    <a:pt x="136458" y="288290"/>
                  </a:lnTo>
                  <a:lnTo>
                    <a:pt x="153869" y="288290"/>
                  </a:lnTo>
                  <a:lnTo>
                    <a:pt x="166907" y="273050"/>
                  </a:lnTo>
                  <a:close/>
                </a:path>
                <a:path w="273050" h="372110">
                  <a:moveTo>
                    <a:pt x="179862" y="223520"/>
                  </a:moveTo>
                  <a:lnTo>
                    <a:pt x="167457" y="223520"/>
                  </a:lnTo>
                  <a:lnTo>
                    <a:pt x="167487" y="240030"/>
                  </a:lnTo>
                  <a:lnTo>
                    <a:pt x="169194" y="243840"/>
                  </a:lnTo>
                  <a:lnTo>
                    <a:pt x="172090" y="247650"/>
                  </a:lnTo>
                  <a:lnTo>
                    <a:pt x="161269" y="260350"/>
                  </a:lnTo>
                  <a:lnTo>
                    <a:pt x="177772" y="260350"/>
                  </a:lnTo>
                  <a:lnTo>
                    <a:pt x="182118" y="255270"/>
                  </a:lnTo>
                  <a:lnTo>
                    <a:pt x="243702" y="255270"/>
                  </a:lnTo>
                  <a:lnTo>
                    <a:pt x="224485" y="248920"/>
                  </a:lnTo>
                  <a:lnTo>
                    <a:pt x="188427" y="243840"/>
                  </a:lnTo>
                  <a:lnTo>
                    <a:pt x="183581" y="243840"/>
                  </a:lnTo>
                  <a:lnTo>
                    <a:pt x="179892" y="240030"/>
                  </a:lnTo>
                  <a:lnTo>
                    <a:pt x="179862" y="223520"/>
                  </a:lnTo>
                  <a:close/>
                </a:path>
                <a:path w="273050" h="372110">
                  <a:moveTo>
                    <a:pt x="167457" y="223520"/>
                  </a:moveTo>
                  <a:lnTo>
                    <a:pt x="105430" y="223520"/>
                  </a:lnTo>
                  <a:lnTo>
                    <a:pt x="112802" y="226060"/>
                  </a:lnTo>
                  <a:lnTo>
                    <a:pt x="120472" y="228600"/>
                  </a:lnTo>
                  <a:lnTo>
                    <a:pt x="128370" y="229870"/>
                  </a:lnTo>
                  <a:lnTo>
                    <a:pt x="144641" y="229870"/>
                  </a:lnTo>
                  <a:lnTo>
                    <a:pt x="152563" y="228600"/>
                  </a:lnTo>
                  <a:lnTo>
                    <a:pt x="160183" y="226060"/>
                  </a:lnTo>
                  <a:lnTo>
                    <a:pt x="167457" y="223520"/>
                  </a:lnTo>
                  <a:close/>
                </a:path>
                <a:path w="273050" h="372110">
                  <a:moveTo>
                    <a:pt x="148311" y="182880"/>
                  </a:moveTo>
                  <a:lnTo>
                    <a:pt x="130241" y="182880"/>
                  </a:lnTo>
                  <a:lnTo>
                    <a:pt x="136087" y="189230"/>
                  </a:lnTo>
                  <a:lnTo>
                    <a:pt x="143412" y="194310"/>
                  </a:lnTo>
                  <a:lnTo>
                    <a:pt x="151908" y="198120"/>
                  </a:lnTo>
                  <a:lnTo>
                    <a:pt x="161269" y="199390"/>
                  </a:lnTo>
                  <a:lnTo>
                    <a:pt x="180685" y="199390"/>
                  </a:lnTo>
                  <a:lnTo>
                    <a:pt x="171464" y="207010"/>
                  </a:lnTo>
                  <a:lnTo>
                    <a:pt x="160842" y="212090"/>
                  </a:lnTo>
                  <a:lnTo>
                    <a:pt x="149078" y="215900"/>
                  </a:lnTo>
                  <a:lnTo>
                    <a:pt x="136428" y="217170"/>
                  </a:lnTo>
                  <a:lnTo>
                    <a:pt x="179862" y="217170"/>
                  </a:lnTo>
                  <a:lnTo>
                    <a:pt x="179862" y="215900"/>
                  </a:lnTo>
                  <a:lnTo>
                    <a:pt x="192631" y="204470"/>
                  </a:lnTo>
                  <a:lnTo>
                    <a:pt x="202417" y="190500"/>
                  </a:lnTo>
                  <a:lnTo>
                    <a:pt x="203863" y="186690"/>
                  </a:lnTo>
                  <a:lnTo>
                    <a:pt x="161269" y="186690"/>
                  </a:lnTo>
                  <a:lnTo>
                    <a:pt x="153028" y="185420"/>
                  </a:lnTo>
                  <a:lnTo>
                    <a:pt x="148311" y="182880"/>
                  </a:lnTo>
                  <a:close/>
                </a:path>
                <a:path w="273050" h="372110">
                  <a:moveTo>
                    <a:pt x="142646" y="0"/>
                  </a:moveTo>
                  <a:lnTo>
                    <a:pt x="130241" y="0"/>
                  </a:lnTo>
                  <a:lnTo>
                    <a:pt x="114974" y="2540"/>
                  </a:lnTo>
                  <a:lnTo>
                    <a:pt x="100603" y="7620"/>
                  </a:lnTo>
                  <a:lnTo>
                    <a:pt x="87700" y="15240"/>
                  </a:lnTo>
                  <a:lnTo>
                    <a:pt x="76840" y="26670"/>
                  </a:lnTo>
                  <a:lnTo>
                    <a:pt x="60948" y="35560"/>
                  </a:lnTo>
                  <a:lnTo>
                    <a:pt x="49126" y="48260"/>
                  </a:lnTo>
                  <a:lnTo>
                    <a:pt x="42138" y="64770"/>
                  </a:lnTo>
                  <a:lnTo>
                    <a:pt x="40751" y="83820"/>
                  </a:lnTo>
                  <a:lnTo>
                    <a:pt x="43068" y="109220"/>
                  </a:lnTo>
                  <a:lnTo>
                    <a:pt x="39410" y="113030"/>
                  </a:lnTo>
                  <a:lnTo>
                    <a:pt x="37216" y="118110"/>
                  </a:lnTo>
                  <a:lnTo>
                    <a:pt x="37216" y="124460"/>
                  </a:lnTo>
                  <a:lnTo>
                    <a:pt x="39168" y="134620"/>
                  </a:lnTo>
                  <a:lnTo>
                    <a:pt x="44489" y="142240"/>
                  </a:lnTo>
                  <a:lnTo>
                    <a:pt x="52376" y="147320"/>
                  </a:lnTo>
                  <a:lnTo>
                    <a:pt x="62026" y="149860"/>
                  </a:lnTo>
                  <a:lnTo>
                    <a:pt x="62096" y="157480"/>
                  </a:lnTo>
                  <a:lnTo>
                    <a:pt x="62444" y="163830"/>
                  </a:lnTo>
                  <a:lnTo>
                    <a:pt x="63726" y="171450"/>
                  </a:lnTo>
                  <a:lnTo>
                    <a:pt x="65841" y="179070"/>
                  </a:lnTo>
                  <a:lnTo>
                    <a:pt x="68762" y="186690"/>
                  </a:lnTo>
                  <a:lnTo>
                    <a:pt x="68214" y="190500"/>
                  </a:lnTo>
                  <a:lnTo>
                    <a:pt x="68214" y="196850"/>
                  </a:lnTo>
                  <a:lnTo>
                    <a:pt x="71018" y="199390"/>
                  </a:lnTo>
                  <a:lnTo>
                    <a:pt x="99242" y="199390"/>
                  </a:lnTo>
                  <a:lnTo>
                    <a:pt x="108604" y="198120"/>
                  </a:lnTo>
                  <a:lnTo>
                    <a:pt x="117096" y="194310"/>
                  </a:lnTo>
                  <a:lnTo>
                    <a:pt x="124411" y="189230"/>
                  </a:lnTo>
                  <a:lnTo>
                    <a:pt x="126743" y="186690"/>
                  </a:lnTo>
                  <a:lnTo>
                    <a:pt x="81412" y="186690"/>
                  </a:lnTo>
                  <a:lnTo>
                    <a:pt x="84714" y="179070"/>
                  </a:lnTo>
                  <a:lnTo>
                    <a:pt x="90140" y="172720"/>
                  </a:lnTo>
                  <a:lnTo>
                    <a:pt x="94851" y="170180"/>
                  </a:lnTo>
                  <a:lnTo>
                    <a:pt x="76108" y="170180"/>
                  </a:lnTo>
                  <a:lnTo>
                    <a:pt x="74980" y="165100"/>
                  </a:lnTo>
                  <a:lnTo>
                    <a:pt x="74432" y="160020"/>
                  </a:lnTo>
                  <a:lnTo>
                    <a:pt x="74432" y="137160"/>
                  </a:lnTo>
                  <a:lnTo>
                    <a:pt x="55168" y="137160"/>
                  </a:lnTo>
                  <a:lnTo>
                    <a:pt x="49621" y="132080"/>
                  </a:lnTo>
                  <a:lnTo>
                    <a:pt x="49621" y="118110"/>
                  </a:lnTo>
                  <a:lnTo>
                    <a:pt x="55168" y="111760"/>
                  </a:lnTo>
                  <a:lnTo>
                    <a:pt x="74432" y="111760"/>
                  </a:lnTo>
                  <a:lnTo>
                    <a:pt x="74432" y="100330"/>
                  </a:lnTo>
                  <a:lnTo>
                    <a:pt x="54803" y="100330"/>
                  </a:lnTo>
                  <a:lnTo>
                    <a:pt x="53126" y="82550"/>
                  </a:lnTo>
                  <a:lnTo>
                    <a:pt x="54281" y="67310"/>
                  </a:lnTo>
                  <a:lnTo>
                    <a:pt x="60011" y="54610"/>
                  </a:lnTo>
                  <a:lnTo>
                    <a:pt x="69667" y="44450"/>
                  </a:lnTo>
                  <a:lnTo>
                    <a:pt x="82600" y="38100"/>
                  </a:lnTo>
                  <a:lnTo>
                    <a:pt x="83789" y="36830"/>
                  </a:lnTo>
                  <a:lnTo>
                    <a:pt x="84825" y="36830"/>
                  </a:lnTo>
                  <a:lnTo>
                    <a:pt x="85587" y="35560"/>
                  </a:lnTo>
                  <a:lnTo>
                    <a:pt x="94532" y="25400"/>
                  </a:lnTo>
                  <a:lnTo>
                    <a:pt x="105296" y="19050"/>
                  </a:lnTo>
                  <a:lnTo>
                    <a:pt x="117370" y="13970"/>
                  </a:lnTo>
                  <a:lnTo>
                    <a:pt x="130241" y="12700"/>
                  </a:lnTo>
                  <a:lnTo>
                    <a:pt x="180915" y="12700"/>
                  </a:lnTo>
                  <a:lnTo>
                    <a:pt x="172311" y="7620"/>
                  </a:lnTo>
                  <a:lnTo>
                    <a:pt x="157930" y="2540"/>
                  </a:lnTo>
                  <a:lnTo>
                    <a:pt x="142646" y="0"/>
                  </a:lnTo>
                  <a:close/>
                </a:path>
                <a:path w="273050" h="372110">
                  <a:moveTo>
                    <a:pt x="137220" y="167640"/>
                  </a:moveTo>
                  <a:lnTo>
                    <a:pt x="123261" y="167640"/>
                  </a:lnTo>
                  <a:lnTo>
                    <a:pt x="119971" y="175260"/>
                  </a:lnTo>
                  <a:lnTo>
                    <a:pt x="114543" y="181610"/>
                  </a:lnTo>
                  <a:lnTo>
                    <a:pt x="107470" y="185420"/>
                  </a:lnTo>
                  <a:lnTo>
                    <a:pt x="99242" y="186690"/>
                  </a:lnTo>
                  <a:lnTo>
                    <a:pt x="126743" y="186690"/>
                  </a:lnTo>
                  <a:lnTo>
                    <a:pt x="130241" y="182880"/>
                  </a:lnTo>
                  <a:lnTo>
                    <a:pt x="148311" y="182880"/>
                  </a:lnTo>
                  <a:lnTo>
                    <a:pt x="145953" y="181610"/>
                  </a:lnTo>
                  <a:lnTo>
                    <a:pt x="140524" y="175260"/>
                  </a:lnTo>
                  <a:lnTo>
                    <a:pt x="137220" y="167640"/>
                  </a:lnTo>
                  <a:close/>
                </a:path>
                <a:path w="273050" h="372110">
                  <a:moveTo>
                    <a:pt x="181891" y="167640"/>
                  </a:moveTo>
                  <a:lnTo>
                    <a:pt x="155051" y="167640"/>
                  </a:lnTo>
                  <a:lnTo>
                    <a:pt x="163292" y="168910"/>
                  </a:lnTo>
                  <a:lnTo>
                    <a:pt x="170367" y="172720"/>
                  </a:lnTo>
                  <a:lnTo>
                    <a:pt x="175797" y="179070"/>
                  </a:lnTo>
                  <a:lnTo>
                    <a:pt x="179100" y="186690"/>
                  </a:lnTo>
                  <a:lnTo>
                    <a:pt x="203863" y="186690"/>
                  </a:lnTo>
                  <a:lnTo>
                    <a:pt x="204827" y="184150"/>
                  </a:lnTo>
                  <a:lnTo>
                    <a:pt x="191322" y="184150"/>
                  </a:lnTo>
                  <a:lnTo>
                    <a:pt x="186547" y="172720"/>
                  </a:lnTo>
                  <a:lnTo>
                    <a:pt x="181891" y="167640"/>
                  </a:lnTo>
                  <a:close/>
                </a:path>
                <a:path w="273050" h="372110">
                  <a:moveTo>
                    <a:pt x="203453" y="55880"/>
                  </a:moveTo>
                  <a:lnTo>
                    <a:pt x="179862" y="55880"/>
                  </a:lnTo>
                  <a:lnTo>
                    <a:pt x="187105" y="58420"/>
                  </a:lnTo>
                  <a:lnTo>
                    <a:pt x="193026" y="62230"/>
                  </a:lnTo>
                  <a:lnTo>
                    <a:pt x="197020" y="67310"/>
                  </a:lnTo>
                  <a:lnTo>
                    <a:pt x="198485" y="74930"/>
                  </a:lnTo>
                  <a:lnTo>
                    <a:pt x="198406" y="157480"/>
                  </a:lnTo>
                  <a:lnTo>
                    <a:pt x="198009" y="163830"/>
                  </a:lnTo>
                  <a:lnTo>
                    <a:pt x="196618" y="170180"/>
                  </a:lnTo>
                  <a:lnTo>
                    <a:pt x="194370" y="177800"/>
                  </a:lnTo>
                  <a:lnTo>
                    <a:pt x="191322" y="184150"/>
                  </a:lnTo>
                  <a:lnTo>
                    <a:pt x="204827" y="184150"/>
                  </a:lnTo>
                  <a:lnTo>
                    <a:pt x="208683" y="173990"/>
                  </a:lnTo>
                  <a:lnTo>
                    <a:pt x="210891" y="156210"/>
                  </a:lnTo>
                  <a:lnTo>
                    <a:pt x="210891" y="149860"/>
                  </a:lnTo>
                  <a:lnTo>
                    <a:pt x="220541" y="147320"/>
                  </a:lnTo>
                  <a:lnTo>
                    <a:pt x="228428" y="142240"/>
                  </a:lnTo>
                  <a:lnTo>
                    <a:pt x="231975" y="137160"/>
                  </a:lnTo>
                  <a:lnTo>
                    <a:pt x="210891" y="137160"/>
                  </a:lnTo>
                  <a:lnTo>
                    <a:pt x="210891" y="111760"/>
                  </a:lnTo>
                  <a:lnTo>
                    <a:pt x="232277" y="111760"/>
                  </a:lnTo>
                  <a:lnTo>
                    <a:pt x="229819" y="109220"/>
                  </a:lnTo>
                  <a:lnTo>
                    <a:pt x="230629" y="100330"/>
                  </a:lnTo>
                  <a:lnTo>
                    <a:pt x="210891" y="100330"/>
                  </a:lnTo>
                  <a:lnTo>
                    <a:pt x="210891" y="74930"/>
                  </a:lnTo>
                  <a:lnTo>
                    <a:pt x="208447" y="63500"/>
                  </a:lnTo>
                  <a:lnTo>
                    <a:pt x="203453" y="55880"/>
                  </a:lnTo>
                  <a:close/>
                </a:path>
                <a:path w="273050" h="372110">
                  <a:moveTo>
                    <a:pt x="155051" y="156210"/>
                  </a:moveTo>
                  <a:lnTo>
                    <a:pt x="96789" y="156210"/>
                  </a:lnTo>
                  <a:lnTo>
                    <a:pt x="88860" y="160020"/>
                  </a:lnTo>
                  <a:lnTo>
                    <a:pt x="81885" y="163830"/>
                  </a:lnTo>
                  <a:lnTo>
                    <a:pt x="76108" y="170180"/>
                  </a:lnTo>
                  <a:lnTo>
                    <a:pt x="94851" y="170180"/>
                  </a:lnTo>
                  <a:lnTo>
                    <a:pt x="97206" y="168910"/>
                  </a:lnTo>
                  <a:lnTo>
                    <a:pt x="105430" y="167640"/>
                  </a:lnTo>
                  <a:lnTo>
                    <a:pt x="181891" y="167640"/>
                  </a:lnTo>
                  <a:lnTo>
                    <a:pt x="178399" y="163830"/>
                  </a:lnTo>
                  <a:lnTo>
                    <a:pt x="167645" y="157480"/>
                  </a:lnTo>
                  <a:lnTo>
                    <a:pt x="155051" y="156210"/>
                  </a:lnTo>
                  <a:close/>
                </a:path>
                <a:path w="273050" h="372110">
                  <a:moveTo>
                    <a:pt x="130637" y="110490"/>
                  </a:moveTo>
                  <a:lnTo>
                    <a:pt x="113538" y="156210"/>
                  </a:lnTo>
                  <a:lnTo>
                    <a:pt x="126796" y="156210"/>
                  </a:lnTo>
                  <a:lnTo>
                    <a:pt x="142250" y="114300"/>
                  </a:lnTo>
                  <a:lnTo>
                    <a:pt x="130637" y="110490"/>
                  </a:lnTo>
                  <a:close/>
                </a:path>
                <a:path w="273050" h="372110">
                  <a:moveTo>
                    <a:pt x="74432" y="111760"/>
                  </a:moveTo>
                  <a:lnTo>
                    <a:pt x="62026" y="111760"/>
                  </a:lnTo>
                  <a:lnTo>
                    <a:pt x="62026" y="137160"/>
                  </a:lnTo>
                  <a:lnTo>
                    <a:pt x="74432" y="137160"/>
                  </a:lnTo>
                  <a:lnTo>
                    <a:pt x="74432" y="111760"/>
                  </a:lnTo>
                  <a:close/>
                </a:path>
                <a:path w="273050" h="372110">
                  <a:moveTo>
                    <a:pt x="106100" y="111760"/>
                  </a:moveTo>
                  <a:lnTo>
                    <a:pt x="92384" y="111760"/>
                  </a:lnTo>
                  <a:lnTo>
                    <a:pt x="86837" y="118110"/>
                  </a:lnTo>
                  <a:lnTo>
                    <a:pt x="86837" y="132080"/>
                  </a:lnTo>
                  <a:lnTo>
                    <a:pt x="92384" y="137160"/>
                  </a:lnTo>
                  <a:lnTo>
                    <a:pt x="106100" y="137160"/>
                  </a:lnTo>
                  <a:lnTo>
                    <a:pt x="111648" y="132080"/>
                  </a:lnTo>
                  <a:lnTo>
                    <a:pt x="111648" y="118110"/>
                  </a:lnTo>
                  <a:lnTo>
                    <a:pt x="106100" y="111760"/>
                  </a:lnTo>
                  <a:close/>
                </a:path>
                <a:path w="273050" h="372110">
                  <a:moveTo>
                    <a:pt x="174315" y="111760"/>
                  </a:moveTo>
                  <a:lnTo>
                    <a:pt x="160599" y="111760"/>
                  </a:lnTo>
                  <a:lnTo>
                    <a:pt x="155051" y="118110"/>
                  </a:lnTo>
                  <a:lnTo>
                    <a:pt x="155051" y="132080"/>
                  </a:lnTo>
                  <a:lnTo>
                    <a:pt x="160599" y="137160"/>
                  </a:lnTo>
                  <a:lnTo>
                    <a:pt x="174315" y="137160"/>
                  </a:lnTo>
                  <a:lnTo>
                    <a:pt x="179862" y="132080"/>
                  </a:lnTo>
                  <a:lnTo>
                    <a:pt x="179862" y="118110"/>
                  </a:lnTo>
                  <a:lnTo>
                    <a:pt x="174315" y="111760"/>
                  </a:lnTo>
                  <a:close/>
                </a:path>
                <a:path w="273050" h="372110">
                  <a:moveTo>
                    <a:pt x="232277" y="111760"/>
                  </a:moveTo>
                  <a:lnTo>
                    <a:pt x="217718" y="111760"/>
                  </a:lnTo>
                  <a:lnTo>
                    <a:pt x="223296" y="118110"/>
                  </a:lnTo>
                  <a:lnTo>
                    <a:pt x="223296" y="132080"/>
                  </a:lnTo>
                  <a:lnTo>
                    <a:pt x="217718" y="137160"/>
                  </a:lnTo>
                  <a:lnTo>
                    <a:pt x="231975" y="137160"/>
                  </a:lnTo>
                  <a:lnTo>
                    <a:pt x="233749" y="134620"/>
                  </a:lnTo>
                  <a:lnTo>
                    <a:pt x="235701" y="124460"/>
                  </a:lnTo>
                  <a:lnTo>
                    <a:pt x="235701" y="118110"/>
                  </a:lnTo>
                  <a:lnTo>
                    <a:pt x="233507" y="113030"/>
                  </a:lnTo>
                  <a:lnTo>
                    <a:pt x="232277" y="111760"/>
                  </a:lnTo>
                  <a:close/>
                </a:path>
                <a:path w="273050" h="372110">
                  <a:moveTo>
                    <a:pt x="109423" y="44450"/>
                  </a:moveTo>
                  <a:lnTo>
                    <a:pt x="93024" y="44450"/>
                  </a:lnTo>
                  <a:lnTo>
                    <a:pt x="80967" y="46990"/>
                  </a:lnTo>
                  <a:lnTo>
                    <a:pt x="71113" y="53340"/>
                  </a:lnTo>
                  <a:lnTo>
                    <a:pt x="64465" y="63500"/>
                  </a:lnTo>
                  <a:lnTo>
                    <a:pt x="62026" y="74930"/>
                  </a:lnTo>
                  <a:lnTo>
                    <a:pt x="62026" y="100330"/>
                  </a:lnTo>
                  <a:lnTo>
                    <a:pt x="74432" y="100330"/>
                  </a:lnTo>
                  <a:lnTo>
                    <a:pt x="74432" y="74930"/>
                  </a:lnTo>
                  <a:lnTo>
                    <a:pt x="75892" y="67310"/>
                  </a:lnTo>
                  <a:lnTo>
                    <a:pt x="79876" y="62230"/>
                  </a:lnTo>
                  <a:lnTo>
                    <a:pt x="85786" y="58420"/>
                  </a:lnTo>
                  <a:lnTo>
                    <a:pt x="93024" y="55880"/>
                  </a:lnTo>
                  <a:lnTo>
                    <a:pt x="118723" y="55880"/>
                  </a:lnTo>
                  <a:lnTo>
                    <a:pt x="117303" y="54610"/>
                  </a:lnTo>
                  <a:lnTo>
                    <a:pt x="112684" y="49530"/>
                  </a:lnTo>
                  <a:lnTo>
                    <a:pt x="110581" y="46990"/>
                  </a:lnTo>
                  <a:lnTo>
                    <a:pt x="109423" y="44450"/>
                  </a:lnTo>
                  <a:close/>
                </a:path>
                <a:path w="273050" h="372110">
                  <a:moveTo>
                    <a:pt x="186088" y="87630"/>
                  </a:moveTo>
                  <a:lnTo>
                    <a:pt x="86837" y="87630"/>
                  </a:lnTo>
                  <a:lnTo>
                    <a:pt x="86837" y="100330"/>
                  </a:lnTo>
                  <a:lnTo>
                    <a:pt x="186088" y="100330"/>
                  </a:lnTo>
                  <a:lnTo>
                    <a:pt x="186088" y="87630"/>
                  </a:lnTo>
                  <a:close/>
                </a:path>
                <a:path w="273050" h="372110">
                  <a:moveTo>
                    <a:pt x="180915" y="12700"/>
                  </a:moveTo>
                  <a:lnTo>
                    <a:pt x="142646" y="12700"/>
                  </a:lnTo>
                  <a:lnTo>
                    <a:pt x="155530" y="13970"/>
                  </a:lnTo>
                  <a:lnTo>
                    <a:pt x="167605" y="19050"/>
                  </a:lnTo>
                  <a:lnTo>
                    <a:pt x="178372" y="25400"/>
                  </a:lnTo>
                  <a:lnTo>
                    <a:pt x="187330" y="35560"/>
                  </a:lnTo>
                  <a:lnTo>
                    <a:pt x="188061" y="36830"/>
                  </a:lnTo>
                  <a:lnTo>
                    <a:pt x="189128" y="36830"/>
                  </a:lnTo>
                  <a:lnTo>
                    <a:pt x="190317" y="38100"/>
                  </a:lnTo>
                  <a:lnTo>
                    <a:pt x="203250" y="44450"/>
                  </a:lnTo>
                  <a:lnTo>
                    <a:pt x="212906" y="54610"/>
                  </a:lnTo>
                  <a:lnTo>
                    <a:pt x="218636" y="67310"/>
                  </a:lnTo>
                  <a:lnTo>
                    <a:pt x="219791" y="82550"/>
                  </a:lnTo>
                  <a:lnTo>
                    <a:pt x="218084" y="100330"/>
                  </a:lnTo>
                  <a:lnTo>
                    <a:pt x="230629" y="100330"/>
                  </a:lnTo>
                  <a:lnTo>
                    <a:pt x="232135" y="83820"/>
                  </a:lnTo>
                  <a:lnTo>
                    <a:pt x="230766" y="64770"/>
                  </a:lnTo>
                  <a:lnTo>
                    <a:pt x="223787" y="48260"/>
                  </a:lnTo>
                  <a:lnTo>
                    <a:pt x="211968" y="35560"/>
                  </a:lnTo>
                  <a:lnTo>
                    <a:pt x="196077" y="26670"/>
                  </a:lnTo>
                  <a:lnTo>
                    <a:pt x="185217" y="15240"/>
                  </a:lnTo>
                  <a:lnTo>
                    <a:pt x="180915" y="12700"/>
                  </a:lnTo>
                  <a:close/>
                </a:path>
                <a:path w="273050" h="372110">
                  <a:moveTo>
                    <a:pt x="118723" y="55880"/>
                  </a:moveTo>
                  <a:lnTo>
                    <a:pt x="102138" y="55880"/>
                  </a:lnTo>
                  <a:lnTo>
                    <a:pt x="102351" y="57150"/>
                  </a:lnTo>
                  <a:lnTo>
                    <a:pt x="108962" y="64770"/>
                  </a:lnTo>
                  <a:lnTo>
                    <a:pt x="117107" y="69850"/>
                  </a:lnTo>
                  <a:lnTo>
                    <a:pt x="126401" y="73660"/>
                  </a:lnTo>
                  <a:lnTo>
                    <a:pt x="136458" y="74930"/>
                  </a:lnTo>
                  <a:lnTo>
                    <a:pt x="146497" y="73660"/>
                  </a:lnTo>
                  <a:lnTo>
                    <a:pt x="155775" y="69850"/>
                  </a:lnTo>
                  <a:lnTo>
                    <a:pt x="163899" y="64770"/>
                  </a:lnTo>
                  <a:lnTo>
                    <a:pt x="166091" y="62230"/>
                  </a:lnTo>
                  <a:lnTo>
                    <a:pt x="129456" y="62230"/>
                  </a:lnTo>
                  <a:lnTo>
                    <a:pt x="122982" y="59690"/>
                  </a:lnTo>
                  <a:lnTo>
                    <a:pt x="118723" y="55880"/>
                  </a:lnTo>
                  <a:close/>
                </a:path>
                <a:path w="273050" h="372110">
                  <a:moveTo>
                    <a:pt x="179862" y="44450"/>
                  </a:moveTo>
                  <a:lnTo>
                    <a:pt x="163494" y="44450"/>
                  </a:lnTo>
                  <a:lnTo>
                    <a:pt x="162336" y="46990"/>
                  </a:lnTo>
                  <a:lnTo>
                    <a:pt x="160202" y="49530"/>
                  </a:lnTo>
                  <a:lnTo>
                    <a:pt x="155597" y="54610"/>
                  </a:lnTo>
                  <a:lnTo>
                    <a:pt x="149919" y="59690"/>
                  </a:lnTo>
                  <a:lnTo>
                    <a:pt x="143447" y="62230"/>
                  </a:lnTo>
                  <a:lnTo>
                    <a:pt x="166091" y="62230"/>
                  </a:lnTo>
                  <a:lnTo>
                    <a:pt x="170474" y="57150"/>
                  </a:lnTo>
                  <a:lnTo>
                    <a:pt x="170748" y="55880"/>
                  </a:lnTo>
                  <a:lnTo>
                    <a:pt x="203453" y="55880"/>
                  </a:lnTo>
                  <a:lnTo>
                    <a:pt x="201789" y="53340"/>
                  </a:lnTo>
                  <a:lnTo>
                    <a:pt x="191924" y="46990"/>
                  </a:lnTo>
                  <a:lnTo>
                    <a:pt x="179862" y="444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114308" y="2981838"/>
              <a:ext cx="297815" cy="372110"/>
            </a:xfrm>
            <a:custGeom>
              <a:avLst/>
              <a:gdLst/>
              <a:ahLst/>
              <a:cxnLst/>
              <a:rect l="l" t="t" r="r" b="b"/>
              <a:pathLst>
                <a:path w="297814" h="372110">
                  <a:moveTo>
                    <a:pt x="148868" y="0"/>
                  </a:moveTo>
                  <a:lnTo>
                    <a:pt x="112691" y="7620"/>
                  </a:lnTo>
                  <a:lnTo>
                    <a:pt x="83118" y="27940"/>
                  </a:lnTo>
                  <a:lnTo>
                    <a:pt x="63164" y="57150"/>
                  </a:lnTo>
                  <a:lnTo>
                    <a:pt x="55843" y="93980"/>
                  </a:lnTo>
                  <a:lnTo>
                    <a:pt x="55843" y="107950"/>
                  </a:lnTo>
                  <a:lnTo>
                    <a:pt x="51972" y="113030"/>
                  </a:lnTo>
                  <a:lnTo>
                    <a:pt x="49625" y="118110"/>
                  </a:lnTo>
                  <a:lnTo>
                    <a:pt x="49625" y="125730"/>
                  </a:lnTo>
                  <a:lnTo>
                    <a:pt x="49747" y="127000"/>
                  </a:lnTo>
                  <a:lnTo>
                    <a:pt x="42180" y="132080"/>
                  </a:lnTo>
                  <a:lnTo>
                    <a:pt x="36263" y="138430"/>
                  </a:lnTo>
                  <a:lnTo>
                    <a:pt x="32409" y="146050"/>
                  </a:lnTo>
                  <a:lnTo>
                    <a:pt x="31032" y="156210"/>
                  </a:lnTo>
                  <a:lnTo>
                    <a:pt x="31062" y="158750"/>
                  </a:lnTo>
                  <a:lnTo>
                    <a:pt x="31428" y="161290"/>
                  </a:lnTo>
                  <a:lnTo>
                    <a:pt x="32160" y="163830"/>
                  </a:lnTo>
                  <a:lnTo>
                    <a:pt x="21104" y="168910"/>
                  </a:lnTo>
                  <a:lnTo>
                    <a:pt x="12679" y="177800"/>
                  </a:lnTo>
                  <a:lnTo>
                    <a:pt x="7587" y="189230"/>
                  </a:lnTo>
                  <a:lnTo>
                    <a:pt x="6632" y="200660"/>
                  </a:lnTo>
                  <a:lnTo>
                    <a:pt x="6648" y="203200"/>
                  </a:lnTo>
                  <a:lnTo>
                    <a:pt x="7136" y="208280"/>
                  </a:lnTo>
                  <a:lnTo>
                    <a:pt x="9391" y="214630"/>
                  </a:lnTo>
                  <a:lnTo>
                    <a:pt x="13049" y="219710"/>
                  </a:lnTo>
                  <a:lnTo>
                    <a:pt x="7501" y="224790"/>
                  </a:lnTo>
                  <a:lnTo>
                    <a:pt x="3448" y="231140"/>
                  </a:lnTo>
                  <a:lnTo>
                    <a:pt x="1375" y="238760"/>
                  </a:lnTo>
                  <a:lnTo>
                    <a:pt x="0" y="245110"/>
                  </a:lnTo>
                  <a:lnTo>
                    <a:pt x="64" y="252730"/>
                  </a:lnTo>
                  <a:lnTo>
                    <a:pt x="15091" y="278130"/>
                  </a:lnTo>
                  <a:lnTo>
                    <a:pt x="13323" y="283210"/>
                  </a:lnTo>
                  <a:lnTo>
                    <a:pt x="12378" y="288290"/>
                  </a:lnTo>
                  <a:lnTo>
                    <a:pt x="12409" y="372110"/>
                  </a:lnTo>
                  <a:lnTo>
                    <a:pt x="24814" y="372110"/>
                  </a:lnTo>
                  <a:lnTo>
                    <a:pt x="24814" y="293370"/>
                  </a:lnTo>
                  <a:lnTo>
                    <a:pt x="26812" y="283210"/>
                  </a:lnTo>
                  <a:lnTo>
                    <a:pt x="32499" y="273050"/>
                  </a:lnTo>
                  <a:lnTo>
                    <a:pt x="39412" y="267970"/>
                  </a:lnTo>
                  <a:lnTo>
                    <a:pt x="21126" y="267970"/>
                  </a:lnTo>
                  <a:lnTo>
                    <a:pt x="18779" y="265430"/>
                  </a:lnTo>
                  <a:lnTo>
                    <a:pt x="16798" y="262890"/>
                  </a:lnTo>
                  <a:lnTo>
                    <a:pt x="12134" y="255270"/>
                  </a:lnTo>
                  <a:lnTo>
                    <a:pt x="11433" y="247650"/>
                  </a:lnTo>
                  <a:lnTo>
                    <a:pt x="15152" y="234950"/>
                  </a:lnTo>
                  <a:lnTo>
                    <a:pt x="19389" y="229870"/>
                  </a:lnTo>
                  <a:lnTo>
                    <a:pt x="26948" y="226060"/>
                  </a:lnTo>
                  <a:lnTo>
                    <a:pt x="28106" y="224790"/>
                  </a:lnTo>
                  <a:lnTo>
                    <a:pt x="28350" y="222250"/>
                  </a:lnTo>
                  <a:lnTo>
                    <a:pt x="28624" y="219710"/>
                  </a:lnTo>
                  <a:lnTo>
                    <a:pt x="27923" y="218440"/>
                  </a:lnTo>
                  <a:lnTo>
                    <a:pt x="26521" y="217170"/>
                  </a:lnTo>
                  <a:lnTo>
                    <a:pt x="22132" y="213360"/>
                  </a:lnTo>
                  <a:lnTo>
                    <a:pt x="19419" y="207010"/>
                  </a:lnTo>
                  <a:lnTo>
                    <a:pt x="41395" y="173990"/>
                  </a:lnTo>
                  <a:lnTo>
                    <a:pt x="43529" y="173990"/>
                  </a:lnTo>
                  <a:lnTo>
                    <a:pt x="45419" y="172720"/>
                  </a:lnTo>
                  <a:lnTo>
                    <a:pt x="46363" y="171450"/>
                  </a:lnTo>
                  <a:lnTo>
                    <a:pt x="47339" y="168910"/>
                  </a:lnTo>
                  <a:lnTo>
                    <a:pt x="47247" y="166370"/>
                  </a:lnTo>
                  <a:lnTo>
                    <a:pt x="46089" y="165100"/>
                  </a:lnTo>
                  <a:lnTo>
                    <a:pt x="44382" y="162560"/>
                  </a:lnTo>
                  <a:lnTo>
                    <a:pt x="43468" y="158750"/>
                  </a:lnTo>
                  <a:lnTo>
                    <a:pt x="43437" y="148590"/>
                  </a:lnTo>
                  <a:lnTo>
                    <a:pt x="47796" y="142240"/>
                  </a:lnTo>
                  <a:lnTo>
                    <a:pt x="54075" y="138430"/>
                  </a:lnTo>
                  <a:lnTo>
                    <a:pt x="89248" y="138430"/>
                  </a:lnTo>
                  <a:lnTo>
                    <a:pt x="89170" y="137160"/>
                  </a:lnTo>
                  <a:lnTo>
                    <a:pt x="67669" y="137160"/>
                  </a:lnTo>
                  <a:lnTo>
                    <a:pt x="62122" y="132080"/>
                  </a:lnTo>
                  <a:lnTo>
                    <a:pt x="62030" y="118110"/>
                  </a:lnTo>
                  <a:lnTo>
                    <a:pt x="67608" y="111760"/>
                  </a:lnTo>
                  <a:lnTo>
                    <a:pt x="87622" y="111760"/>
                  </a:lnTo>
                  <a:lnTo>
                    <a:pt x="87389" y="107950"/>
                  </a:lnTo>
                  <a:lnTo>
                    <a:pt x="96848" y="100330"/>
                  </a:lnTo>
                  <a:lnTo>
                    <a:pt x="68248" y="100330"/>
                  </a:lnTo>
                  <a:lnTo>
                    <a:pt x="68248" y="93980"/>
                  </a:lnTo>
                  <a:lnTo>
                    <a:pt x="74027" y="63500"/>
                  </a:lnTo>
                  <a:lnTo>
                    <a:pt x="89858" y="39370"/>
                  </a:lnTo>
                  <a:lnTo>
                    <a:pt x="113485" y="21590"/>
                  </a:lnTo>
                  <a:lnTo>
                    <a:pt x="142650" y="12700"/>
                  </a:lnTo>
                  <a:lnTo>
                    <a:pt x="192445" y="12700"/>
                  </a:lnTo>
                  <a:lnTo>
                    <a:pt x="185049" y="7620"/>
                  </a:lnTo>
                  <a:lnTo>
                    <a:pt x="148868" y="0"/>
                  </a:lnTo>
                  <a:close/>
                </a:path>
                <a:path w="297814" h="372110">
                  <a:moveTo>
                    <a:pt x="267300" y="259080"/>
                  </a:moveTo>
                  <a:lnTo>
                    <a:pt x="207267" y="259080"/>
                  </a:lnTo>
                  <a:lnTo>
                    <a:pt x="245794" y="262890"/>
                  </a:lnTo>
                  <a:lnTo>
                    <a:pt x="256660" y="266700"/>
                  </a:lnTo>
                  <a:lnTo>
                    <a:pt x="265309" y="273050"/>
                  </a:lnTo>
                  <a:lnTo>
                    <a:pt x="270997" y="283210"/>
                  </a:lnTo>
                  <a:lnTo>
                    <a:pt x="272982" y="294640"/>
                  </a:lnTo>
                  <a:lnTo>
                    <a:pt x="272982" y="372110"/>
                  </a:lnTo>
                  <a:lnTo>
                    <a:pt x="285418" y="372110"/>
                  </a:lnTo>
                  <a:lnTo>
                    <a:pt x="285449" y="288290"/>
                  </a:lnTo>
                  <a:lnTo>
                    <a:pt x="284443" y="283210"/>
                  </a:lnTo>
                  <a:lnTo>
                    <a:pt x="282614" y="278130"/>
                  </a:lnTo>
                  <a:lnTo>
                    <a:pt x="287003" y="275590"/>
                  </a:lnTo>
                  <a:lnTo>
                    <a:pt x="290691" y="271780"/>
                  </a:lnTo>
                  <a:lnTo>
                    <a:pt x="292657" y="267970"/>
                  </a:lnTo>
                  <a:lnTo>
                    <a:pt x="276518" y="267970"/>
                  </a:lnTo>
                  <a:lnTo>
                    <a:pt x="270751" y="261620"/>
                  </a:lnTo>
                  <a:lnTo>
                    <a:pt x="267300" y="259080"/>
                  </a:lnTo>
                  <a:close/>
                </a:path>
                <a:path w="297814" h="372110">
                  <a:moveTo>
                    <a:pt x="103959" y="257810"/>
                  </a:moveTo>
                  <a:lnTo>
                    <a:pt x="90346" y="257810"/>
                  </a:lnTo>
                  <a:lnTo>
                    <a:pt x="91321" y="260350"/>
                  </a:lnTo>
                  <a:lnTo>
                    <a:pt x="100951" y="275590"/>
                  </a:lnTo>
                  <a:lnTo>
                    <a:pt x="114387" y="288290"/>
                  </a:lnTo>
                  <a:lnTo>
                    <a:pt x="130669" y="295910"/>
                  </a:lnTo>
                  <a:lnTo>
                    <a:pt x="148898" y="298450"/>
                  </a:lnTo>
                  <a:lnTo>
                    <a:pt x="167079" y="295910"/>
                  </a:lnTo>
                  <a:lnTo>
                    <a:pt x="183363" y="288290"/>
                  </a:lnTo>
                  <a:lnTo>
                    <a:pt x="186051" y="285750"/>
                  </a:lnTo>
                  <a:lnTo>
                    <a:pt x="148837" y="285750"/>
                  </a:lnTo>
                  <a:lnTo>
                    <a:pt x="134532" y="284480"/>
                  </a:lnTo>
                  <a:lnTo>
                    <a:pt x="121676" y="278130"/>
                  </a:lnTo>
                  <a:lnTo>
                    <a:pt x="110985" y="269240"/>
                  </a:lnTo>
                  <a:lnTo>
                    <a:pt x="103959" y="257810"/>
                  </a:lnTo>
                  <a:close/>
                </a:path>
                <a:path w="297814" h="372110">
                  <a:moveTo>
                    <a:pt x="186084" y="219710"/>
                  </a:moveTo>
                  <a:lnTo>
                    <a:pt x="173678" y="219710"/>
                  </a:lnTo>
                  <a:lnTo>
                    <a:pt x="173617" y="247650"/>
                  </a:lnTo>
                  <a:lnTo>
                    <a:pt x="180628" y="255270"/>
                  </a:lnTo>
                  <a:lnTo>
                    <a:pt x="194435" y="256540"/>
                  </a:lnTo>
                  <a:lnTo>
                    <a:pt x="186609" y="269240"/>
                  </a:lnTo>
                  <a:lnTo>
                    <a:pt x="175941" y="278130"/>
                  </a:lnTo>
                  <a:lnTo>
                    <a:pt x="163137" y="284480"/>
                  </a:lnTo>
                  <a:lnTo>
                    <a:pt x="148837" y="285750"/>
                  </a:lnTo>
                  <a:lnTo>
                    <a:pt x="186051" y="285750"/>
                  </a:lnTo>
                  <a:lnTo>
                    <a:pt x="196801" y="275590"/>
                  </a:lnTo>
                  <a:lnTo>
                    <a:pt x="206444" y="260350"/>
                  </a:lnTo>
                  <a:lnTo>
                    <a:pt x="207267" y="259080"/>
                  </a:lnTo>
                  <a:lnTo>
                    <a:pt x="267300" y="259080"/>
                  </a:lnTo>
                  <a:lnTo>
                    <a:pt x="263850" y="256540"/>
                  </a:lnTo>
                  <a:lnTo>
                    <a:pt x="255982" y="252730"/>
                  </a:lnTo>
                  <a:lnTo>
                    <a:pt x="247318" y="251460"/>
                  </a:lnTo>
                  <a:lnTo>
                    <a:pt x="191509" y="243840"/>
                  </a:lnTo>
                  <a:lnTo>
                    <a:pt x="188400" y="243840"/>
                  </a:lnTo>
                  <a:lnTo>
                    <a:pt x="186053" y="241300"/>
                  </a:lnTo>
                  <a:lnTo>
                    <a:pt x="186084" y="219710"/>
                  </a:lnTo>
                  <a:close/>
                </a:path>
                <a:path w="297814" h="372110">
                  <a:moveTo>
                    <a:pt x="89248" y="138430"/>
                  </a:moveTo>
                  <a:lnTo>
                    <a:pt x="54075" y="138430"/>
                  </a:lnTo>
                  <a:lnTo>
                    <a:pt x="58586" y="144780"/>
                  </a:lnTo>
                  <a:lnTo>
                    <a:pt x="66023" y="149860"/>
                  </a:lnTo>
                  <a:lnTo>
                    <a:pt x="77453" y="149860"/>
                  </a:lnTo>
                  <a:lnTo>
                    <a:pt x="77849" y="156210"/>
                  </a:lnTo>
                  <a:lnTo>
                    <a:pt x="80864" y="173990"/>
                  </a:lnTo>
                  <a:lnTo>
                    <a:pt x="87889" y="189230"/>
                  </a:lnTo>
                  <a:lnTo>
                    <a:pt x="98359" y="203200"/>
                  </a:lnTo>
                  <a:lnTo>
                    <a:pt x="111713" y="213360"/>
                  </a:lnTo>
                  <a:lnTo>
                    <a:pt x="111743" y="240030"/>
                  </a:lnTo>
                  <a:lnTo>
                    <a:pt x="109396" y="243840"/>
                  </a:lnTo>
                  <a:lnTo>
                    <a:pt x="50448" y="250190"/>
                  </a:lnTo>
                  <a:lnTo>
                    <a:pt x="41739" y="252730"/>
                  </a:lnTo>
                  <a:lnTo>
                    <a:pt x="33832" y="256540"/>
                  </a:lnTo>
                  <a:lnTo>
                    <a:pt x="26903" y="261620"/>
                  </a:lnTo>
                  <a:lnTo>
                    <a:pt x="21126" y="267970"/>
                  </a:lnTo>
                  <a:lnTo>
                    <a:pt x="39412" y="267970"/>
                  </a:lnTo>
                  <a:lnTo>
                    <a:pt x="41140" y="266700"/>
                  </a:lnTo>
                  <a:lnTo>
                    <a:pt x="52002" y="262890"/>
                  </a:lnTo>
                  <a:lnTo>
                    <a:pt x="90346" y="257810"/>
                  </a:lnTo>
                  <a:lnTo>
                    <a:pt x="103959" y="257810"/>
                  </a:lnTo>
                  <a:lnTo>
                    <a:pt x="103178" y="256540"/>
                  </a:lnTo>
                  <a:lnTo>
                    <a:pt x="107811" y="256540"/>
                  </a:lnTo>
                  <a:lnTo>
                    <a:pt x="117199" y="255270"/>
                  </a:lnTo>
                  <a:lnTo>
                    <a:pt x="124209" y="246380"/>
                  </a:lnTo>
                  <a:lnTo>
                    <a:pt x="124118" y="219710"/>
                  </a:lnTo>
                  <a:lnTo>
                    <a:pt x="186084" y="219710"/>
                  </a:lnTo>
                  <a:lnTo>
                    <a:pt x="186084" y="213360"/>
                  </a:lnTo>
                  <a:lnTo>
                    <a:pt x="187751" y="212090"/>
                  </a:lnTo>
                  <a:lnTo>
                    <a:pt x="148868" y="212090"/>
                  </a:lnTo>
                  <a:lnTo>
                    <a:pt x="126619" y="207010"/>
                  </a:lnTo>
                  <a:lnTo>
                    <a:pt x="108268" y="195580"/>
                  </a:lnTo>
                  <a:lnTo>
                    <a:pt x="95564" y="177800"/>
                  </a:lnTo>
                  <a:lnTo>
                    <a:pt x="90255" y="154940"/>
                  </a:lnTo>
                  <a:lnTo>
                    <a:pt x="89248" y="138430"/>
                  </a:lnTo>
                  <a:close/>
                </a:path>
                <a:path w="297814" h="372110">
                  <a:moveTo>
                    <a:pt x="261487" y="138430"/>
                  </a:moveTo>
                  <a:lnTo>
                    <a:pt x="243660" y="138430"/>
                  </a:lnTo>
                  <a:lnTo>
                    <a:pt x="249970" y="142240"/>
                  </a:lnTo>
                  <a:lnTo>
                    <a:pt x="254328" y="148590"/>
                  </a:lnTo>
                  <a:lnTo>
                    <a:pt x="254267" y="158750"/>
                  </a:lnTo>
                  <a:lnTo>
                    <a:pt x="253323" y="162560"/>
                  </a:lnTo>
                  <a:lnTo>
                    <a:pt x="251616" y="165100"/>
                  </a:lnTo>
                  <a:lnTo>
                    <a:pt x="250518" y="166370"/>
                  </a:lnTo>
                  <a:lnTo>
                    <a:pt x="250427" y="168910"/>
                  </a:lnTo>
                  <a:lnTo>
                    <a:pt x="251372" y="171450"/>
                  </a:lnTo>
                  <a:lnTo>
                    <a:pt x="252347" y="172720"/>
                  </a:lnTo>
                  <a:lnTo>
                    <a:pt x="254237" y="173990"/>
                  </a:lnTo>
                  <a:lnTo>
                    <a:pt x="256371" y="173990"/>
                  </a:lnTo>
                  <a:lnTo>
                    <a:pt x="265804" y="176530"/>
                  </a:lnTo>
                  <a:lnTo>
                    <a:pt x="273180" y="182880"/>
                  </a:lnTo>
                  <a:lnTo>
                    <a:pt x="277768" y="191770"/>
                  </a:lnTo>
                  <a:lnTo>
                    <a:pt x="278834" y="200660"/>
                  </a:lnTo>
                  <a:lnTo>
                    <a:pt x="278316" y="207010"/>
                  </a:lnTo>
                  <a:lnTo>
                    <a:pt x="275603" y="213360"/>
                  </a:lnTo>
                  <a:lnTo>
                    <a:pt x="269812" y="218440"/>
                  </a:lnTo>
                  <a:lnTo>
                    <a:pt x="269111" y="219710"/>
                  </a:lnTo>
                  <a:lnTo>
                    <a:pt x="269355" y="222250"/>
                  </a:lnTo>
                  <a:lnTo>
                    <a:pt x="269629" y="224790"/>
                  </a:lnTo>
                  <a:lnTo>
                    <a:pt x="270818" y="226060"/>
                  </a:lnTo>
                  <a:lnTo>
                    <a:pt x="272555" y="227330"/>
                  </a:lnTo>
                  <a:lnTo>
                    <a:pt x="280086" y="233680"/>
                  </a:lnTo>
                  <a:lnTo>
                    <a:pt x="284454" y="241300"/>
                  </a:lnTo>
                  <a:lnTo>
                    <a:pt x="285341" y="251460"/>
                  </a:lnTo>
                  <a:lnTo>
                    <a:pt x="282431" y="260350"/>
                  </a:lnTo>
                  <a:lnTo>
                    <a:pt x="280937" y="262890"/>
                  </a:lnTo>
                  <a:lnTo>
                    <a:pt x="278926" y="265430"/>
                  </a:lnTo>
                  <a:lnTo>
                    <a:pt x="276518" y="267970"/>
                  </a:lnTo>
                  <a:lnTo>
                    <a:pt x="292657" y="267970"/>
                  </a:lnTo>
                  <a:lnTo>
                    <a:pt x="293312" y="266700"/>
                  </a:lnTo>
                  <a:lnTo>
                    <a:pt x="297464" y="254000"/>
                  </a:lnTo>
                  <a:lnTo>
                    <a:pt x="297195" y="241300"/>
                  </a:lnTo>
                  <a:lnTo>
                    <a:pt x="292828" y="229870"/>
                  </a:lnTo>
                  <a:lnTo>
                    <a:pt x="284687" y="219710"/>
                  </a:lnTo>
                  <a:lnTo>
                    <a:pt x="288344" y="214630"/>
                  </a:lnTo>
                  <a:lnTo>
                    <a:pt x="290630" y="208280"/>
                  </a:lnTo>
                  <a:lnTo>
                    <a:pt x="291093" y="203200"/>
                  </a:lnTo>
                  <a:lnTo>
                    <a:pt x="291103" y="200660"/>
                  </a:lnTo>
                  <a:lnTo>
                    <a:pt x="290149" y="189230"/>
                  </a:lnTo>
                  <a:lnTo>
                    <a:pt x="285060" y="177800"/>
                  </a:lnTo>
                  <a:lnTo>
                    <a:pt x="276645" y="168910"/>
                  </a:lnTo>
                  <a:lnTo>
                    <a:pt x="265606" y="163830"/>
                  </a:lnTo>
                  <a:lnTo>
                    <a:pt x="266307" y="161290"/>
                  </a:lnTo>
                  <a:lnTo>
                    <a:pt x="266673" y="158750"/>
                  </a:lnTo>
                  <a:lnTo>
                    <a:pt x="266734" y="156210"/>
                  </a:lnTo>
                  <a:lnTo>
                    <a:pt x="265352" y="146050"/>
                  </a:lnTo>
                  <a:lnTo>
                    <a:pt x="261487" y="138430"/>
                  </a:lnTo>
                  <a:close/>
                </a:path>
                <a:path w="297814" h="372110">
                  <a:moveTo>
                    <a:pt x="173678" y="219710"/>
                  </a:moveTo>
                  <a:lnTo>
                    <a:pt x="124118" y="219710"/>
                  </a:lnTo>
                  <a:lnTo>
                    <a:pt x="131829" y="222250"/>
                  </a:lnTo>
                  <a:lnTo>
                    <a:pt x="140181" y="223520"/>
                  </a:lnTo>
                  <a:lnTo>
                    <a:pt x="157615" y="223520"/>
                  </a:lnTo>
                  <a:lnTo>
                    <a:pt x="165967" y="222250"/>
                  </a:lnTo>
                  <a:lnTo>
                    <a:pt x="173678" y="219710"/>
                  </a:lnTo>
                  <a:close/>
                </a:path>
                <a:path w="297814" h="372110">
                  <a:moveTo>
                    <a:pt x="168823" y="58420"/>
                  </a:moveTo>
                  <a:lnTo>
                    <a:pt x="148868" y="58420"/>
                  </a:lnTo>
                  <a:lnTo>
                    <a:pt x="210376" y="107950"/>
                  </a:lnTo>
                  <a:lnTo>
                    <a:pt x="207511" y="154940"/>
                  </a:lnTo>
                  <a:lnTo>
                    <a:pt x="202184" y="177800"/>
                  </a:lnTo>
                  <a:lnTo>
                    <a:pt x="189471" y="195580"/>
                  </a:lnTo>
                  <a:lnTo>
                    <a:pt x="171117" y="207010"/>
                  </a:lnTo>
                  <a:lnTo>
                    <a:pt x="148868" y="212090"/>
                  </a:lnTo>
                  <a:lnTo>
                    <a:pt x="187751" y="212090"/>
                  </a:lnTo>
                  <a:lnTo>
                    <a:pt x="216889" y="173990"/>
                  </a:lnTo>
                  <a:lnTo>
                    <a:pt x="220282" y="149860"/>
                  </a:lnTo>
                  <a:lnTo>
                    <a:pt x="231712" y="149860"/>
                  </a:lnTo>
                  <a:lnTo>
                    <a:pt x="239149" y="144780"/>
                  </a:lnTo>
                  <a:lnTo>
                    <a:pt x="243660" y="138430"/>
                  </a:lnTo>
                  <a:lnTo>
                    <a:pt x="261487" y="138430"/>
                  </a:lnTo>
                  <a:lnTo>
                    <a:pt x="260302" y="137160"/>
                  </a:lnTo>
                  <a:lnTo>
                    <a:pt x="221044" y="137160"/>
                  </a:lnTo>
                  <a:lnTo>
                    <a:pt x="222568" y="111760"/>
                  </a:lnTo>
                  <a:lnTo>
                    <a:pt x="244826" y="111760"/>
                  </a:lnTo>
                  <a:lnTo>
                    <a:pt x="241923" y="107950"/>
                  </a:lnTo>
                  <a:lnTo>
                    <a:pt x="241923" y="100330"/>
                  </a:lnTo>
                  <a:lnTo>
                    <a:pt x="219307" y="100330"/>
                  </a:lnTo>
                  <a:lnTo>
                    <a:pt x="168823" y="58420"/>
                  </a:lnTo>
                  <a:close/>
                </a:path>
                <a:path w="297814" h="372110">
                  <a:moveTo>
                    <a:pt x="164717" y="162560"/>
                  </a:moveTo>
                  <a:lnTo>
                    <a:pt x="157463" y="166370"/>
                  </a:lnTo>
                  <a:lnTo>
                    <a:pt x="149325" y="167640"/>
                  </a:lnTo>
                  <a:lnTo>
                    <a:pt x="136462" y="167640"/>
                  </a:lnTo>
                  <a:lnTo>
                    <a:pt x="136462" y="180340"/>
                  </a:lnTo>
                  <a:lnTo>
                    <a:pt x="148709" y="180340"/>
                  </a:lnTo>
                  <a:lnTo>
                    <a:pt x="156126" y="179070"/>
                  </a:lnTo>
                  <a:lnTo>
                    <a:pt x="163342" y="176530"/>
                  </a:lnTo>
                  <a:lnTo>
                    <a:pt x="170265" y="173990"/>
                  </a:lnTo>
                  <a:lnTo>
                    <a:pt x="164717" y="162560"/>
                  </a:lnTo>
                  <a:close/>
                </a:path>
                <a:path w="297814" h="372110">
                  <a:moveTo>
                    <a:pt x="142985" y="104140"/>
                  </a:moveTo>
                  <a:lnTo>
                    <a:pt x="129482" y="144780"/>
                  </a:lnTo>
                  <a:lnTo>
                    <a:pt x="131250" y="148590"/>
                  </a:lnTo>
                  <a:lnTo>
                    <a:pt x="134481" y="148590"/>
                  </a:lnTo>
                  <a:lnTo>
                    <a:pt x="153104" y="154940"/>
                  </a:lnTo>
                  <a:lnTo>
                    <a:pt x="157036" y="143510"/>
                  </a:lnTo>
                  <a:lnTo>
                    <a:pt x="144296" y="139700"/>
                  </a:lnTo>
                  <a:lnTo>
                    <a:pt x="154750" y="107950"/>
                  </a:lnTo>
                  <a:lnTo>
                    <a:pt x="142985" y="104140"/>
                  </a:lnTo>
                  <a:close/>
                </a:path>
                <a:path w="297814" h="372110">
                  <a:moveTo>
                    <a:pt x="87622" y="111760"/>
                  </a:moveTo>
                  <a:lnTo>
                    <a:pt x="75197" y="111760"/>
                  </a:lnTo>
                  <a:lnTo>
                    <a:pt x="76691" y="137160"/>
                  </a:lnTo>
                  <a:lnTo>
                    <a:pt x="89170" y="137160"/>
                  </a:lnTo>
                  <a:lnTo>
                    <a:pt x="87622" y="111760"/>
                  </a:lnTo>
                  <a:close/>
                </a:path>
                <a:path w="297814" h="372110">
                  <a:moveTo>
                    <a:pt x="244826" y="111760"/>
                  </a:moveTo>
                  <a:lnTo>
                    <a:pt x="230158" y="111760"/>
                  </a:lnTo>
                  <a:lnTo>
                    <a:pt x="235705" y="118110"/>
                  </a:lnTo>
                  <a:lnTo>
                    <a:pt x="235705" y="132080"/>
                  </a:lnTo>
                  <a:lnTo>
                    <a:pt x="230158" y="137160"/>
                  </a:lnTo>
                  <a:lnTo>
                    <a:pt x="260302" y="137160"/>
                  </a:lnTo>
                  <a:lnTo>
                    <a:pt x="255560" y="132080"/>
                  </a:lnTo>
                  <a:lnTo>
                    <a:pt x="247989" y="127000"/>
                  </a:lnTo>
                  <a:lnTo>
                    <a:pt x="248111" y="125730"/>
                  </a:lnTo>
                  <a:lnTo>
                    <a:pt x="248111" y="118110"/>
                  </a:lnTo>
                  <a:lnTo>
                    <a:pt x="245794" y="113030"/>
                  </a:lnTo>
                  <a:lnTo>
                    <a:pt x="244826" y="111760"/>
                  </a:lnTo>
                  <a:close/>
                </a:path>
                <a:path w="297814" h="372110">
                  <a:moveTo>
                    <a:pt x="118479" y="106680"/>
                  </a:moveTo>
                  <a:lnTo>
                    <a:pt x="104794" y="106680"/>
                  </a:lnTo>
                  <a:lnTo>
                    <a:pt x="99216" y="111760"/>
                  </a:lnTo>
                  <a:lnTo>
                    <a:pt x="99216" y="125730"/>
                  </a:lnTo>
                  <a:lnTo>
                    <a:pt x="104794" y="130810"/>
                  </a:lnTo>
                  <a:lnTo>
                    <a:pt x="118479" y="130810"/>
                  </a:lnTo>
                  <a:lnTo>
                    <a:pt x="124057" y="125730"/>
                  </a:lnTo>
                  <a:lnTo>
                    <a:pt x="124057" y="111760"/>
                  </a:lnTo>
                  <a:lnTo>
                    <a:pt x="118479" y="106680"/>
                  </a:lnTo>
                  <a:close/>
                </a:path>
                <a:path w="297814" h="372110">
                  <a:moveTo>
                    <a:pt x="192942" y="106680"/>
                  </a:moveTo>
                  <a:lnTo>
                    <a:pt x="179226" y="106680"/>
                  </a:lnTo>
                  <a:lnTo>
                    <a:pt x="173678" y="111760"/>
                  </a:lnTo>
                  <a:lnTo>
                    <a:pt x="173678" y="125730"/>
                  </a:lnTo>
                  <a:lnTo>
                    <a:pt x="179226" y="130810"/>
                  </a:lnTo>
                  <a:lnTo>
                    <a:pt x="192942" y="130810"/>
                  </a:lnTo>
                  <a:lnTo>
                    <a:pt x="198489" y="125730"/>
                  </a:lnTo>
                  <a:lnTo>
                    <a:pt x="198489" y="111760"/>
                  </a:lnTo>
                  <a:lnTo>
                    <a:pt x="192942" y="106680"/>
                  </a:lnTo>
                  <a:close/>
                </a:path>
                <a:path w="297814" h="372110">
                  <a:moveTo>
                    <a:pt x="155055" y="12700"/>
                  </a:moveTo>
                  <a:lnTo>
                    <a:pt x="142650" y="12700"/>
                  </a:lnTo>
                  <a:lnTo>
                    <a:pt x="142650" y="46990"/>
                  </a:lnTo>
                  <a:lnTo>
                    <a:pt x="78428" y="100330"/>
                  </a:lnTo>
                  <a:lnTo>
                    <a:pt x="96848" y="100330"/>
                  </a:lnTo>
                  <a:lnTo>
                    <a:pt x="148868" y="58420"/>
                  </a:lnTo>
                  <a:lnTo>
                    <a:pt x="168823" y="58420"/>
                  </a:lnTo>
                  <a:lnTo>
                    <a:pt x="155055" y="46990"/>
                  </a:lnTo>
                  <a:lnTo>
                    <a:pt x="155055" y="12700"/>
                  </a:lnTo>
                  <a:close/>
                </a:path>
                <a:path w="297814" h="372110">
                  <a:moveTo>
                    <a:pt x="192445" y="12700"/>
                  </a:moveTo>
                  <a:lnTo>
                    <a:pt x="155055" y="12700"/>
                  </a:lnTo>
                  <a:lnTo>
                    <a:pt x="184242" y="21590"/>
                  </a:lnTo>
                  <a:lnTo>
                    <a:pt x="207888" y="39370"/>
                  </a:lnTo>
                  <a:lnTo>
                    <a:pt x="223734" y="63500"/>
                  </a:lnTo>
                  <a:lnTo>
                    <a:pt x="229518" y="93980"/>
                  </a:lnTo>
                  <a:lnTo>
                    <a:pt x="229518" y="100330"/>
                  </a:lnTo>
                  <a:lnTo>
                    <a:pt x="241923" y="100330"/>
                  </a:lnTo>
                  <a:lnTo>
                    <a:pt x="241923" y="93980"/>
                  </a:lnTo>
                  <a:lnTo>
                    <a:pt x="234597" y="57150"/>
                  </a:lnTo>
                  <a:lnTo>
                    <a:pt x="214632" y="27940"/>
                  </a:lnTo>
                  <a:lnTo>
                    <a:pt x="192445" y="12700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9031" y="3382599"/>
              <a:ext cx="1212524" cy="1003877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22984" y="2818170"/>
            <a:ext cx="1705404" cy="89611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815297" y="4648144"/>
            <a:ext cx="3914775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Тут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знову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варто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звернутися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Закону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УРСР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власність».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Адже саме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він,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нагадаємо,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встановив,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члени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житлово-бу-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дівельних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кооперативів,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повністю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сплатили свій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пайовий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внесок,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стають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власниками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квартир,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яких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вони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проживають.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Таким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чином,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ще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1991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року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ніч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значна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частина членів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стала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власниками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своїх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квартир.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хто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 зробив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цього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1991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року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переважно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сплатили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свої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пайові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внески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протягом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90-х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років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минулого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століття,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станом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сьогодні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званих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«будинках ЖБК»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зазвичай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відсутні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невикуплені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квартири.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Там,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невикуплені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все-таки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(а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поодинокі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випадки),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 власником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таких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невикуплених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квартир,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цілому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тобто,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одним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5297" y="6644277"/>
            <a:ext cx="3308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Докладніше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можете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прочитати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900" spc="2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Додатку</a:t>
            </a:r>
            <a:r>
              <a:rPr dirty="0" sz="9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u="sng" sz="900" spc="-16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1</a:t>
            </a:r>
            <a:r>
              <a:rPr dirty="0" sz="900" spc="-16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156014" y="6368813"/>
            <a:ext cx="3888104" cy="9525"/>
            <a:chOff x="6156014" y="6368813"/>
            <a:chExt cx="3888104" cy="9525"/>
          </a:xfrm>
        </p:grpSpPr>
        <p:sp>
          <p:nvSpPr>
            <p:cNvPr id="29" name="object 29"/>
            <p:cNvSpPr/>
            <p:nvPr/>
          </p:nvSpPr>
          <p:spPr>
            <a:xfrm>
              <a:off x="6187653" y="6373315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156014" y="6373315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6156014" y="7012551"/>
            <a:ext cx="3888104" cy="9525"/>
            <a:chOff x="6156014" y="7012551"/>
            <a:chExt cx="3888104" cy="9525"/>
          </a:xfrm>
        </p:grpSpPr>
        <p:sp>
          <p:nvSpPr>
            <p:cNvPr id="32" name="object 32"/>
            <p:cNvSpPr/>
            <p:nvPr/>
          </p:nvSpPr>
          <p:spPr>
            <a:xfrm>
              <a:off x="6187653" y="7017053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156014" y="7017053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6351237" y="6464560"/>
            <a:ext cx="34994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0970">
              <a:lnSpc>
                <a:spcPct val="100000"/>
              </a:lnSpc>
              <a:spcBef>
                <a:spcPts val="100"/>
              </a:spcBef>
            </a:pP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Законодавство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не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передбачає, 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а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співвласники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 не</a:t>
            </a:r>
            <a:r>
              <a:rPr dirty="0" sz="1000" spc="-3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потребують</a:t>
            </a:r>
            <a:r>
              <a:rPr dirty="0" sz="1000" spc="-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окремої</a:t>
            </a:r>
            <a:r>
              <a:rPr dirty="0" sz="1000" spc="-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реєстрації</a:t>
            </a:r>
            <a:r>
              <a:rPr dirty="0" sz="1000" spc="-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права</a:t>
            </a:r>
            <a:r>
              <a:rPr dirty="0" sz="1000" spc="-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власності</a:t>
            </a:r>
            <a:endParaRPr sz="1000">
              <a:latin typeface="Tahoma"/>
              <a:cs typeface="Tahoma"/>
            </a:endParaRPr>
          </a:p>
          <a:p>
            <a:pPr marL="161290">
              <a:lnSpc>
                <a:spcPct val="100000"/>
              </a:lnSpc>
            </a:pP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на</a:t>
            </a:r>
            <a:r>
              <a:rPr dirty="0" sz="1000" spc="-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спільне</a:t>
            </a:r>
            <a:r>
              <a:rPr dirty="0" sz="1000" spc="-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майно</a:t>
            </a:r>
            <a:r>
              <a:rPr dirty="0" sz="1000" spc="-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багатоквартирного</a:t>
            </a:r>
            <a:r>
              <a:rPr dirty="0" sz="1000" spc="-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будинку.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8304" y="7093119"/>
            <a:ext cx="16002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60" b="1">
                <a:solidFill>
                  <a:srgbClr val="AC1032"/>
                </a:solidFill>
                <a:latin typeface="Trebuchet MS"/>
                <a:cs typeface="Trebuchet MS"/>
              </a:rPr>
              <a:t>14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908816" y="7093119"/>
            <a:ext cx="14795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05" b="1">
                <a:solidFill>
                  <a:srgbClr val="AC1032"/>
                </a:solidFill>
                <a:latin typeface="Trebuchet MS"/>
                <a:cs typeface="Trebuchet MS"/>
              </a:rPr>
              <a:t>15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304" y="7093119"/>
            <a:ext cx="15367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85" b="1">
                <a:solidFill>
                  <a:srgbClr val="AC1032"/>
                </a:solidFill>
                <a:latin typeface="Trebuchet MS"/>
                <a:cs typeface="Trebuchet MS"/>
              </a:rPr>
              <a:t>16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05756" y="7093119"/>
            <a:ext cx="15113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95" b="1">
                <a:solidFill>
                  <a:srgbClr val="AC1032"/>
                </a:solidFill>
                <a:latin typeface="Trebuchet MS"/>
                <a:cs typeface="Trebuchet MS"/>
              </a:rPr>
              <a:t>17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7565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Відносини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власно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тирному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3504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будинки,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приватизовано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100%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приміщень,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хоча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правових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підстав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 цього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немає.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Адже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п.7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розділу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Національного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ложення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(стандарту)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бухгалтерського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обліку </a:t>
            </a:r>
            <a:r>
              <a:rPr dirty="0" sz="900" spc="-17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-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«Загальні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вимоги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складання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фінансової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звітності»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передбачають,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балансі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відображається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майно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підприємства: </a:t>
            </a:r>
            <a:r>
              <a:rPr dirty="0" sz="900" spc="-50" i="1">
                <a:solidFill>
                  <a:srgbClr val="231F20"/>
                </a:solidFill>
                <a:latin typeface="Verdana"/>
                <a:cs typeface="Verdana"/>
              </a:rPr>
              <a:t>«У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балансі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відображаються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активи,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зобов’язання та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власний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капітал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під-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приємства».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квартири,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цілому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(спільне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майно)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більше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«балансоутримувачу»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належать.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2209707"/>
            <a:ext cx="391350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Нині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багатоквар-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тирного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будинку»,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ні Закон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особливості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здійснення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багатоквартирному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будинку»,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новий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Закон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України</a:t>
            </a:r>
            <a:r>
              <a:rPr dirty="0" sz="9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житлово-комунальні</a:t>
            </a:r>
            <a:r>
              <a:rPr dirty="0" sz="9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послуги»</a:t>
            </a:r>
            <a:r>
              <a:rPr dirty="0" sz="9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оперує</a:t>
            </a:r>
            <a:r>
              <a:rPr dirty="0" sz="900" spc="1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поняттям</a:t>
            </a:r>
            <a:endParaRPr sz="900">
              <a:latin typeface="Tahoma"/>
              <a:cs typeface="Tahoma"/>
            </a:endParaRPr>
          </a:p>
          <a:p>
            <a:pPr algn="just" marL="12700" marR="5080" indent="-635">
              <a:lnSpc>
                <a:spcPts val="1200"/>
              </a:lnSpc>
              <a:spcBef>
                <a:spcPts val="6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«балансоутримувача»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хіба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згадується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«</a:t>
            </a:r>
            <a:r>
              <a:rPr dirty="0" sz="900" spc="-15" b="1">
                <a:solidFill>
                  <a:srgbClr val="231F20"/>
                </a:solidFill>
                <a:latin typeface="Tahoma"/>
                <a:cs typeface="Tahoma"/>
              </a:rPr>
              <a:t>колишній</a:t>
            </a:r>
            <a:r>
              <a:rPr dirty="0" sz="900" spc="-6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балансоутри-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мувач»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контексті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обов’язку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передачі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документації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будинок.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3276507"/>
            <a:ext cx="39160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тих,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хто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сумнівався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правильності дій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списання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 ба-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лансу власності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(давно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вже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своєї),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Кабінет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Міністрів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Укра-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їни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своєю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постановою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20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квітня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2016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р.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№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301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затвердив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відповідний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порядок.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4038544"/>
            <a:ext cx="3913504" cy="200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якби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такий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порядок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було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затверджено,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списувати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динки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балансу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треба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було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звичайними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правилами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бухгалтерського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обліку.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Наприклад,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так: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відповідно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п.12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рядку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подання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фінансової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звітності,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затвердженого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постановою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Кабінету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Міністрів України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28 лютого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2000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р.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№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419,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перед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складанням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річної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фінансової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звітності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обов’язкове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інвентаризації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активів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зобов’язань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підприємства.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Тобто,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«ба-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лансоутримувач»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щороку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повинен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проводити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інвентаризацію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активів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зобов’язань.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ході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такої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інвентаризації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інвента-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ризаційна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комісія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працює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сумлінно,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майже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завжди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виявляється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майно,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обліковується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балансі,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хоча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більше підприємству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організації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належить.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інвентаризаційна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комісія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формує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пропонує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списати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балансу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майно.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12" y="6171754"/>
            <a:ext cx="39147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Загалом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сьогодні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«списання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балансу»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рушується вже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стільки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контексті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претензій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(посягань)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спільне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майно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боку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колишнього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балансоутримувача,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скільки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контексті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небажання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останнього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«відпускати»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ний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свого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управління.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27" y="837597"/>
            <a:ext cx="3913504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Можливо,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зустрічалися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випадками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(переважно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минулі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роки),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інші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суб’єкти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(житлово-будівельні</a:t>
            </a:r>
            <a:r>
              <a:rPr dirty="0" sz="9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кооперативи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часом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навіть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ОСББ)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реєстрували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багатоквар-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тирний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цілому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попри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наявні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ньому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квартири,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мали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своїх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«окремих»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власників.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цього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приводу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знати,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така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практика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відповідає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закону.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Така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реєстрація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«на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будинок»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скасована.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об’єкт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матері-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ального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світу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складається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несучих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огороджувальних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конструк-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цій,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такі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конструкції,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з’ясували,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спільною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власністю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квартир,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ким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іншим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«зареєстровані»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«балансоутримувачем»,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ЖБК,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навіть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2796447"/>
            <a:ext cx="3913504" cy="810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Питання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AC1032"/>
                </a:solidFill>
                <a:latin typeface="Tahoma"/>
                <a:cs typeface="Tahoma"/>
              </a:rPr>
              <a:t>«балансоутримувача»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Хоча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поняття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стосовно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багатоквартирних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уже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мало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відійти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минуле,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часу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«балансоутримувача»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згаду-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ють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досі.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Тож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з’ясуймо,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якою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дійсна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ситуація.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3733708"/>
            <a:ext cx="3913504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Сам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термін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«балансоутримання»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стосовно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багатоквартирних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ків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рудиментом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радянського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законодавства.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умовах,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майже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весь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житловий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фонд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перебував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руках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одного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суб’єкта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держави,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необхідно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було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все-таки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розмежувати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цю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власність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між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різними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організаціями.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виникає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поняття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«балансоутримання»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«балан-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соутримувача»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«квазівласності»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«квазівласника». 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воно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засто-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совувалося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усіх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сферах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економічного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життя,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житловій.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97" y="4952944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початком приватизації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житла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урахуванням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спіль-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майно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стало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спільною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власністю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потреба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понятті «балансоутримання»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щодо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багатоквартирних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відпала,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термін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законодавстві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залишився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кілька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років.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297" y="5714874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Там,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ході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безоплатної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приватизації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платної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прива-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тизації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одночасно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списувалася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пропор-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ційна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вартість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цих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«балансу»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«балансоутримувача»,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таннім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приват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зованим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приміщенням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алансі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залишав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120"/>
              </a:spcBef>
            </a:pP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«нуль»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проблеми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виникало.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297" y="6629181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Однак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там,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якийсь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момент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таке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пропорційне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списання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бити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припинили,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«балансоутримувачі»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зберегли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«балансах»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7565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Відносини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власно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тирному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2819342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Зверніть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увагу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співвідносяться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різні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організаційно-пра-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вові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юридичних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осіб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точки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зору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кого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вони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можуть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об’єднувати,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точки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зору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чого</a:t>
            </a:r>
            <a:r>
              <a:rPr dirty="0" sz="9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вони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створюються.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00" y="3428920"/>
            <a:ext cx="3913504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бачите,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мету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спільним</a:t>
            </a:r>
            <a:r>
              <a:rPr dirty="0" sz="9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майном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токвартирного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Воно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об’єднує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всіх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кола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«власники»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«ОСББ»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накладені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співпа-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дають.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унікальна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особливість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Через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інсти-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тут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членства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відсутній,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участі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ньому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автоматично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виникає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набутті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квартиру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автоматично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втрачається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втраті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квартиру.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поговоримо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наступних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темах.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00" y="4800298"/>
            <a:ext cx="391477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лов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дів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льн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оопер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атив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сьо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дн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ь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об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днува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осіб,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такими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власниками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є.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конкретний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практиці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представляє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одномоментно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всіх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конкретного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будинку.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Цілі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також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відмінні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забезпечити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членів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житлом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управляти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цим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житлом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своїм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власним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Історії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сучасному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стану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жит-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лово-будівельних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кооперативів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присвятили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окрему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довідку,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можете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знайти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900" spc="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Додатку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u="sng" sz="900" spc="-16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1</a:t>
            </a:r>
            <a:r>
              <a:rPr dirty="0" sz="900" spc="-1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293" y="6324016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Будинкові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комітети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інші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органи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самоорганізації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населення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займаються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вирішенням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питань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 місцевого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значення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переліку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цих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питань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входить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спільним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майном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900" spc="-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об’єднують</a:t>
            </a:r>
            <a:r>
              <a:rPr dirty="0" sz="900" spc="-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(коректніше</a:t>
            </a:r>
            <a:r>
              <a:rPr dirty="0" sz="900" spc="-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сказати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7995" y="1454078"/>
            <a:ext cx="3888104" cy="9525"/>
            <a:chOff x="827995" y="1454078"/>
            <a:chExt cx="3888104" cy="9525"/>
          </a:xfrm>
        </p:grpSpPr>
        <p:sp>
          <p:nvSpPr>
            <p:cNvPr id="9" name="object 9"/>
            <p:cNvSpPr/>
            <p:nvPr/>
          </p:nvSpPr>
          <p:spPr>
            <a:xfrm>
              <a:off x="859654" y="1458580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27995" y="1458580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815297" y="838106"/>
            <a:ext cx="3913504" cy="149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зв’язку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цим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раз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наголошуємо: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облік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динку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«на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балансі»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будь-якої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організації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чинним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законодавством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тягне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абсолютно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жодних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правових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наслідків.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 algn="ctr" marL="241300" marR="229870" indent="-635">
              <a:lnSpc>
                <a:spcPct val="100000"/>
              </a:lnSpc>
              <a:spcBef>
                <a:spcPts val="675"/>
              </a:spcBef>
            </a:pP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Облік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багатоквартирного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будинку </a:t>
            </a:r>
            <a:r>
              <a:rPr dirty="0" sz="1000" spc="55">
                <a:solidFill>
                  <a:srgbClr val="AC1032"/>
                </a:solidFill>
                <a:latin typeface="Tahoma"/>
                <a:cs typeface="Tahoma"/>
              </a:rPr>
              <a:t>«на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балансі»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будь-якої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організації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за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45">
                <a:solidFill>
                  <a:srgbClr val="AC1032"/>
                </a:solidFill>
                <a:latin typeface="Tahoma"/>
                <a:cs typeface="Tahoma"/>
              </a:rPr>
              <a:t>чинним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законодавством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не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тягне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для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співвласників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абсолютно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жодних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правових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наслідків 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та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не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позбавляє 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їх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права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управляти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своїм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будинком.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27995" y="2402615"/>
            <a:ext cx="3888104" cy="9525"/>
            <a:chOff x="827995" y="2402615"/>
            <a:chExt cx="3888104" cy="9525"/>
          </a:xfrm>
        </p:grpSpPr>
        <p:sp>
          <p:nvSpPr>
            <p:cNvPr id="13" name="object 13"/>
            <p:cNvSpPr/>
            <p:nvPr/>
          </p:nvSpPr>
          <p:spPr>
            <a:xfrm>
              <a:off x="859654" y="2407117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27995" y="2407117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15297" y="2644047"/>
            <a:ext cx="3913504" cy="96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 b="1">
                <a:solidFill>
                  <a:srgbClr val="AC1032"/>
                </a:solidFill>
                <a:latin typeface="Tahoma"/>
                <a:cs typeface="Tahoma"/>
              </a:rPr>
              <a:t>Інші</a:t>
            </a:r>
            <a:r>
              <a:rPr dirty="0" sz="1200" spc="-1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дотичні</a:t>
            </a:r>
            <a:r>
              <a:rPr dirty="0" sz="1200" spc="-1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до</a:t>
            </a:r>
            <a:r>
              <a:rPr dirty="0" sz="1200" spc="-1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60" b="1">
                <a:solidFill>
                  <a:srgbClr val="AC1032"/>
                </a:solidFill>
                <a:latin typeface="Tahoma"/>
                <a:cs typeface="Tahoma"/>
              </a:rPr>
              <a:t>багатоквартирного</a:t>
            </a:r>
            <a:r>
              <a:rPr dirty="0" sz="1200" spc="-1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AC1032"/>
                </a:solidFill>
                <a:latin typeface="Tahoma"/>
                <a:cs typeface="Tahoma"/>
              </a:rPr>
              <a:t>будинку</a:t>
            </a:r>
            <a:r>
              <a:rPr dirty="0" sz="1200" spc="-1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AC1032"/>
                </a:solidFill>
                <a:latin typeface="Tahoma"/>
                <a:cs typeface="Tahoma"/>
              </a:rPr>
              <a:t>суб’єкти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Отже,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розібралися,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приміщень.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Відповідно,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жодні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сторонні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суб’єкти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розпоряджатися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цим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майном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без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згоди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мають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права.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5297" y="3733672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Головним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суб’єктом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власники.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вони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наділені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функцією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управляти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своїм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спіль-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майном.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Окремі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(або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усі)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можуть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створювати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різні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юридичні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особи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вступати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уже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існуючі,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починаючи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споживчих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кооперативів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закінчуючи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політичними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партіями.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5297" y="4648155"/>
            <a:ext cx="3914775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Та 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говорити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якісь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форми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юридичну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особу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управління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своїм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спільним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майном,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законодавством для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них передбачена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спеціальна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форма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(об’єднання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динку).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Всі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інші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–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ЖБК,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будинкові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комітети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–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відрізняються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тим,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об’єднують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усіх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автоматично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одномоментно,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наділяє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повноваженнями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управляти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(не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кажучи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повноваження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розпоряджатися!)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спільним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майном.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мають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свої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завдання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цілі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створення,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тож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варто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змішувати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5297" y="6324309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Погляньте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ілюстрацію.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Тут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показано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деякі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«дотичні»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токвартирного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 організаційно-правові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юридич-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них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осіб,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членами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яких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теоретично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можуть бути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7566" y="906282"/>
            <a:ext cx="2844759" cy="165954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788304" y="7093119"/>
            <a:ext cx="15684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70" b="1">
                <a:solidFill>
                  <a:srgbClr val="AC1032"/>
                </a:solidFill>
                <a:latin typeface="Trebuchet MS"/>
                <a:cs typeface="Trebuchet MS"/>
              </a:rPr>
              <a:t>18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03355" y="7093119"/>
            <a:ext cx="15367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85" b="1">
                <a:solidFill>
                  <a:srgbClr val="AC1032"/>
                </a:solidFill>
                <a:latin typeface="Trebuchet MS"/>
                <a:cs typeface="Trebuchet MS"/>
              </a:rPr>
              <a:t>19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7565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Відносини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власно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тирному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3124143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Часом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трапляється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так,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забудовник,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прагнучі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якомога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швид-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ше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розпродати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квартири,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вводить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об’єкт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експлуатацію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частина-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(секціями),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отримуючи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кожну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окрему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поштову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адре-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су,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хоча,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потім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з’ясовується,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частини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єдиною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будівлею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спільними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конструктивними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елементами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(часто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спільним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фун-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даментом)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інженерним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обладнанням,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малюнку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ліворуч,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одному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фундаменті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стоять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дві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«башти».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4343343"/>
            <a:ext cx="39147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часом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буває,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кілька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самостійних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будівель,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побудованих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одній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земельній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ділянці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однією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будівельною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адресою,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от-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римують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одну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поштову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адресу.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того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вони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стають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єдиним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об’єктом,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залишаються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окремими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будівлями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малюнку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праворуч.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5257649"/>
            <a:ext cx="391477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Тож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іще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раз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нагадуємо: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точки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зору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створен-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діяльності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ОСББ,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також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термомодернізації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нас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цікавить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сама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будівля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окремий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цілісний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об’єкт,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її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поштова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адреса.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97" y="838142"/>
            <a:ext cx="3914140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представляють)</a:t>
            </a:r>
            <a:r>
              <a:rPr dirty="0" sz="900" spc="-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органи</a:t>
            </a:r>
            <a:r>
              <a:rPr dirty="0" sz="900" spc="-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самоорганізації</a:t>
            </a:r>
            <a:r>
              <a:rPr dirty="0" sz="900" spc="-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населення</a:t>
            </a:r>
            <a:r>
              <a:rPr dirty="0" sz="900" spc="-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ків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мешканців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Тобто,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власник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ній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проживає,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будинкового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тету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стосунку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має.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890"/>
              </a:spcBef>
            </a:pPr>
            <a:r>
              <a:rPr dirty="0" sz="1200" spc="45" b="1">
                <a:solidFill>
                  <a:srgbClr val="AC1032"/>
                </a:solidFill>
                <a:latin typeface="Tahoma"/>
                <a:cs typeface="Tahoma"/>
              </a:rPr>
              <a:t>Окремі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5" b="1">
                <a:solidFill>
                  <a:srgbClr val="AC1032"/>
                </a:solidFill>
                <a:latin typeface="Tahoma"/>
                <a:cs typeface="Tahoma"/>
              </a:rPr>
              <a:t>питання: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5" b="1">
                <a:solidFill>
                  <a:srgbClr val="AC1032"/>
                </a:solidFill>
                <a:latin typeface="Tahoma"/>
                <a:cs typeface="Tahoma"/>
              </a:rPr>
              <a:t>адреса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AC1032"/>
                </a:solidFill>
                <a:latin typeface="Tahoma"/>
                <a:cs typeface="Tahoma"/>
              </a:rPr>
              <a:t>та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5" b="1">
                <a:solidFill>
                  <a:srgbClr val="AC1032"/>
                </a:solidFill>
                <a:latin typeface="Tahoma"/>
                <a:cs typeface="Tahoma"/>
              </a:rPr>
              <a:t>машиномісця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завершення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теми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спільної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динку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зупинимося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докладніше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двох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питаннях,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часом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зводять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непорозумінь.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2666919"/>
            <a:ext cx="391414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Перше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питання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поштова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адреса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Періодично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виникають 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спори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правомірності 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двох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будівлях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однією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поштовою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адресою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двох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окремих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присвоєння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конструктивно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єдиній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будівлі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двох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біль-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ше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поштових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адрес.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6" y="3581355"/>
            <a:ext cx="3914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точки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зору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спільної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багатоквартирному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будинку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нас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цікавить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900" spc="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окрема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конструктивно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цілісна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будівля.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84" y="4190955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згідно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«Державним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класифікатором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будівель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споруд»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(ДК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018-2000), </a:t>
            </a:r>
            <a:r>
              <a:rPr dirty="0" sz="900" spc="-20" i="1">
                <a:solidFill>
                  <a:srgbClr val="231F20"/>
                </a:solidFill>
                <a:latin typeface="Verdana"/>
                <a:cs typeface="Verdana"/>
              </a:rPr>
              <a:t>«Будівлі </a:t>
            </a:r>
            <a:r>
              <a:rPr dirty="0" sz="900" spc="-125" i="1">
                <a:solidFill>
                  <a:srgbClr val="231F20"/>
                </a:solidFill>
                <a:latin typeface="Verdana"/>
                <a:cs typeface="Verdana"/>
              </a:rPr>
              <a:t>–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це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споруди,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що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складаються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з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несучих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та</a:t>
            </a:r>
            <a:r>
              <a:rPr dirty="0" sz="900" spc="-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огороджувальних</a:t>
            </a:r>
            <a:r>
              <a:rPr dirty="0" sz="900" spc="-7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0" i="1">
                <a:solidFill>
                  <a:srgbClr val="231F20"/>
                </a:solidFill>
                <a:latin typeface="Verdana"/>
                <a:cs typeface="Verdana"/>
              </a:rPr>
              <a:t>або</a:t>
            </a:r>
            <a:r>
              <a:rPr dirty="0" sz="900" spc="-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сполучених</a:t>
            </a:r>
            <a:r>
              <a:rPr dirty="0" sz="900" spc="-7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(несуче-огороджувальних)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конструкцій, які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утворюють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наземні </a:t>
            </a:r>
            <a:r>
              <a:rPr dirty="0" sz="900" spc="50" i="1">
                <a:solidFill>
                  <a:srgbClr val="231F20"/>
                </a:solidFill>
                <a:latin typeface="Verdana"/>
                <a:cs typeface="Verdana"/>
              </a:rPr>
              <a:t>або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підземні приміщення,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 призначені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для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проживання </a:t>
            </a:r>
            <a:r>
              <a:rPr dirty="0" sz="900" spc="50" i="1">
                <a:solidFill>
                  <a:srgbClr val="231F20"/>
                </a:solidFill>
                <a:latin typeface="Verdana"/>
                <a:cs typeface="Verdana"/>
              </a:rPr>
              <a:t>або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перебування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людей,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розмі-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щення</a:t>
            </a:r>
            <a:r>
              <a:rPr dirty="0" sz="9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устаткування,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тварин,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рослин,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75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також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предметів.»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чимо,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жодного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посилання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поштову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адресу.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84" y="5409944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Тому питання,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об’єкти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нерухомості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частиною однієї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будівлі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окремими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дівлями,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виріш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ємо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чер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нав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дене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значення, 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вивчаючи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технічну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документацію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будівлі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(або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просто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обстежую-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її,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документація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недоступна).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84" y="6171874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поштовими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адресами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ситуації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найрізноманітні-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ші.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початку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будівництва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об’єкту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присвоюється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звана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вельна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адреса.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завершенні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поштова,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співпадати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співпадати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будівельною.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9766" y="1050727"/>
            <a:ext cx="1282263" cy="11494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7018" y="1243482"/>
            <a:ext cx="1342430" cy="162392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01786" y="1282893"/>
            <a:ext cx="186385" cy="106070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8417814" y="1502136"/>
            <a:ext cx="1334770" cy="1358900"/>
            <a:chOff x="8417814" y="1502136"/>
            <a:chExt cx="1334770" cy="135890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17814" y="1650227"/>
              <a:ext cx="1334323" cy="12106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5814" y="1502136"/>
              <a:ext cx="409590" cy="137312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8737093" y="1278991"/>
            <a:ext cx="408940" cy="114935"/>
            <a:chOff x="8737093" y="1278991"/>
            <a:chExt cx="408940" cy="11493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37093" y="1278991"/>
              <a:ext cx="230123" cy="11494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989035" y="1282903"/>
              <a:ext cx="156845" cy="88900"/>
            </a:xfrm>
            <a:custGeom>
              <a:avLst/>
              <a:gdLst/>
              <a:ahLst/>
              <a:cxnLst/>
              <a:rect l="l" t="t" r="r" b="b"/>
              <a:pathLst>
                <a:path w="156845" h="88900">
                  <a:moveTo>
                    <a:pt x="52146" y="62509"/>
                  </a:moveTo>
                  <a:lnTo>
                    <a:pt x="49530" y="59334"/>
                  </a:lnTo>
                  <a:lnTo>
                    <a:pt x="47942" y="57416"/>
                  </a:lnTo>
                  <a:lnTo>
                    <a:pt x="43891" y="56489"/>
                  </a:lnTo>
                  <a:lnTo>
                    <a:pt x="43891" y="66497"/>
                  </a:lnTo>
                  <a:lnTo>
                    <a:pt x="43891" y="73914"/>
                  </a:lnTo>
                  <a:lnTo>
                    <a:pt x="42545" y="76619"/>
                  </a:lnTo>
                  <a:lnTo>
                    <a:pt x="37211" y="80060"/>
                  </a:lnTo>
                  <a:lnTo>
                    <a:pt x="33197" y="80949"/>
                  </a:lnTo>
                  <a:lnTo>
                    <a:pt x="8140" y="80949"/>
                  </a:lnTo>
                  <a:lnTo>
                    <a:pt x="8140" y="59334"/>
                  </a:lnTo>
                  <a:lnTo>
                    <a:pt x="33959" y="59334"/>
                  </a:lnTo>
                  <a:lnTo>
                    <a:pt x="37795" y="60223"/>
                  </a:lnTo>
                  <a:lnTo>
                    <a:pt x="42672" y="63754"/>
                  </a:lnTo>
                  <a:lnTo>
                    <a:pt x="43891" y="66497"/>
                  </a:lnTo>
                  <a:lnTo>
                    <a:pt x="43891" y="56489"/>
                  </a:lnTo>
                  <a:lnTo>
                    <a:pt x="39535" y="55473"/>
                  </a:lnTo>
                  <a:lnTo>
                    <a:pt x="42824" y="54279"/>
                  </a:lnTo>
                  <a:lnTo>
                    <a:pt x="44538" y="53086"/>
                  </a:lnTo>
                  <a:lnTo>
                    <a:pt x="45415" y="52476"/>
                  </a:lnTo>
                  <a:lnTo>
                    <a:pt x="47244" y="50076"/>
                  </a:lnTo>
                  <a:lnTo>
                    <a:pt x="49098" y="47701"/>
                  </a:lnTo>
                  <a:lnTo>
                    <a:pt x="50012" y="44805"/>
                  </a:lnTo>
                  <a:lnTo>
                    <a:pt x="50012" y="36296"/>
                  </a:lnTo>
                  <a:lnTo>
                    <a:pt x="48031" y="32359"/>
                  </a:lnTo>
                  <a:lnTo>
                    <a:pt x="47637" y="32092"/>
                  </a:lnTo>
                  <a:lnTo>
                    <a:pt x="41630" y="27978"/>
                  </a:lnTo>
                  <a:lnTo>
                    <a:pt x="41630" y="39014"/>
                  </a:lnTo>
                  <a:lnTo>
                    <a:pt x="41630" y="45923"/>
                  </a:lnTo>
                  <a:lnTo>
                    <a:pt x="40386" y="48577"/>
                  </a:lnTo>
                  <a:lnTo>
                    <a:pt x="35267" y="52209"/>
                  </a:lnTo>
                  <a:lnTo>
                    <a:pt x="31572" y="53086"/>
                  </a:lnTo>
                  <a:lnTo>
                    <a:pt x="8140" y="53086"/>
                  </a:lnTo>
                  <a:lnTo>
                    <a:pt x="8140" y="32092"/>
                  </a:lnTo>
                  <a:lnTo>
                    <a:pt x="31572" y="32092"/>
                  </a:lnTo>
                  <a:lnTo>
                    <a:pt x="35267" y="32969"/>
                  </a:lnTo>
                  <a:lnTo>
                    <a:pt x="40386" y="36423"/>
                  </a:lnTo>
                  <a:lnTo>
                    <a:pt x="41630" y="39014"/>
                  </a:lnTo>
                  <a:lnTo>
                    <a:pt x="41630" y="27978"/>
                  </a:lnTo>
                  <a:lnTo>
                    <a:pt x="40017" y="26873"/>
                  </a:lnTo>
                  <a:lnTo>
                    <a:pt x="34442" y="25476"/>
                  </a:lnTo>
                  <a:lnTo>
                    <a:pt x="0" y="25476"/>
                  </a:lnTo>
                  <a:lnTo>
                    <a:pt x="0" y="87528"/>
                  </a:lnTo>
                  <a:lnTo>
                    <a:pt x="36144" y="87528"/>
                  </a:lnTo>
                  <a:lnTo>
                    <a:pt x="42125" y="86106"/>
                  </a:lnTo>
                  <a:lnTo>
                    <a:pt x="49212" y="80949"/>
                  </a:lnTo>
                  <a:lnTo>
                    <a:pt x="50139" y="80276"/>
                  </a:lnTo>
                  <a:lnTo>
                    <a:pt x="52146" y="76098"/>
                  </a:lnTo>
                  <a:lnTo>
                    <a:pt x="52146" y="62509"/>
                  </a:lnTo>
                  <a:close/>
                </a:path>
                <a:path w="156845" h="88900">
                  <a:moveTo>
                    <a:pt x="122466" y="25501"/>
                  </a:moveTo>
                  <a:lnTo>
                    <a:pt x="77050" y="25501"/>
                  </a:lnTo>
                  <a:lnTo>
                    <a:pt x="75984" y="47663"/>
                  </a:lnTo>
                  <a:lnTo>
                    <a:pt x="75590" y="54914"/>
                  </a:lnTo>
                  <a:lnTo>
                    <a:pt x="67183" y="80708"/>
                  </a:lnTo>
                  <a:lnTo>
                    <a:pt x="63398" y="80708"/>
                  </a:lnTo>
                  <a:lnTo>
                    <a:pt x="62420" y="80556"/>
                  </a:lnTo>
                  <a:lnTo>
                    <a:pt x="61023" y="80251"/>
                  </a:lnTo>
                  <a:lnTo>
                    <a:pt x="60413" y="87439"/>
                  </a:lnTo>
                  <a:lnTo>
                    <a:pt x="62763" y="88049"/>
                  </a:lnTo>
                  <a:lnTo>
                    <a:pt x="64770" y="88392"/>
                  </a:lnTo>
                  <a:lnTo>
                    <a:pt x="72478" y="88392"/>
                  </a:lnTo>
                  <a:lnTo>
                    <a:pt x="83540" y="48272"/>
                  </a:lnTo>
                  <a:lnTo>
                    <a:pt x="84366" y="32918"/>
                  </a:lnTo>
                  <a:lnTo>
                    <a:pt x="114122" y="32918"/>
                  </a:lnTo>
                  <a:lnTo>
                    <a:pt x="114122" y="87566"/>
                  </a:lnTo>
                  <a:lnTo>
                    <a:pt x="122466" y="87566"/>
                  </a:lnTo>
                  <a:lnTo>
                    <a:pt x="122466" y="25501"/>
                  </a:lnTo>
                  <a:close/>
                </a:path>
                <a:path w="156845" h="88900">
                  <a:moveTo>
                    <a:pt x="154660" y="25501"/>
                  </a:moveTo>
                  <a:lnTo>
                    <a:pt x="146304" y="25501"/>
                  </a:lnTo>
                  <a:lnTo>
                    <a:pt x="146304" y="87566"/>
                  </a:lnTo>
                  <a:lnTo>
                    <a:pt x="154660" y="87566"/>
                  </a:lnTo>
                  <a:lnTo>
                    <a:pt x="154660" y="25501"/>
                  </a:lnTo>
                  <a:close/>
                </a:path>
                <a:path w="156845" h="88900">
                  <a:moveTo>
                    <a:pt x="156692" y="4203"/>
                  </a:moveTo>
                  <a:lnTo>
                    <a:pt x="156121" y="2857"/>
                  </a:lnTo>
                  <a:lnTo>
                    <a:pt x="153746" y="571"/>
                  </a:lnTo>
                  <a:lnTo>
                    <a:pt x="152273" y="0"/>
                  </a:lnTo>
                  <a:lnTo>
                    <a:pt x="148831" y="0"/>
                  </a:lnTo>
                  <a:lnTo>
                    <a:pt x="147370" y="609"/>
                  </a:lnTo>
                  <a:lnTo>
                    <a:pt x="144995" y="2946"/>
                  </a:lnTo>
                  <a:lnTo>
                    <a:pt x="144462" y="4203"/>
                  </a:lnTo>
                  <a:lnTo>
                    <a:pt x="144411" y="7556"/>
                  </a:lnTo>
                  <a:lnTo>
                    <a:pt x="144995" y="8991"/>
                  </a:lnTo>
                  <a:lnTo>
                    <a:pt x="147370" y="11328"/>
                  </a:lnTo>
                  <a:lnTo>
                    <a:pt x="148831" y="11912"/>
                  </a:lnTo>
                  <a:lnTo>
                    <a:pt x="152273" y="11912"/>
                  </a:lnTo>
                  <a:lnTo>
                    <a:pt x="153746" y="11328"/>
                  </a:lnTo>
                  <a:lnTo>
                    <a:pt x="156121" y="8991"/>
                  </a:lnTo>
                  <a:lnTo>
                    <a:pt x="156679" y="7556"/>
                  </a:lnTo>
                  <a:lnTo>
                    <a:pt x="156692" y="42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6156014" y="6140213"/>
            <a:ext cx="3888104" cy="9525"/>
            <a:chOff x="6156014" y="6140213"/>
            <a:chExt cx="3888104" cy="9525"/>
          </a:xfrm>
        </p:grpSpPr>
        <p:sp>
          <p:nvSpPr>
            <p:cNvPr id="23" name="object 23"/>
            <p:cNvSpPr/>
            <p:nvPr/>
          </p:nvSpPr>
          <p:spPr>
            <a:xfrm>
              <a:off x="6187653" y="6144715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156014" y="6144715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6156014" y="6783951"/>
            <a:ext cx="3888104" cy="9525"/>
            <a:chOff x="6156014" y="6783951"/>
            <a:chExt cx="3888104" cy="9525"/>
          </a:xfrm>
        </p:grpSpPr>
        <p:sp>
          <p:nvSpPr>
            <p:cNvPr id="26" name="object 26"/>
            <p:cNvSpPr/>
            <p:nvPr/>
          </p:nvSpPr>
          <p:spPr>
            <a:xfrm>
              <a:off x="6187653" y="6788453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156014" y="6788453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6521353" y="6235953"/>
            <a:ext cx="316166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Сама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по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собі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поштова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адреса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не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є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достатнім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критерієм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для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того, </a:t>
            </a:r>
            <a:r>
              <a:rPr dirty="0" sz="1000" spc="140">
                <a:solidFill>
                  <a:srgbClr val="AC1032"/>
                </a:solidFill>
                <a:latin typeface="Tahoma"/>
                <a:cs typeface="Tahoma"/>
              </a:rPr>
              <a:t>щоб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визнати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(частини)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будівлі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однією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будівлею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або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окремими.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304" y="7093119"/>
            <a:ext cx="18415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35" b="1">
                <a:solidFill>
                  <a:srgbClr val="AC1032"/>
                </a:solidFill>
                <a:latin typeface="Trebuchet MS"/>
                <a:cs typeface="Trebuchet MS"/>
              </a:rPr>
              <a:t>20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09071" y="7093119"/>
            <a:ext cx="14795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05" b="1">
                <a:solidFill>
                  <a:srgbClr val="AC1032"/>
                </a:solidFill>
                <a:latin typeface="Trebuchet MS"/>
                <a:cs typeface="Trebuchet MS"/>
              </a:rPr>
              <a:t>21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8304" y="7093119"/>
            <a:ext cx="17335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5" b="1">
                <a:solidFill>
                  <a:srgbClr val="AC1032"/>
                </a:solidFill>
                <a:latin typeface="Trebuchet MS"/>
                <a:cs typeface="Trebuchet MS"/>
              </a:rPr>
              <a:t>22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83544" y="7093119"/>
            <a:ext cx="17335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5" b="1">
                <a:solidFill>
                  <a:srgbClr val="AC1032"/>
                </a:solidFill>
                <a:latin typeface="Trebuchet MS"/>
                <a:cs typeface="Trebuchet MS"/>
              </a:rPr>
              <a:t>23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7565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Відносини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власно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тирному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5" y="967646"/>
            <a:ext cx="3913504" cy="1115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solidFill>
                  <a:srgbClr val="AC1032"/>
                </a:solidFill>
                <a:latin typeface="Tahoma"/>
                <a:cs typeface="Tahoma"/>
              </a:rPr>
              <a:t>Висновки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-150" b="1">
                <a:solidFill>
                  <a:srgbClr val="231F20"/>
                </a:solidFill>
                <a:latin typeface="Tahoma"/>
                <a:cs typeface="Tahoma"/>
              </a:rPr>
              <a:t>1.</a:t>
            </a:r>
            <a:r>
              <a:rPr dirty="0" sz="900" spc="-6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квар-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тир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житлових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приміщень,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при-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міщень,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машиномісць, розташованих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влас- </a:t>
            </a:r>
            <a:r>
              <a:rPr dirty="0" sz="900" spc="-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ники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інших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«самостійних» об’єктів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набутих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підставах.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298" y="2209612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231F20"/>
                </a:solidFill>
                <a:latin typeface="Tahoma"/>
                <a:cs typeface="Tahoma"/>
              </a:rPr>
              <a:t>2.</a:t>
            </a:r>
            <a:r>
              <a:rPr dirty="0" sz="900" spc="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Законодавство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передбачає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окремої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реєстрації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ності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майно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298" y="2666813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60" b="1">
                <a:solidFill>
                  <a:srgbClr val="231F20"/>
                </a:solidFill>
                <a:latin typeface="Tahoma"/>
                <a:cs typeface="Tahoma"/>
              </a:rPr>
              <a:t>3.</a:t>
            </a:r>
            <a:r>
              <a:rPr dirty="0" sz="900" spc="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«Утримання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балансі»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сторонні-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організаціями</a:t>
            </a:r>
            <a:r>
              <a:rPr dirty="0" sz="900" spc="-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породжує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жодних</a:t>
            </a:r>
            <a:r>
              <a:rPr dirty="0" sz="900" spc="-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обов’яз-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ків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обмежує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їхніх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правах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279" y="3428753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r>
              <a:rPr dirty="0" sz="9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окремі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об’єкти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частинами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однієї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будівлі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окремими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дівлями,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визначається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технічною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документацією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будівлю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(бу-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дівлі),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присвоєною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поштовою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адресою.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5" y="837907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Друге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машиномісця,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згадували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початку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цієї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теми.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Зараз,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розглянули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поштової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адреси,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повернутися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них.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1447741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Зробимо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застереження: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тут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говоримо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машиномісця,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розташовані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конструктивній</a:t>
            </a:r>
            <a:r>
              <a:rPr dirty="0" sz="9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b="1">
                <a:solidFill>
                  <a:srgbClr val="231F20"/>
                </a:solidFill>
                <a:latin typeface="Tahoma"/>
                <a:cs typeface="Tahoma"/>
              </a:rPr>
              <a:t>частині</a:t>
            </a:r>
            <a:r>
              <a:rPr dirty="0" sz="9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будин</a:t>
            </a:r>
            <a:r>
              <a:rPr dirty="0" sz="900" spc="5" b="1">
                <a:solidFill>
                  <a:srgbClr val="231F20"/>
                </a:solidFill>
                <a:latin typeface="Trebuchet MS"/>
                <a:cs typeface="Trebuchet MS"/>
              </a:rPr>
              <a:t>- </a:t>
            </a:r>
            <a:r>
              <a:rPr dirty="0" sz="900" spc="-2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-40" b="1">
                <a:solidFill>
                  <a:srgbClr val="231F20"/>
                </a:solidFill>
                <a:latin typeface="Tahoma"/>
                <a:cs typeface="Tahoma"/>
              </a:rPr>
              <a:t>ку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Тобто,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 окремий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паркінг,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який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має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саму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поштову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адресу,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й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будинок,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повністю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окремою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будівлею,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дино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довани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(в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дован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-при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дованим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паркін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ом.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2362142"/>
            <a:ext cx="391477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Отже,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приводу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дискусія?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Річ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тім, 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машиномісце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приміщення.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той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окремий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самостійний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об’єкт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багатоквартирному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зв’язку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цим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свого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часу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виникали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спори,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визнавати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власників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машино-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місць співвласниками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та,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відповід-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но,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допускати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участі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загальних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зборах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зобов’язані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вони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нести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нарівні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рештою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3733553"/>
            <a:ext cx="3913504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Склалося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дві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позиції.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ґрунтується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положеннях дер-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жавних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будівельних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норм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визнає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власників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машиномісць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співвласниками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Вона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свою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логіку,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оскільки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ДБН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В.2.2-15-2005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розглядає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вбудовані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вбу-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довано-прибудовані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стоянки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допоміжні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приміщення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токвартирного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логіка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була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справедливою,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якби...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машиномісця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справді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були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допоміжними</a:t>
            </a:r>
            <a:r>
              <a:rPr dirty="0" sz="9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приміщеннями,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самостійними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об’єктами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власності.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302" y="5104918"/>
            <a:ext cx="3913504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тому-то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річ,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машиномісце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мостійний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об’єкт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реєструється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згідно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Законом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фі-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нансово-кредитні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механізми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майном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будівни-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цтві житла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операціях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нерухомістю».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Тобто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машиномісце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рівні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визначене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«рівноправний»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об’єкт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 будинку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поряд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квартирою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нежитло-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вим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приміщенням.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аналогії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(ч.1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ст.8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ЦК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України)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власника-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машиномісць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визнати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обов’язки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ників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8227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3.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Поняття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967646"/>
            <a:ext cx="3913504" cy="657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AC1032"/>
                </a:solidFill>
                <a:latin typeface="Tahoma"/>
                <a:cs typeface="Tahoma"/>
              </a:rPr>
              <a:t>Форми</a:t>
            </a: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AC1032"/>
                </a:solidFill>
                <a:latin typeface="Tahoma"/>
                <a:cs typeface="Tahoma"/>
              </a:rPr>
              <a:t>управління</a:t>
            </a:r>
            <a:r>
              <a:rPr dirty="0" sz="12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AC1032"/>
                </a:solidFill>
                <a:latin typeface="Tahoma"/>
                <a:cs typeface="Tahoma"/>
              </a:rPr>
              <a:t>багатоквартирним</a:t>
            </a: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AC1032"/>
                </a:solidFill>
                <a:latin typeface="Tahoma"/>
                <a:cs typeface="Tahoma"/>
              </a:rPr>
              <a:t>будинком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Чинне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законодавство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передбачає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три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токвартирним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будинком: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3334" y="1600059"/>
            <a:ext cx="1809750" cy="4826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219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самими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ами,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асоціацією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управителем.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297" y="855886"/>
            <a:ext cx="3916045" cy="1833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53415">
              <a:lnSpc>
                <a:spcPct val="125000"/>
              </a:lnSpc>
              <a:spcBef>
                <a:spcPts val="100"/>
              </a:spcBef>
            </a:pPr>
            <a:r>
              <a:rPr dirty="0" sz="1600" spc="-80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600" spc="45" b="1">
                <a:solidFill>
                  <a:srgbClr val="AC1032"/>
                </a:solidFill>
                <a:latin typeface="Tahoma"/>
                <a:cs typeface="Tahoma"/>
              </a:rPr>
              <a:t>ема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-100" b="1">
                <a:solidFill>
                  <a:srgbClr val="AC1032"/>
                </a:solidFill>
                <a:latin typeface="Tahoma"/>
                <a:cs typeface="Tahoma"/>
              </a:rPr>
              <a:t>3.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40" b="1">
                <a:solidFill>
                  <a:srgbClr val="AC1032"/>
                </a:solidFill>
                <a:latin typeface="Tahoma"/>
                <a:cs typeface="Tahoma"/>
              </a:rPr>
              <a:t>Поня</a:t>
            </a:r>
            <a:r>
              <a:rPr dirty="0" sz="1600" spc="40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600" spc="15" b="1">
                <a:solidFill>
                  <a:srgbClr val="AC1032"/>
                </a:solidFill>
                <a:latin typeface="Tahoma"/>
                <a:cs typeface="Tahoma"/>
              </a:rPr>
              <a:t>я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55" b="1">
                <a:solidFill>
                  <a:srgbClr val="AC1032"/>
                </a:solidFill>
                <a:latin typeface="Tahoma"/>
                <a:cs typeface="Tahoma"/>
              </a:rPr>
              <a:t>уп</a:t>
            </a:r>
            <a:r>
              <a:rPr dirty="0" sz="1600" spc="45" b="1">
                <a:solidFill>
                  <a:srgbClr val="AC1032"/>
                </a:solidFill>
                <a:latin typeface="Tahoma"/>
                <a:cs typeface="Tahoma"/>
              </a:rPr>
              <a:t>р</a:t>
            </a:r>
            <a:r>
              <a:rPr dirty="0" sz="1600" spc="15" b="1">
                <a:solidFill>
                  <a:srgbClr val="AC1032"/>
                </a:solidFill>
                <a:latin typeface="Tahoma"/>
                <a:cs typeface="Tahoma"/>
              </a:rPr>
              <a:t>авління  </a:t>
            </a:r>
            <a:r>
              <a:rPr dirty="0" sz="1600" spc="30" b="1">
                <a:solidFill>
                  <a:srgbClr val="AC1032"/>
                </a:solidFill>
                <a:latin typeface="Tahoma"/>
                <a:cs typeface="Tahoma"/>
              </a:rPr>
              <a:t>багатоквартирним</a:t>
            </a:r>
            <a:r>
              <a:rPr dirty="0" sz="16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20" b="1">
                <a:solidFill>
                  <a:srgbClr val="AC1032"/>
                </a:solidFill>
                <a:latin typeface="Tahoma"/>
                <a:cs typeface="Tahoma"/>
              </a:rPr>
              <a:t>будинком. </a:t>
            </a:r>
            <a:r>
              <a:rPr dirty="0" sz="1600" spc="-45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75" b="1">
                <a:solidFill>
                  <a:srgbClr val="AC1032"/>
                </a:solidFill>
                <a:latin typeface="Tahoma"/>
                <a:cs typeface="Tahoma"/>
              </a:rPr>
              <a:t>Форми</a:t>
            </a:r>
            <a:r>
              <a:rPr dirty="0" sz="16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25" b="1">
                <a:solidFill>
                  <a:srgbClr val="AC1032"/>
                </a:solidFill>
                <a:latin typeface="Tahoma"/>
                <a:cs typeface="Tahoma"/>
              </a:rPr>
              <a:t>управління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70" b="1">
                <a:solidFill>
                  <a:srgbClr val="AC1032"/>
                </a:solidFill>
                <a:latin typeface="Tahoma"/>
                <a:cs typeface="Tahoma"/>
              </a:rPr>
              <a:t>ним</a:t>
            </a:r>
            <a:endParaRPr sz="1600">
              <a:latin typeface="Tahoma"/>
              <a:cs typeface="Tahoma"/>
            </a:endParaRPr>
          </a:p>
          <a:p>
            <a:pPr algn="just" marL="192405" marR="5080">
              <a:lnSpc>
                <a:spcPct val="125000"/>
              </a:lnSpc>
              <a:spcBef>
                <a:spcPts val="1040"/>
              </a:spcBef>
            </a:pPr>
            <a:r>
              <a:rPr dirty="0" sz="800" spc="70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цій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темі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80" i="1">
                <a:solidFill>
                  <a:srgbClr val="231F20"/>
                </a:solidFill>
                <a:latin typeface="Verdana"/>
                <a:cs typeface="Verdana"/>
              </a:rPr>
              <a:t>ми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дізнаємося,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65" i="1">
                <a:solidFill>
                  <a:srgbClr val="231F20"/>
                </a:solidFill>
                <a:latin typeface="Verdana"/>
                <a:cs typeface="Verdana"/>
              </a:rPr>
              <a:t>що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розуміється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під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0" i="1">
                <a:solidFill>
                  <a:srgbClr val="231F20"/>
                </a:solidFill>
                <a:latin typeface="Verdana"/>
                <a:cs typeface="Verdana"/>
              </a:rPr>
              <a:t>управлінням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бага- </a:t>
            </a:r>
            <a:r>
              <a:rPr dirty="0" sz="800" spc="-2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токвартирним </a:t>
            </a:r>
            <a:r>
              <a:rPr dirty="0" sz="800" spc="30" i="1">
                <a:solidFill>
                  <a:srgbClr val="231F20"/>
                </a:solidFill>
                <a:latin typeface="Verdana"/>
                <a:cs typeface="Verdana"/>
              </a:rPr>
              <a:t>будинком, </a:t>
            </a:r>
            <a:r>
              <a:rPr dirty="0" sz="800" spc="-10" i="1">
                <a:solidFill>
                  <a:srgbClr val="231F20"/>
                </a:solidFill>
                <a:latin typeface="Verdana"/>
                <a:cs typeface="Verdana"/>
              </a:rPr>
              <a:t>у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яких </a:t>
            </a:r>
            <a:r>
              <a:rPr dirty="0" sz="800" spc="50" i="1">
                <a:solidFill>
                  <a:srgbClr val="231F20"/>
                </a:solidFill>
                <a:latin typeface="Verdana"/>
                <a:cs typeface="Verdana"/>
              </a:rPr>
              <a:t>формах воно 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може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здійснюва- </a:t>
            </a:r>
            <a:r>
              <a:rPr dirty="0" sz="800" spc="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тися</a:t>
            </a:r>
            <a:r>
              <a:rPr dirty="0" sz="8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та</a:t>
            </a:r>
            <a:r>
              <a:rPr dirty="0" sz="8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хто</a:t>
            </a:r>
            <a:r>
              <a:rPr dirty="0" sz="8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за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нього</a:t>
            </a:r>
            <a:r>
              <a:rPr dirty="0" sz="8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платить,</a:t>
            </a:r>
            <a:r>
              <a:rPr dirty="0" sz="8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як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співвласники</a:t>
            </a:r>
            <a:r>
              <a:rPr dirty="0" sz="8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5" i="1">
                <a:solidFill>
                  <a:srgbClr val="231F20"/>
                </a:solidFill>
                <a:latin typeface="Verdana"/>
                <a:cs typeface="Verdana"/>
              </a:rPr>
              <a:t>можуть</a:t>
            </a:r>
            <a:r>
              <a:rPr dirty="0" sz="8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70" i="1">
                <a:solidFill>
                  <a:srgbClr val="231F20"/>
                </a:solidFill>
                <a:latin typeface="Verdana"/>
                <a:cs typeface="Verdana"/>
              </a:rPr>
              <a:t>приймати </a:t>
            </a:r>
            <a:r>
              <a:rPr dirty="0" sz="800" spc="-2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спільні </a:t>
            </a:r>
            <a:r>
              <a:rPr dirty="0" sz="800" spc="50" i="1">
                <a:solidFill>
                  <a:srgbClr val="231F20"/>
                </a:solidFill>
                <a:latin typeface="Verdana"/>
                <a:cs typeface="Verdana"/>
              </a:rPr>
              <a:t>рішення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без </a:t>
            </a:r>
            <a:r>
              <a:rPr dirty="0" sz="800" spc="50" i="1">
                <a:solidFill>
                  <a:srgbClr val="231F20"/>
                </a:solidFill>
                <a:latin typeface="Verdana"/>
                <a:cs typeface="Verdana"/>
              </a:rPr>
              <a:t>створення </a:t>
            </a:r>
            <a:r>
              <a:rPr dirty="0" sz="800" spc="60" i="1">
                <a:solidFill>
                  <a:srgbClr val="231F20"/>
                </a:solidFill>
                <a:latin typeface="Verdana"/>
                <a:cs typeface="Verdana"/>
              </a:rPr>
              <a:t>ОСББ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та 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хто </a:t>
            </a:r>
            <a:r>
              <a:rPr dirty="0" sz="800" spc="50" i="1">
                <a:solidFill>
                  <a:srgbClr val="231F20"/>
                </a:solidFill>
                <a:latin typeface="Verdana"/>
                <a:cs typeface="Verdana"/>
              </a:rPr>
              <a:t>такий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управитель </a:t>
            </a:r>
            <a:r>
              <a:rPr dirty="0" sz="800" spc="50" i="1">
                <a:solidFill>
                  <a:srgbClr val="231F20"/>
                </a:solidFill>
                <a:latin typeface="Verdana"/>
                <a:cs typeface="Verdana"/>
              </a:rPr>
              <a:t> багатоквартирного</a:t>
            </a:r>
            <a:r>
              <a:rPr dirty="0" sz="800" spc="-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0" i="1">
                <a:solidFill>
                  <a:srgbClr val="231F20"/>
                </a:solidFill>
                <a:latin typeface="Verdana"/>
                <a:cs typeface="Verdana"/>
              </a:rPr>
              <a:t>будинку.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97" y="2796447"/>
            <a:ext cx="3913504" cy="1724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solidFill>
                  <a:srgbClr val="AC1032"/>
                </a:solidFill>
                <a:latin typeface="Tahoma"/>
                <a:cs typeface="Tahoma"/>
              </a:rPr>
              <a:t>Поня</a:t>
            </a:r>
            <a:r>
              <a:rPr dirty="0" sz="1200" spc="-5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200" spc="-60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200" spc="-5" b="1">
                <a:solidFill>
                  <a:srgbClr val="AC1032"/>
                </a:solidFill>
                <a:latin typeface="Tahoma"/>
                <a:cs typeface="Tahoma"/>
              </a:rPr>
              <a:t>я</a:t>
            </a:r>
            <a:r>
              <a:rPr dirty="0" sz="1200" spc="-7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AC1032"/>
                </a:solidFill>
                <a:latin typeface="Tahoma"/>
                <a:cs typeface="Tahoma"/>
              </a:rPr>
              <a:t>уп</a:t>
            </a:r>
            <a:r>
              <a:rPr dirty="0" sz="1200" spc="-10" b="1">
                <a:solidFill>
                  <a:srgbClr val="AC1032"/>
                </a:solidFill>
                <a:latin typeface="Tahoma"/>
                <a:cs typeface="Tahoma"/>
              </a:rPr>
              <a:t>р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авлінн</a:t>
            </a:r>
            <a:r>
              <a:rPr dirty="0" sz="1200" b="1">
                <a:solidFill>
                  <a:srgbClr val="AC1032"/>
                </a:solidFill>
                <a:latin typeface="Tahoma"/>
                <a:cs typeface="Tahoma"/>
              </a:rPr>
              <a:t>я</a:t>
            </a:r>
            <a:r>
              <a:rPr dirty="0" sz="1200" spc="-7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AC1032"/>
                </a:solidFill>
                <a:latin typeface="Tahoma"/>
                <a:cs typeface="Tahoma"/>
              </a:rPr>
              <a:t>б</a:t>
            </a:r>
            <a:r>
              <a:rPr dirty="0" sz="1200" spc="-45" b="1">
                <a:solidFill>
                  <a:srgbClr val="AC1032"/>
                </a:solidFill>
                <a:latin typeface="Tahoma"/>
                <a:cs typeface="Tahoma"/>
              </a:rPr>
              <a:t>ага</a:t>
            </a:r>
            <a:r>
              <a:rPr dirty="0" sz="1200" spc="-70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200" spc="-15" b="1">
                <a:solidFill>
                  <a:srgbClr val="AC1032"/>
                </a:solidFill>
                <a:latin typeface="Tahoma"/>
                <a:cs typeface="Tahoma"/>
              </a:rPr>
              <a:t>оква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р</a:t>
            </a:r>
            <a:r>
              <a:rPr dirty="0" sz="1200" spc="5" b="1">
                <a:solidFill>
                  <a:srgbClr val="AC1032"/>
                </a:solidFill>
                <a:latin typeface="Tahoma"/>
                <a:cs typeface="Tahoma"/>
              </a:rPr>
              <a:t>тирни</a:t>
            </a:r>
            <a:r>
              <a:rPr dirty="0" sz="1200" spc="35" b="1">
                <a:solidFill>
                  <a:srgbClr val="AC1032"/>
                </a:solidFill>
                <a:latin typeface="Tahoma"/>
                <a:cs typeface="Tahoma"/>
              </a:rPr>
              <a:t>м</a:t>
            </a:r>
            <a:r>
              <a:rPr dirty="0" sz="1200" spc="-7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15" b="1">
                <a:solidFill>
                  <a:srgbClr val="AC1032"/>
                </a:solidFill>
                <a:latin typeface="Tahoma"/>
                <a:cs typeface="Tahoma"/>
              </a:rPr>
              <a:t>б</a:t>
            </a:r>
            <a:r>
              <a:rPr dirty="0" sz="1200" spc="-65" b="1">
                <a:solidFill>
                  <a:srgbClr val="AC1032"/>
                </a:solidFill>
                <a:latin typeface="Tahoma"/>
                <a:cs typeface="Tahoma"/>
              </a:rPr>
              <a:t>у</a:t>
            </a:r>
            <a:r>
              <a:rPr dirty="0" sz="1200" b="1">
                <a:solidFill>
                  <a:srgbClr val="AC1032"/>
                </a:solidFill>
                <a:latin typeface="Tahoma"/>
                <a:cs typeface="Tahoma"/>
              </a:rPr>
              <a:t>дин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к</a:t>
            </a:r>
            <a:r>
              <a:rPr dirty="0" sz="1200" b="1">
                <a:solidFill>
                  <a:srgbClr val="AC1032"/>
                </a:solidFill>
                <a:latin typeface="Tahoma"/>
                <a:cs typeface="Tahoma"/>
              </a:rPr>
              <a:t>ом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Вище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згадували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поняття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«управління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багатоквартирним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будинком»,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говорячи,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функція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Вперше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законодавчому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рівні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поняття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чітко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визначив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особливості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здійснення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багатоквартир-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ному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будинку»: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«управління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багатоквартирним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будинком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25" i="1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вчи-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нення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співвласниками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багатоквартирного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будинку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дій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щодо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реалізації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прав</a:t>
            </a:r>
            <a:r>
              <a:rPr dirty="0" sz="9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та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виконання</a:t>
            </a:r>
            <a:r>
              <a:rPr dirty="0" sz="9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обов’язків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співвласників,</a:t>
            </a:r>
            <a:r>
              <a:rPr dirty="0" sz="9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пов’яза-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них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з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володінням,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користуванням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і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розпорядженням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спільним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5" i="1">
                <a:solidFill>
                  <a:srgbClr val="231F20"/>
                </a:solidFill>
                <a:latin typeface="Verdana"/>
                <a:cs typeface="Verdana"/>
              </a:rPr>
              <a:t>майном</a:t>
            </a:r>
            <a:r>
              <a:rPr dirty="0" sz="900" spc="-8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ба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г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оква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тирно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г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900" spc="-8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б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дин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у»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4647884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бачимо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наведеного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визначення,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функція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співвласників,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похідна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їхнього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власності,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тобто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мочностей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володіти,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користуватися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розпоряджатися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спільним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майном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Володіють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користуються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цим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майном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безпосередньо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щоденно.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от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розпо-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рядження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насамперед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прийняття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рішень.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5714577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Тому,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дещо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спрощуючи,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можемо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сказати,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прийнятті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спільних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рішень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їхнього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майна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полягає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6324097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При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цьому,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побачимо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далі,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реалізації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цієї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функції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власникам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немає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потреби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створювати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 дає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їм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механізм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приймати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без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без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залучення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управителя.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45814" y="2332289"/>
            <a:ext cx="3514090" cy="1717039"/>
            <a:chOff x="6345814" y="2332289"/>
            <a:chExt cx="3514090" cy="1717039"/>
          </a:xfrm>
        </p:grpSpPr>
        <p:sp>
          <p:nvSpPr>
            <p:cNvPr id="12" name="object 12"/>
            <p:cNvSpPr/>
            <p:nvPr/>
          </p:nvSpPr>
          <p:spPr>
            <a:xfrm>
              <a:off x="6345814" y="2808630"/>
              <a:ext cx="942340" cy="408305"/>
            </a:xfrm>
            <a:custGeom>
              <a:avLst/>
              <a:gdLst/>
              <a:ahLst/>
              <a:cxnLst/>
              <a:rect l="l" t="t" r="r" b="b"/>
              <a:pathLst>
                <a:path w="942340" h="408305">
                  <a:moveTo>
                    <a:pt x="923330" y="0"/>
                  </a:moveTo>
                  <a:lnTo>
                    <a:pt x="18806" y="0"/>
                  </a:lnTo>
                  <a:lnTo>
                    <a:pt x="12313" y="2926"/>
                  </a:lnTo>
                  <a:lnTo>
                    <a:pt x="2926" y="12313"/>
                  </a:lnTo>
                  <a:lnTo>
                    <a:pt x="0" y="18836"/>
                  </a:lnTo>
                  <a:lnTo>
                    <a:pt x="0" y="389199"/>
                  </a:lnTo>
                  <a:lnTo>
                    <a:pt x="2926" y="395691"/>
                  </a:lnTo>
                  <a:lnTo>
                    <a:pt x="12313" y="405109"/>
                  </a:lnTo>
                  <a:lnTo>
                    <a:pt x="18806" y="408005"/>
                  </a:lnTo>
                  <a:lnTo>
                    <a:pt x="923330" y="408005"/>
                  </a:lnTo>
                  <a:lnTo>
                    <a:pt x="929822" y="405109"/>
                  </a:lnTo>
                  <a:lnTo>
                    <a:pt x="939254" y="395660"/>
                  </a:lnTo>
                  <a:lnTo>
                    <a:pt x="22219" y="395660"/>
                  </a:lnTo>
                  <a:lnTo>
                    <a:pt x="18806" y="394136"/>
                  </a:lnTo>
                  <a:lnTo>
                    <a:pt x="13868" y="389199"/>
                  </a:lnTo>
                  <a:lnTo>
                    <a:pt x="12344" y="385785"/>
                  </a:lnTo>
                  <a:lnTo>
                    <a:pt x="12344" y="22219"/>
                  </a:lnTo>
                  <a:lnTo>
                    <a:pt x="13868" y="18836"/>
                  </a:lnTo>
                  <a:lnTo>
                    <a:pt x="18806" y="13898"/>
                  </a:lnTo>
                  <a:lnTo>
                    <a:pt x="22219" y="12374"/>
                  </a:lnTo>
                  <a:lnTo>
                    <a:pt x="939268" y="12374"/>
                  </a:lnTo>
                  <a:lnTo>
                    <a:pt x="929822" y="2926"/>
                  </a:lnTo>
                  <a:lnTo>
                    <a:pt x="923330" y="0"/>
                  </a:lnTo>
                  <a:close/>
                </a:path>
                <a:path w="942340" h="408305">
                  <a:moveTo>
                    <a:pt x="939268" y="12374"/>
                  </a:moveTo>
                  <a:lnTo>
                    <a:pt x="919916" y="12374"/>
                  </a:lnTo>
                  <a:lnTo>
                    <a:pt x="923330" y="13898"/>
                  </a:lnTo>
                  <a:lnTo>
                    <a:pt x="928268" y="18836"/>
                  </a:lnTo>
                  <a:lnTo>
                    <a:pt x="929792" y="22219"/>
                  </a:lnTo>
                  <a:lnTo>
                    <a:pt x="929792" y="385785"/>
                  </a:lnTo>
                  <a:lnTo>
                    <a:pt x="928268" y="389199"/>
                  </a:lnTo>
                  <a:lnTo>
                    <a:pt x="923330" y="394136"/>
                  </a:lnTo>
                  <a:lnTo>
                    <a:pt x="919916" y="395660"/>
                  </a:lnTo>
                  <a:lnTo>
                    <a:pt x="939254" y="395660"/>
                  </a:lnTo>
                  <a:lnTo>
                    <a:pt x="942167" y="389199"/>
                  </a:lnTo>
                  <a:lnTo>
                    <a:pt x="942167" y="18836"/>
                  </a:lnTo>
                  <a:lnTo>
                    <a:pt x="939268" y="12374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999220" y="3345474"/>
              <a:ext cx="779145" cy="316865"/>
            </a:xfrm>
            <a:custGeom>
              <a:avLst/>
              <a:gdLst/>
              <a:ahLst/>
              <a:cxnLst/>
              <a:rect l="l" t="t" r="r" b="b"/>
              <a:pathLst>
                <a:path w="779145" h="316864">
                  <a:moveTo>
                    <a:pt x="742340" y="0"/>
                  </a:moveTo>
                  <a:lnTo>
                    <a:pt x="36606" y="0"/>
                  </a:lnTo>
                  <a:lnTo>
                    <a:pt x="29254" y="751"/>
                  </a:lnTo>
                  <a:lnTo>
                    <a:pt x="751" y="29254"/>
                  </a:lnTo>
                  <a:lnTo>
                    <a:pt x="0" y="36606"/>
                  </a:lnTo>
                  <a:lnTo>
                    <a:pt x="0" y="280050"/>
                  </a:lnTo>
                  <a:lnTo>
                    <a:pt x="22391" y="313757"/>
                  </a:lnTo>
                  <a:lnTo>
                    <a:pt x="36606" y="316656"/>
                  </a:lnTo>
                  <a:lnTo>
                    <a:pt x="742340" y="316656"/>
                  </a:lnTo>
                  <a:lnTo>
                    <a:pt x="749688" y="315905"/>
                  </a:lnTo>
                  <a:lnTo>
                    <a:pt x="756544" y="313757"/>
                  </a:lnTo>
                  <a:lnTo>
                    <a:pt x="762760" y="310368"/>
                  </a:lnTo>
                  <a:lnTo>
                    <a:pt x="768187" y="305897"/>
                  </a:lnTo>
                  <a:lnTo>
                    <a:pt x="769547" y="304281"/>
                  </a:lnTo>
                  <a:lnTo>
                    <a:pt x="29931" y="304281"/>
                  </a:lnTo>
                  <a:lnTo>
                    <a:pt x="23896" y="301569"/>
                  </a:lnTo>
                  <a:lnTo>
                    <a:pt x="19476" y="297180"/>
                  </a:lnTo>
                  <a:lnTo>
                    <a:pt x="15087" y="292760"/>
                  </a:lnTo>
                  <a:lnTo>
                    <a:pt x="12358" y="286725"/>
                  </a:lnTo>
                  <a:lnTo>
                    <a:pt x="12344" y="29961"/>
                  </a:lnTo>
                  <a:lnTo>
                    <a:pt x="15087" y="23896"/>
                  </a:lnTo>
                  <a:lnTo>
                    <a:pt x="19476" y="19476"/>
                  </a:lnTo>
                  <a:lnTo>
                    <a:pt x="23896" y="15087"/>
                  </a:lnTo>
                  <a:lnTo>
                    <a:pt x="29931" y="12374"/>
                  </a:lnTo>
                  <a:lnTo>
                    <a:pt x="769552" y="12374"/>
                  </a:lnTo>
                  <a:lnTo>
                    <a:pt x="768217" y="10759"/>
                  </a:lnTo>
                  <a:lnTo>
                    <a:pt x="762790" y="6287"/>
                  </a:lnTo>
                  <a:lnTo>
                    <a:pt x="756570" y="2899"/>
                  </a:lnTo>
                  <a:lnTo>
                    <a:pt x="749705" y="751"/>
                  </a:lnTo>
                  <a:lnTo>
                    <a:pt x="742340" y="0"/>
                  </a:lnTo>
                  <a:close/>
                </a:path>
                <a:path w="779145" h="316864">
                  <a:moveTo>
                    <a:pt x="769552" y="12374"/>
                  </a:moveTo>
                  <a:lnTo>
                    <a:pt x="749015" y="12374"/>
                  </a:lnTo>
                  <a:lnTo>
                    <a:pt x="755081" y="15087"/>
                  </a:lnTo>
                  <a:lnTo>
                    <a:pt x="763889" y="23896"/>
                  </a:lnTo>
                  <a:lnTo>
                    <a:pt x="766602" y="29961"/>
                  </a:lnTo>
                  <a:lnTo>
                    <a:pt x="766602" y="286725"/>
                  </a:lnTo>
                  <a:lnTo>
                    <a:pt x="763889" y="292790"/>
                  </a:lnTo>
                  <a:lnTo>
                    <a:pt x="759500" y="297180"/>
                  </a:lnTo>
                  <a:lnTo>
                    <a:pt x="755111" y="301569"/>
                  </a:lnTo>
                  <a:lnTo>
                    <a:pt x="749046" y="304281"/>
                  </a:lnTo>
                  <a:lnTo>
                    <a:pt x="769547" y="304281"/>
                  </a:lnTo>
                  <a:lnTo>
                    <a:pt x="772689" y="300465"/>
                  </a:lnTo>
                  <a:lnTo>
                    <a:pt x="776077" y="294242"/>
                  </a:lnTo>
                  <a:lnTo>
                    <a:pt x="778220" y="287402"/>
                  </a:lnTo>
                  <a:lnTo>
                    <a:pt x="778977" y="280050"/>
                  </a:lnTo>
                  <a:lnTo>
                    <a:pt x="778977" y="36606"/>
                  </a:lnTo>
                  <a:lnTo>
                    <a:pt x="778226" y="29254"/>
                  </a:lnTo>
                  <a:lnTo>
                    <a:pt x="776077" y="22391"/>
                  </a:lnTo>
                  <a:lnTo>
                    <a:pt x="772689" y="16173"/>
                  </a:lnTo>
                  <a:lnTo>
                    <a:pt x="769552" y="1237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917625" y="2808630"/>
              <a:ext cx="942340" cy="408305"/>
            </a:xfrm>
            <a:custGeom>
              <a:avLst/>
              <a:gdLst/>
              <a:ahLst/>
              <a:cxnLst/>
              <a:rect l="l" t="t" r="r" b="b"/>
              <a:pathLst>
                <a:path w="942340" h="408305">
                  <a:moveTo>
                    <a:pt x="923330" y="0"/>
                  </a:moveTo>
                  <a:lnTo>
                    <a:pt x="18806" y="0"/>
                  </a:lnTo>
                  <a:lnTo>
                    <a:pt x="12313" y="2926"/>
                  </a:lnTo>
                  <a:lnTo>
                    <a:pt x="2926" y="12313"/>
                  </a:lnTo>
                  <a:lnTo>
                    <a:pt x="0" y="18836"/>
                  </a:lnTo>
                  <a:lnTo>
                    <a:pt x="0" y="389199"/>
                  </a:lnTo>
                  <a:lnTo>
                    <a:pt x="2926" y="395691"/>
                  </a:lnTo>
                  <a:lnTo>
                    <a:pt x="12313" y="405109"/>
                  </a:lnTo>
                  <a:lnTo>
                    <a:pt x="18806" y="408005"/>
                  </a:lnTo>
                  <a:lnTo>
                    <a:pt x="923330" y="408005"/>
                  </a:lnTo>
                  <a:lnTo>
                    <a:pt x="929853" y="405109"/>
                  </a:lnTo>
                  <a:lnTo>
                    <a:pt x="939254" y="395660"/>
                  </a:lnTo>
                  <a:lnTo>
                    <a:pt x="22219" y="395660"/>
                  </a:lnTo>
                  <a:lnTo>
                    <a:pt x="18806" y="394136"/>
                  </a:lnTo>
                  <a:lnTo>
                    <a:pt x="13898" y="389199"/>
                  </a:lnTo>
                  <a:lnTo>
                    <a:pt x="12374" y="385785"/>
                  </a:lnTo>
                  <a:lnTo>
                    <a:pt x="12374" y="22219"/>
                  </a:lnTo>
                  <a:lnTo>
                    <a:pt x="13898" y="18836"/>
                  </a:lnTo>
                  <a:lnTo>
                    <a:pt x="18806" y="13898"/>
                  </a:lnTo>
                  <a:lnTo>
                    <a:pt x="22219" y="12374"/>
                  </a:lnTo>
                  <a:lnTo>
                    <a:pt x="939268" y="12374"/>
                  </a:lnTo>
                  <a:lnTo>
                    <a:pt x="929853" y="2926"/>
                  </a:lnTo>
                  <a:lnTo>
                    <a:pt x="923330" y="0"/>
                  </a:lnTo>
                  <a:close/>
                </a:path>
                <a:path w="942340" h="408305">
                  <a:moveTo>
                    <a:pt x="939268" y="12374"/>
                  </a:moveTo>
                  <a:lnTo>
                    <a:pt x="919947" y="12374"/>
                  </a:lnTo>
                  <a:lnTo>
                    <a:pt x="923330" y="13898"/>
                  </a:lnTo>
                  <a:lnTo>
                    <a:pt x="928298" y="18836"/>
                  </a:lnTo>
                  <a:lnTo>
                    <a:pt x="929822" y="22219"/>
                  </a:lnTo>
                  <a:lnTo>
                    <a:pt x="929822" y="385785"/>
                  </a:lnTo>
                  <a:lnTo>
                    <a:pt x="928298" y="389199"/>
                  </a:lnTo>
                  <a:lnTo>
                    <a:pt x="923330" y="394136"/>
                  </a:lnTo>
                  <a:lnTo>
                    <a:pt x="919947" y="395660"/>
                  </a:lnTo>
                  <a:lnTo>
                    <a:pt x="939254" y="395660"/>
                  </a:lnTo>
                  <a:lnTo>
                    <a:pt x="942167" y="389199"/>
                  </a:lnTo>
                  <a:lnTo>
                    <a:pt x="942167" y="18836"/>
                  </a:lnTo>
                  <a:lnTo>
                    <a:pt x="939268" y="12374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5814" y="2332289"/>
              <a:ext cx="3513978" cy="171672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784603" y="3210479"/>
              <a:ext cx="2510155" cy="97790"/>
            </a:xfrm>
            <a:custGeom>
              <a:avLst/>
              <a:gdLst/>
              <a:ahLst/>
              <a:cxnLst/>
              <a:rect l="l" t="t" r="r" b="b"/>
              <a:pathLst>
                <a:path w="2510154" h="97789">
                  <a:moveTo>
                    <a:pt x="2477505" y="0"/>
                  </a:moveTo>
                  <a:lnTo>
                    <a:pt x="2445227" y="58704"/>
                  </a:lnTo>
                  <a:lnTo>
                    <a:pt x="2471348" y="58704"/>
                  </a:lnTo>
                  <a:lnTo>
                    <a:pt x="2471348" y="85069"/>
                  </a:lnTo>
                  <a:lnTo>
                    <a:pt x="38465" y="85069"/>
                  </a:lnTo>
                  <a:lnTo>
                    <a:pt x="38465" y="58704"/>
                  </a:lnTo>
                  <a:lnTo>
                    <a:pt x="64587" y="58704"/>
                  </a:lnTo>
                  <a:lnTo>
                    <a:pt x="32278" y="0"/>
                  </a:lnTo>
                  <a:lnTo>
                    <a:pt x="0" y="58704"/>
                  </a:lnTo>
                  <a:lnTo>
                    <a:pt x="26121" y="58704"/>
                  </a:lnTo>
                  <a:lnTo>
                    <a:pt x="26121" y="95128"/>
                  </a:lnTo>
                  <a:lnTo>
                    <a:pt x="29169" y="97353"/>
                  </a:lnTo>
                  <a:lnTo>
                    <a:pt x="32247" y="97414"/>
                  </a:lnTo>
                  <a:lnTo>
                    <a:pt x="2481376" y="97444"/>
                  </a:lnTo>
                  <a:lnTo>
                    <a:pt x="2483632" y="94366"/>
                  </a:lnTo>
                  <a:lnTo>
                    <a:pt x="2483723" y="58704"/>
                  </a:lnTo>
                  <a:lnTo>
                    <a:pt x="2509814" y="58704"/>
                  </a:lnTo>
                  <a:lnTo>
                    <a:pt x="247750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810725" y="2711430"/>
              <a:ext cx="2584450" cy="109855"/>
            </a:xfrm>
            <a:custGeom>
              <a:avLst/>
              <a:gdLst/>
              <a:ahLst/>
              <a:cxnLst/>
              <a:rect l="l" t="t" r="r" b="b"/>
              <a:pathLst>
                <a:path w="2584450" h="109855">
                  <a:moveTo>
                    <a:pt x="2581381" y="0"/>
                  </a:moveTo>
                  <a:lnTo>
                    <a:pt x="2743" y="0"/>
                  </a:lnTo>
                  <a:lnTo>
                    <a:pt x="0" y="2773"/>
                  </a:lnTo>
                  <a:lnTo>
                    <a:pt x="0" y="106801"/>
                  </a:lnTo>
                  <a:lnTo>
                    <a:pt x="2743" y="109575"/>
                  </a:lnTo>
                  <a:lnTo>
                    <a:pt x="9570" y="109575"/>
                  </a:lnTo>
                  <a:lnTo>
                    <a:pt x="12344" y="106801"/>
                  </a:lnTo>
                  <a:lnTo>
                    <a:pt x="12344" y="103357"/>
                  </a:lnTo>
                  <a:lnTo>
                    <a:pt x="12344" y="12344"/>
                  </a:lnTo>
                  <a:lnTo>
                    <a:pt x="2571810" y="12344"/>
                  </a:lnTo>
                  <a:lnTo>
                    <a:pt x="2571810" y="106801"/>
                  </a:lnTo>
                  <a:lnTo>
                    <a:pt x="2574584" y="109575"/>
                  </a:lnTo>
                  <a:lnTo>
                    <a:pt x="2581381" y="109575"/>
                  </a:lnTo>
                  <a:lnTo>
                    <a:pt x="2584155" y="106801"/>
                  </a:lnTo>
                  <a:lnTo>
                    <a:pt x="2584155" y="2773"/>
                  </a:lnTo>
                  <a:lnTo>
                    <a:pt x="2581381" y="0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3053" y="2854228"/>
              <a:ext cx="807658" cy="31680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6646" y="3210448"/>
              <a:ext cx="1644274" cy="5445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2747" y="2922016"/>
              <a:ext cx="760140" cy="18123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30888" y="2922626"/>
              <a:ext cx="715639" cy="18004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779893" y="3469081"/>
              <a:ext cx="645795" cy="69850"/>
            </a:xfrm>
            <a:custGeom>
              <a:avLst/>
              <a:gdLst/>
              <a:ahLst/>
              <a:cxnLst/>
              <a:rect l="l" t="t" r="r" b="b"/>
              <a:pathLst>
                <a:path w="645795" h="69850">
                  <a:moveTo>
                    <a:pt x="60286" y="45008"/>
                  </a:moveTo>
                  <a:lnTo>
                    <a:pt x="59194" y="41567"/>
                  </a:lnTo>
                  <a:lnTo>
                    <a:pt x="57416" y="39344"/>
                  </a:lnTo>
                  <a:lnTo>
                    <a:pt x="54737" y="35991"/>
                  </a:lnTo>
                  <a:lnTo>
                    <a:pt x="51574" y="33947"/>
                  </a:lnTo>
                  <a:lnTo>
                    <a:pt x="47396" y="32702"/>
                  </a:lnTo>
                  <a:lnTo>
                    <a:pt x="50444" y="31242"/>
                  </a:lnTo>
                  <a:lnTo>
                    <a:pt x="52819" y="29197"/>
                  </a:lnTo>
                  <a:lnTo>
                    <a:pt x="53403" y="28308"/>
                  </a:lnTo>
                  <a:lnTo>
                    <a:pt x="56210" y="24041"/>
                  </a:lnTo>
                  <a:lnTo>
                    <a:pt x="57061" y="21056"/>
                  </a:lnTo>
                  <a:lnTo>
                    <a:pt x="57061" y="12001"/>
                  </a:lnTo>
                  <a:lnTo>
                    <a:pt x="56896" y="11696"/>
                  </a:lnTo>
                  <a:lnTo>
                    <a:pt x="54838" y="7670"/>
                  </a:lnTo>
                  <a:lnTo>
                    <a:pt x="50419" y="4572"/>
                  </a:lnTo>
                  <a:lnTo>
                    <a:pt x="45999" y="1524"/>
                  </a:lnTo>
                  <a:lnTo>
                    <a:pt x="44259" y="1104"/>
                  </a:lnTo>
                  <a:lnTo>
                    <a:pt x="44259" y="42176"/>
                  </a:lnTo>
                  <a:lnTo>
                    <a:pt x="44259" y="53733"/>
                  </a:lnTo>
                  <a:lnTo>
                    <a:pt x="40563" y="56654"/>
                  </a:lnTo>
                  <a:lnTo>
                    <a:pt x="15760" y="56654"/>
                  </a:lnTo>
                  <a:lnTo>
                    <a:pt x="15760" y="39344"/>
                  </a:lnTo>
                  <a:lnTo>
                    <a:pt x="40563" y="39344"/>
                  </a:lnTo>
                  <a:lnTo>
                    <a:pt x="44259" y="42176"/>
                  </a:lnTo>
                  <a:lnTo>
                    <a:pt x="44259" y="1104"/>
                  </a:lnTo>
                  <a:lnTo>
                    <a:pt x="40932" y="279"/>
                  </a:lnTo>
                  <a:lnTo>
                    <a:pt x="40932" y="17373"/>
                  </a:lnTo>
                  <a:lnTo>
                    <a:pt x="40932" y="22758"/>
                  </a:lnTo>
                  <a:lnTo>
                    <a:pt x="40081" y="24803"/>
                  </a:lnTo>
                  <a:lnTo>
                    <a:pt x="36550" y="27635"/>
                  </a:lnTo>
                  <a:lnTo>
                    <a:pt x="33959" y="28308"/>
                  </a:lnTo>
                  <a:lnTo>
                    <a:pt x="15760" y="28308"/>
                  </a:lnTo>
                  <a:lnTo>
                    <a:pt x="15760" y="11696"/>
                  </a:lnTo>
                  <a:lnTo>
                    <a:pt x="33858" y="11696"/>
                  </a:lnTo>
                  <a:lnTo>
                    <a:pt x="36487" y="12433"/>
                  </a:lnTo>
                  <a:lnTo>
                    <a:pt x="40055" y="15290"/>
                  </a:lnTo>
                  <a:lnTo>
                    <a:pt x="40932" y="17373"/>
                  </a:lnTo>
                  <a:lnTo>
                    <a:pt x="40932" y="279"/>
                  </a:lnTo>
                  <a:lnTo>
                    <a:pt x="39801" y="0"/>
                  </a:lnTo>
                  <a:lnTo>
                    <a:pt x="0" y="0"/>
                  </a:lnTo>
                  <a:lnTo>
                    <a:pt x="0" y="68389"/>
                  </a:lnTo>
                  <a:lnTo>
                    <a:pt x="42240" y="68389"/>
                  </a:lnTo>
                  <a:lnTo>
                    <a:pt x="48831" y="66687"/>
                  </a:lnTo>
                  <a:lnTo>
                    <a:pt x="58000" y="59918"/>
                  </a:lnTo>
                  <a:lnTo>
                    <a:pt x="59575" y="56654"/>
                  </a:lnTo>
                  <a:lnTo>
                    <a:pt x="60286" y="55194"/>
                  </a:lnTo>
                  <a:lnTo>
                    <a:pt x="60286" y="45008"/>
                  </a:lnTo>
                  <a:close/>
                </a:path>
                <a:path w="645795" h="69850">
                  <a:moveTo>
                    <a:pt x="122047" y="15849"/>
                  </a:moveTo>
                  <a:lnTo>
                    <a:pt x="77089" y="15849"/>
                  </a:lnTo>
                  <a:lnTo>
                    <a:pt x="76327" y="36931"/>
                  </a:lnTo>
                  <a:lnTo>
                    <a:pt x="76111" y="41173"/>
                  </a:lnTo>
                  <a:lnTo>
                    <a:pt x="70281" y="55981"/>
                  </a:lnTo>
                  <a:lnTo>
                    <a:pt x="67538" y="55981"/>
                  </a:lnTo>
                  <a:lnTo>
                    <a:pt x="65773" y="55803"/>
                  </a:lnTo>
                  <a:lnTo>
                    <a:pt x="64985" y="68300"/>
                  </a:lnTo>
                  <a:lnTo>
                    <a:pt x="68059" y="69062"/>
                  </a:lnTo>
                  <a:lnTo>
                    <a:pt x="70650" y="69456"/>
                  </a:lnTo>
                  <a:lnTo>
                    <a:pt x="77089" y="69456"/>
                  </a:lnTo>
                  <a:lnTo>
                    <a:pt x="89700" y="37604"/>
                  </a:lnTo>
                  <a:lnTo>
                    <a:pt x="90195" y="28308"/>
                  </a:lnTo>
                  <a:lnTo>
                    <a:pt x="106807" y="28308"/>
                  </a:lnTo>
                  <a:lnTo>
                    <a:pt x="106807" y="68389"/>
                  </a:lnTo>
                  <a:lnTo>
                    <a:pt x="122047" y="68389"/>
                  </a:lnTo>
                  <a:lnTo>
                    <a:pt x="122047" y="15849"/>
                  </a:lnTo>
                  <a:close/>
                </a:path>
                <a:path w="645795" h="69850">
                  <a:moveTo>
                    <a:pt x="182397" y="46380"/>
                  </a:moveTo>
                  <a:lnTo>
                    <a:pt x="165265" y="15049"/>
                  </a:lnTo>
                  <a:lnTo>
                    <a:pt x="152882" y="15049"/>
                  </a:lnTo>
                  <a:lnTo>
                    <a:pt x="148742" y="15595"/>
                  </a:lnTo>
                  <a:lnTo>
                    <a:pt x="140728" y="17792"/>
                  </a:lnTo>
                  <a:lnTo>
                    <a:pt x="137312" y="19380"/>
                  </a:lnTo>
                  <a:lnTo>
                    <a:pt x="134442" y="21386"/>
                  </a:lnTo>
                  <a:lnTo>
                    <a:pt x="139903" y="32029"/>
                  </a:lnTo>
                  <a:lnTo>
                    <a:pt x="141795" y="30530"/>
                  </a:lnTo>
                  <a:lnTo>
                    <a:pt x="144081" y="29349"/>
                  </a:lnTo>
                  <a:lnTo>
                    <a:pt x="146786" y="28460"/>
                  </a:lnTo>
                  <a:lnTo>
                    <a:pt x="149504" y="27609"/>
                  </a:lnTo>
                  <a:lnTo>
                    <a:pt x="152247" y="27152"/>
                  </a:lnTo>
                  <a:lnTo>
                    <a:pt x="159080" y="27152"/>
                  </a:lnTo>
                  <a:lnTo>
                    <a:pt x="162128" y="28067"/>
                  </a:lnTo>
                  <a:lnTo>
                    <a:pt x="166179" y="31635"/>
                  </a:lnTo>
                  <a:lnTo>
                    <a:pt x="167157" y="34188"/>
                  </a:lnTo>
                  <a:lnTo>
                    <a:pt x="167157" y="37515"/>
                  </a:lnTo>
                  <a:lnTo>
                    <a:pt x="167157" y="46380"/>
                  </a:lnTo>
                  <a:lnTo>
                    <a:pt x="167157" y="51752"/>
                  </a:lnTo>
                  <a:lnTo>
                    <a:pt x="166331" y="54127"/>
                  </a:lnTo>
                  <a:lnTo>
                    <a:pt x="164896" y="55892"/>
                  </a:lnTo>
                  <a:lnTo>
                    <a:pt x="162852" y="57086"/>
                  </a:lnTo>
                  <a:lnTo>
                    <a:pt x="160845" y="58305"/>
                  </a:lnTo>
                  <a:lnTo>
                    <a:pt x="158559" y="58915"/>
                  </a:lnTo>
                  <a:lnTo>
                    <a:pt x="153250" y="58915"/>
                  </a:lnTo>
                  <a:lnTo>
                    <a:pt x="151155" y="58331"/>
                  </a:lnTo>
                  <a:lnTo>
                    <a:pt x="148107" y="56045"/>
                  </a:lnTo>
                  <a:lnTo>
                    <a:pt x="147345" y="54521"/>
                  </a:lnTo>
                  <a:lnTo>
                    <a:pt x="147345" y="48463"/>
                  </a:lnTo>
                  <a:lnTo>
                    <a:pt x="150444" y="46380"/>
                  </a:lnTo>
                  <a:lnTo>
                    <a:pt x="167157" y="46380"/>
                  </a:lnTo>
                  <a:lnTo>
                    <a:pt x="167157" y="37515"/>
                  </a:lnTo>
                  <a:lnTo>
                    <a:pt x="147370" y="37515"/>
                  </a:lnTo>
                  <a:lnTo>
                    <a:pt x="141706" y="38912"/>
                  </a:lnTo>
                  <a:lnTo>
                    <a:pt x="134327" y="44526"/>
                  </a:lnTo>
                  <a:lnTo>
                    <a:pt x="132499" y="48361"/>
                  </a:lnTo>
                  <a:lnTo>
                    <a:pt x="132499" y="56286"/>
                  </a:lnTo>
                  <a:lnTo>
                    <a:pt x="133261" y="59029"/>
                  </a:lnTo>
                  <a:lnTo>
                    <a:pt x="134848" y="61442"/>
                  </a:lnTo>
                  <a:lnTo>
                    <a:pt x="136398" y="63855"/>
                  </a:lnTo>
                  <a:lnTo>
                    <a:pt x="138658" y="65735"/>
                  </a:lnTo>
                  <a:lnTo>
                    <a:pt x="144564" y="68478"/>
                  </a:lnTo>
                  <a:lnTo>
                    <a:pt x="148107" y="69189"/>
                  </a:lnTo>
                  <a:lnTo>
                    <a:pt x="159931" y="69189"/>
                  </a:lnTo>
                  <a:lnTo>
                    <a:pt x="165290" y="66713"/>
                  </a:lnTo>
                  <a:lnTo>
                    <a:pt x="168160" y="61836"/>
                  </a:lnTo>
                  <a:lnTo>
                    <a:pt x="168160" y="68389"/>
                  </a:lnTo>
                  <a:lnTo>
                    <a:pt x="182397" y="68389"/>
                  </a:lnTo>
                  <a:lnTo>
                    <a:pt x="182397" y="61836"/>
                  </a:lnTo>
                  <a:lnTo>
                    <a:pt x="182397" y="58915"/>
                  </a:lnTo>
                  <a:lnTo>
                    <a:pt x="182397" y="46380"/>
                  </a:lnTo>
                  <a:close/>
                </a:path>
                <a:path w="645795" h="69850">
                  <a:moveTo>
                    <a:pt x="244271" y="28435"/>
                  </a:moveTo>
                  <a:lnTo>
                    <a:pt x="242379" y="24104"/>
                  </a:lnTo>
                  <a:lnTo>
                    <a:pt x="239356" y="20815"/>
                  </a:lnTo>
                  <a:lnTo>
                    <a:pt x="231063" y="16205"/>
                  </a:lnTo>
                  <a:lnTo>
                    <a:pt x="226250" y="15049"/>
                  </a:lnTo>
                  <a:lnTo>
                    <a:pt x="215125" y="15049"/>
                  </a:lnTo>
                  <a:lnTo>
                    <a:pt x="191389" y="36906"/>
                  </a:lnTo>
                  <a:lnTo>
                    <a:pt x="191389" y="47294"/>
                  </a:lnTo>
                  <a:lnTo>
                    <a:pt x="215125" y="69189"/>
                  </a:lnTo>
                  <a:lnTo>
                    <a:pt x="220700" y="69189"/>
                  </a:lnTo>
                  <a:lnTo>
                    <a:pt x="226250" y="69189"/>
                  </a:lnTo>
                  <a:lnTo>
                    <a:pt x="231063" y="67995"/>
                  </a:lnTo>
                  <a:lnTo>
                    <a:pt x="239356" y="63296"/>
                  </a:lnTo>
                  <a:lnTo>
                    <a:pt x="242379" y="60045"/>
                  </a:lnTo>
                  <a:lnTo>
                    <a:pt x="244271" y="55892"/>
                  </a:lnTo>
                  <a:lnTo>
                    <a:pt x="232410" y="49428"/>
                  </a:lnTo>
                  <a:lnTo>
                    <a:pt x="229755" y="54279"/>
                  </a:lnTo>
                  <a:lnTo>
                    <a:pt x="225831" y="56654"/>
                  </a:lnTo>
                  <a:lnTo>
                    <a:pt x="216649" y="56654"/>
                  </a:lnTo>
                  <a:lnTo>
                    <a:pt x="213360" y="55346"/>
                  </a:lnTo>
                  <a:lnTo>
                    <a:pt x="208153" y="50139"/>
                  </a:lnTo>
                  <a:lnTo>
                    <a:pt x="206832" y="46596"/>
                  </a:lnTo>
                  <a:lnTo>
                    <a:pt x="206832" y="37604"/>
                  </a:lnTo>
                  <a:lnTo>
                    <a:pt x="208153" y="34074"/>
                  </a:lnTo>
                  <a:lnTo>
                    <a:pt x="213360" y="28854"/>
                  </a:lnTo>
                  <a:lnTo>
                    <a:pt x="216649" y="27546"/>
                  </a:lnTo>
                  <a:lnTo>
                    <a:pt x="225729" y="27546"/>
                  </a:lnTo>
                  <a:lnTo>
                    <a:pt x="229692" y="29959"/>
                  </a:lnTo>
                  <a:lnTo>
                    <a:pt x="232410" y="34772"/>
                  </a:lnTo>
                  <a:lnTo>
                    <a:pt x="244271" y="28435"/>
                  </a:lnTo>
                  <a:close/>
                </a:path>
                <a:path w="645795" h="69850">
                  <a:moveTo>
                    <a:pt x="306781" y="15849"/>
                  </a:moveTo>
                  <a:lnTo>
                    <a:pt x="291541" y="15849"/>
                  </a:lnTo>
                  <a:lnTo>
                    <a:pt x="291541" y="36322"/>
                  </a:lnTo>
                  <a:lnTo>
                    <a:pt x="268681" y="36322"/>
                  </a:lnTo>
                  <a:lnTo>
                    <a:pt x="268681" y="15849"/>
                  </a:lnTo>
                  <a:lnTo>
                    <a:pt x="253530" y="15849"/>
                  </a:lnTo>
                  <a:lnTo>
                    <a:pt x="253530" y="68389"/>
                  </a:lnTo>
                  <a:lnTo>
                    <a:pt x="268681" y="68389"/>
                  </a:lnTo>
                  <a:lnTo>
                    <a:pt x="268681" y="48768"/>
                  </a:lnTo>
                  <a:lnTo>
                    <a:pt x="291541" y="48768"/>
                  </a:lnTo>
                  <a:lnTo>
                    <a:pt x="291541" y="68389"/>
                  </a:lnTo>
                  <a:lnTo>
                    <a:pt x="306781" y="68389"/>
                  </a:lnTo>
                  <a:lnTo>
                    <a:pt x="306781" y="15849"/>
                  </a:lnTo>
                  <a:close/>
                </a:path>
                <a:path w="645795" h="69850">
                  <a:moveTo>
                    <a:pt x="376059" y="15849"/>
                  </a:moveTo>
                  <a:lnTo>
                    <a:pt x="362077" y="15849"/>
                  </a:lnTo>
                  <a:lnTo>
                    <a:pt x="336499" y="47091"/>
                  </a:lnTo>
                  <a:lnTo>
                    <a:pt x="336499" y="15849"/>
                  </a:lnTo>
                  <a:lnTo>
                    <a:pt x="321348" y="15849"/>
                  </a:lnTo>
                  <a:lnTo>
                    <a:pt x="321348" y="68389"/>
                  </a:lnTo>
                  <a:lnTo>
                    <a:pt x="335407" y="68389"/>
                  </a:lnTo>
                  <a:lnTo>
                    <a:pt x="360908" y="37122"/>
                  </a:lnTo>
                  <a:lnTo>
                    <a:pt x="360908" y="68389"/>
                  </a:lnTo>
                  <a:lnTo>
                    <a:pt x="376059" y="68389"/>
                  </a:lnTo>
                  <a:lnTo>
                    <a:pt x="376059" y="15849"/>
                  </a:lnTo>
                  <a:close/>
                </a:path>
                <a:path w="645795" h="69850">
                  <a:moveTo>
                    <a:pt x="445897" y="68389"/>
                  </a:moveTo>
                  <a:lnTo>
                    <a:pt x="426262" y="41046"/>
                  </a:lnTo>
                  <a:lnTo>
                    <a:pt x="444639" y="15849"/>
                  </a:lnTo>
                  <a:lnTo>
                    <a:pt x="428421" y="15849"/>
                  </a:lnTo>
                  <a:lnTo>
                    <a:pt x="414159" y="36233"/>
                  </a:lnTo>
                  <a:lnTo>
                    <a:pt x="405930" y="36233"/>
                  </a:lnTo>
                  <a:lnTo>
                    <a:pt x="405930" y="15849"/>
                  </a:lnTo>
                  <a:lnTo>
                    <a:pt x="390690" y="15849"/>
                  </a:lnTo>
                  <a:lnTo>
                    <a:pt x="390690" y="68389"/>
                  </a:lnTo>
                  <a:lnTo>
                    <a:pt x="405930" y="68389"/>
                  </a:lnTo>
                  <a:lnTo>
                    <a:pt x="405930" y="48463"/>
                  </a:lnTo>
                  <a:lnTo>
                    <a:pt x="413854" y="48463"/>
                  </a:lnTo>
                  <a:lnTo>
                    <a:pt x="427939" y="68389"/>
                  </a:lnTo>
                  <a:lnTo>
                    <a:pt x="445897" y="68389"/>
                  </a:lnTo>
                  <a:close/>
                </a:path>
                <a:path w="645795" h="69850">
                  <a:moveTo>
                    <a:pt x="498170" y="46380"/>
                  </a:moveTo>
                  <a:lnTo>
                    <a:pt x="480999" y="15049"/>
                  </a:lnTo>
                  <a:lnTo>
                    <a:pt x="468630" y="15049"/>
                  </a:lnTo>
                  <a:lnTo>
                    <a:pt x="464515" y="15595"/>
                  </a:lnTo>
                  <a:lnTo>
                    <a:pt x="456501" y="17792"/>
                  </a:lnTo>
                  <a:lnTo>
                    <a:pt x="453085" y="19380"/>
                  </a:lnTo>
                  <a:lnTo>
                    <a:pt x="450189" y="21386"/>
                  </a:lnTo>
                  <a:lnTo>
                    <a:pt x="455676" y="32029"/>
                  </a:lnTo>
                  <a:lnTo>
                    <a:pt x="457568" y="30530"/>
                  </a:lnTo>
                  <a:lnTo>
                    <a:pt x="459854" y="29349"/>
                  </a:lnTo>
                  <a:lnTo>
                    <a:pt x="462534" y="28460"/>
                  </a:lnTo>
                  <a:lnTo>
                    <a:pt x="465277" y="27609"/>
                  </a:lnTo>
                  <a:lnTo>
                    <a:pt x="468020" y="27152"/>
                  </a:lnTo>
                  <a:lnTo>
                    <a:pt x="474853" y="27152"/>
                  </a:lnTo>
                  <a:lnTo>
                    <a:pt x="477901" y="28067"/>
                  </a:lnTo>
                  <a:lnTo>
                    <a:pt x="481914" y="31635"/>
                  </a:lnTo>
                  <a:lnTo>
                    <a:pt x="482930" y="34188"/>
                  </a:lnTo>
                  <a:lnTo>
                    <a:pt x="482930" y="37515"/>
                  </a:lnTo>
                  <a:lnTo>
                    <a:pt x="482930" y="46380"/>
                  </a:lnTo>
                  <a:lnTo>
                    <a:pt x="482930" y="51752"/>
                  </a:lnTo>
                  <a:lnTo>
                    <a:pt x="482104" y="54127"/>
                  </a:lnTo>
                  <a:lnTo>
                    <a:pt x="480644" y="55892"/>
                  </a:lnTo>
                  <a:lnTo>
                    <a:pt x="478624" y="57086"/>
                  </a:lnTo>
                  <a:lnTo>
                    <a:pt x="476618" y="58305"/>
                  </a:lnTo>
                  <a:lnTo>
                    <a:pt x="474294" y="58915"/>
                  </a:lnTo>
                  <a:lnTo>
                    <a:pt x="469023" y="58915"/>
                  </a:lnTo>
                  <a:lnTo>
                    <a:pt x="466928" y="58331"/>
                  </a:lnTo>
                  <a:lnTo>
                    <a:pt x="465366" y="57200"/>
                  </a:lnTo>
                  <a:lnTo>
                    <a:pt x="463842" y="56045"/>
                  </a:lnTo>
                  <a:lnTo>
                    <a:pt x="463080" y="54521"/>
                  </a:lnTo>
                  <a:lnTo>
                    <a:pt x="463080" y="48463"/>
                  </a:lnTo>
                  <a:lnTo>
                    <a:pt x="466217" y="46380"/>
                  </a:lnTo>
                  <a:lnTo>
                    <a:pt x="482930" y="46380"/>
                  </a:lnTo>
                  <a:lnTo>
                    <a:pt x="482930" y="37515"/>
                  </a:lnTo>
                  <a:lnTo>
                    <a:pt x="463118" y="37515"/>
                  </a:lnTo>
                  <a:lnTo>
                    <a:pt x="457441" y="38912"/>
                  </a:lnTo>
                  <a:lnTo>
                    <a:pt x="450100" y="44526"/>
                  </a:lnTo>
                  <a:lnTo>
                    <a:pt x="448233" y="48361"/>
                  </a:lnTo>
                  <a:lnTo>
                    <a:pt x="448233" y="56286"/>
                  </a:lnTo>
                  <a:lnTo>
                    <a:pt x="463842" y="69189"/>
                  </a:lnTo>
                  <a:lnTo>
                    <a:pt x="475703" y="69189"/>
                  </a:lnTo>
                  <a:lnTo>
                    <a:pt x="481063" y="66713"/>
                  </a:lnTo>
                  <a:lnTo>
                    <a:pt x="483895" y="61836"/>
                  </a:lnTo>
                  <a:lnTo>
                    <a:pt x="483895" y="68389"/>
                  </a:lnTo>
                  <a:lnTo>
                    <a:pt x="498170" y="68389"/>
                  </a:lnTo>
                  <a:lnTo>
                    <a:pt x="498170" y="61836"/>
                  </a:lnTo>
                  <a:lnTo>
                    <a:pt x="498170" y="58915"/>
                  </a:lnTo>
                  <a:lnTo>
                    <a:pt x="498170" y="46380"/>
                  </a:lnTo>
                  <a:close/>
                </a:path>
                <a:path w="645795" h="69850">
                  <a:moveTo>
                    <a:pt x="576529" y="68389"/>
                  </a:moveTo>
                  <a:lnTo>
                    <a:pt x="576351" y="15811"/>
                  </a:lnTo>
                  <a:lnTo>
                    <a:pt x="562076" y="15811"/>
                  </a:lnTo>
                  <a:lnTo>
                    <a:pt x="544195" y="46202"/>
                  </a:lnTo>
                  <a:lnTo>
                    <a:pt x="527392" y="15811"/>
                  </a:lnTo>
                  <a:lnTo>
                    <a:pt x="511454" y="15811"/>
                  </a:lnTo>
                  <a:lnTo>
                    <a:pt x="511454" y="68389"/>
                  </a:lnTo>
                  <a:lnTo>
                    <a:pt x="525259" y="68389"/>
                  </a:lnTo>
                  <a:lnTo>
                    <a:pt x="525259" y="36817"/>
                  </a:lnTo>
                  <a:lnTo>
                    <a:pt x="540562" y="63296"/>
                  </a:lnTo>
                  <a:lnTo>
                    <a:pt x="547027" y="63296"/>
                  </a:lnTo>
                  <a:lnTo>
                    <a:pt x="562749" y="36931"/>
                  </a:lnTo>
                  <a:lnTo>
                    <a:pt x="562749" y="68389"/>
                  </a:lnTo>
                  <a:lnTo>
                    <a:pt x="576529" y="68389"/>
                  </a:lnTo>
                  <a:close/>
                </a:path>
                <a:path w="645795" h="69850">
                  <a:moveTo>
                    <a:pt x="645782" y="15849"/>
                  </a:moveTo>
                  <a:lnTo>
                    <a:pt x="631825" y="15849"/>
                  </a:lnTo>
                  <a:lnTo>
                    <a:pt x="606221" y="47091"/>
                  </a:lnTo>
                  <a:lnTo>
                    <a:pt x="606221" y="15849"/>
                  </a:lnTo>
                  <a:lnTo>
                    <a:pt x="591070" y="15849"/>
                  </a:lnTo>
                  <a:lnTo>
                    <a:pt x="591070" y="68389"/>
                  </a:lnTo>
                  <a:lnTo>
                    <a:pt x="605155" y="68389"/>
                  </a:lnTo>
                  <a:lnTo>
                    <a:pt x="630631" y="37122"/>
                  </a:lnTo>
                  <a:lnTo>
                    <a:pt x="630631" y="68389"/>
                  </a:lnTo>
                  <a:lnTo>
                    <a:pt x="645782" y="68389"/>
                  </a:lnTo>
                  <a:lnTo>
                    <a:pt x="645782" y="1584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7104" y="3231659"/>
              <a:ext cx="548952" cy="31157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143312" y="4343343"/>
            <a:ext cx="3916045" cy="6350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219"/>
              </a:spcBef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Насправді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самому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законі,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статті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9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України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особливості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здійснення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багатоквар-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тирному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будинку»,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перелік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форм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управління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викладений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структуровано.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8304" y="7093119"/>
            <a:ext cx="18224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25" b="1">
                <a:solidFill>
                  <a:srgbClr val="AC1032"/>
                </a:solidFill>
                <a:latin typeface="Trebuchet MS"/>
                <a:cs typeface="Trebuchet MS"/>
              </a:rPr>
              <a:t>24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883290" y="7093119"/>
            <a:ext cx="17399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5" b="1">
                <a:solidFill>
                  <a:srgbClr val="AC1032"/>
                </a:solidFill>
                <a:latin typeface="Trebuchet MS"/>
                <a:cs typeface="Trebuchet MS"/>
              </a:rPr>
              <a:t>25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43295" y="5105344"/>
            <a:ext cx="391604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Дослівно закон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передбачає,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«управління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багатоквартир-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60" i="1">
                <a:solidFill>
                  <a:srgbClr val="231F20"/>
                </a:solidFill>
                <a:latin typeface="Verdana"/>
                <a:cs typeface="Verdana"/>
              </a:rPr>
              <a:t>ним</a:t>
            </a:r>
            <a:r>
              <a:rPr dirty="0" sz="9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будинком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здійснюється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його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співвласниками»</a:t>
            </a:r>
            <a:r>
              <a:rPr dirty="0" sz="9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«за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рі-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0" i="1">
                <a:solidFill>
                  <a:srgbClr val="231F20"/>
                </a:solidFill>
                <a:latin typeface="Verdana"/>
                <a:cs typeface="Verdana"/>
              </a:rPr>
              <a:t>шенням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співвласників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усі </a:t>
            </a:r>
            <a:r>
              <a:rPr dirty="0" sz="900" spc="60" i="1">
                <a:solidFill>
                  <a:srgbClr val="231F20"/>
                </a:solidFill>
                <a:latin typeface="Verdana"/>
                <a:cs typeface="Verdana"/>
              </a:rPr>
              <a:t>або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частина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функцій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з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управління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багатоквартирним</a:t>
            </a:r>
            <a:r>
              <a:rPr dirty="0" sz="900" spc="-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будинком</a:t>
            </a:r>
            <a:r>
              <a:rPr dirty="0" sz="900" spc="-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можуть</a:t>
            </a:r>
            <a:r>
              <a:rPr dirty="0" sz="900" spc="-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передаватися</a:t>
            </a:r>
            <a:r>
              <a:rPr dirty="0" sz="900" spc="-7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управите-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лю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60" i="1">
                <a:solidFill>
                  <a:srgbClr val="231F20"/>
                </a:solidFill>
                <a:latin typeface="Verdana"/>
                <a:cs typeface="Verdana"/>
              </a:rPr>
              <a:t>або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всі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функції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25" i="1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об’єднанню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співвласників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багатоквартир-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ного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будинку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(асоціації об’єднань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співвласників багатоквар-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тирного</a:t>
            </a:r>
            <a:r>
              <a:rPr dirty="0" sz="9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 i="1">
                <a:solidFill>
                  <a:srgbClr val="231F20"/>
                </a:solidFill>
                <a:latin typeface="Verdana"/>
                <a:cs typeface="Verdana"/>
              </a:rPr>
              <a:t>будинку).»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43312" y="6324510"/>
            <a:ext cx="391731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тому,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речі,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безпосередньо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співвласни-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ками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(слово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«безпосередньо»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5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тут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додали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виразності</a:t>
            </a:r>
            <a:endParaRPr sz="900">
              <a:latin typeface="Tahoma"/>
              <a:cs typeface="Tahoma"/>
            </a:endParaRPr>
          </a:p>
          <a:p>
            <a:pPr marL="12700" marR="8255">
              <a:lnSpc>
                <a:spcPct val="111100"/>
              </a:lnSpc>
            </a:pP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законі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слова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немає)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базовою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формою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управлін-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«за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замовчуванням».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8227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3.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Поняття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3305" y="838106"/>
            <a:ext cx="37338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5080" indent="-180340">
              <a:lnSpc>
                <a:spcPct val="111100"/>
              </a:lnSpc>
              <a:spcBef>
                <a:spcPts val="10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витрати,</a:t>
            </a:r>
            <a:r>
              <a:rPr dirty="0" sz="900" spc="-1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пов’язані</a:t>
            </a:r>
            <a:r>
              <a:rPr dirty="0" sz="900" spc="-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1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виконанням</a:t>
            </a:r>
            <a:r>
              <a:rPr dirty="0" sz="900" spc="-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зобов’язань</a:t>
            </a:r>
            <a:r>
              <a:rPr dirty="0" sz="900" spc="-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1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кредитним</a:t>
            </a:r>
            <a:r>
              <a:rPr dirty="0" sz="900" spc="-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дого-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вором,</a:t>
            </a:r>
            <a:r>
              <a:rPr dirty="0" sz="900" spc="-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укладеним</a:t>
            </a:r>
            <a:r>
              <a:rPr dirty="0" sz="900" spc="-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програмами</a:t>
            </a:r>
            <a:r>
              <a:rPr dirty="0" sz="900" spc="-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Фонду</a:t>
            </a:r>
            <a:r>
              <a:rPr dirty="0" sz="900" spc="-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енергоефективності;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вит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ат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сплат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вина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ор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уп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ави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л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ю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йо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залучення.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1447741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Однак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попри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такий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перелік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міститься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законі,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кінцевому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підсумку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конкретний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перелік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розмір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значається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самими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Тобто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держава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встановлює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певні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вимоги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самостійно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вирішують,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вико-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нувати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асигнувати.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2514543"/>
            <a:ext cx="3913504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-635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Більш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наведений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законі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перелік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40" b="1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вичерпним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Згадана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стаття 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12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посилається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«інші 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витрати,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передбачені рішенням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співвласників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або 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законом»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Тобто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будь-які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співвласни-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ків,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пов’язані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управлінням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спільним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майном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витратами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 управління багатоквартирним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будинком.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доволі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широке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коло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витрат,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безмежне.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Краще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зрозуміти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сказане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допоможе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такий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приклад.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Так,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дбання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новорічної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атрибутики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оздоблення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під’їзду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від-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нести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будинком,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адже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йдеться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користування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спільним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майном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Хоч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вони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необхідними,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все-таки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от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придбан-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новорічних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подарунків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дітям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управ-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ління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віднести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вони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стосуються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майна.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97" y="838142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Тобто,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новозбудований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юридично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«висить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повітрі»,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свою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форму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співвласниками.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Інша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річ,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наскільки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організаційно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готові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спро-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можні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функцію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виконати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даному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етапі.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1600142"/>
            <a:ext cx="3913504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Обирають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змінюють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форму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самі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співвласники.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дл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тих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7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липн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6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твори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ОСБ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значи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шої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управління,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органи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місцевого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самоврядування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курсних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засадах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повинні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призначити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управителя.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Звертаємо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увагу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дві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речі: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по-перше,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норма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обмежена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часі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там,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орга-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місцевого самоврядування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свого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обов’язку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провести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конкурс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виконали,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вони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досі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зобов’язані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виконати.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По-друге,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норма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застосована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будинків,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введені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екс-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плуатацію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7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липня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2016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«пізніші»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вона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поширюється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просто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тому,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цих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7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липня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2016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існувало.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3276543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Тож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будинків,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зведених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після </a:t>
            </a:r>
            <a:r>
              <a:rPr dirty="0" sz="900" spc="-17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-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липня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2016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року,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юридично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вже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управляють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ними,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хочуть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щось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змінити,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повинні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визначатися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формою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управління,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розрахову-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ючи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орган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місцевого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самоврядування.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4168048"/>
            <a:ext cx="3913504" cy="96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Витрати</a:t>
            </a:r>
            <a:r>
              <a:rPr dirty="0" sz="1200" spc="-8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AC1032"/>
                </a:solidFill>
                <a:latin typeface="Tahoma"/>
                <a:cs typeface="Tahoma"/>
              </a:rPr>
              <a:t>з</a:t>
            </a:r>
            <a:r>
              <a:rPr dirty="0" sz="1200" spc="-8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управління</a:t>
            </a:r>
            <a:r>
              <a:rPr dirty="0" sz="1200" spc="-8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багатоквартирним</a:t>
            </a:r>
            <a:r>
              <a:rPr dirty="0" sz="1200" spc="-7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будинком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будинком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вимагає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витрат.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Насам-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перед,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утримання.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сказати,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базове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управлін-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ське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таке: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належно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утримувати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свій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нок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спостерігати,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він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повільно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руйнується.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5257662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Ст.12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особливості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здійснення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будинку»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дає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перелік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управління,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починає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97" y="5867204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прямо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називає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управління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тирним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будинком:</a:t>
            </a:r>
            <a:endParaRPr sz="900">
              <a:latin typeface="Tahoma"/>
              <a:cs typeface="Tahoma"/>
            </a:endParaRPr>
          </a:p>
          <a:p>
            <a:pPr algn="just" marL="372745" marR="5080" indent="-180340">
              <a:lnSpc>
                <a:spcPct val="111100"/>
              </a:lnSpc>
              <a:buFont typeface="Tahoma"/>
              <a:buChar char="■"/>
              <a:tabLst>
                <a:tab pos="372745" algn="l"/>
              </a:tabLst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утримання,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реконструкцію,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реставрацію,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прове-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дення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поточного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капітального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ремонтів,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технічного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оснащення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будинку;</a:t>
            </a:r>
            <a:endParaRPr sz="900">
              <a:latin typeface="Tahoma"/>
              <a:cs typeface="Tahoma"/>
            </a:endParaRPr>
          </a:p>
          <a:p>
            <a:pPr algn="just" marL="372745" marR="5080" indent="-180340">
              <a:lnSpc>
                <a:spcPct val="111100"/>
              </a:lnSpc>
              <a:buFont typeface="Tahoma"/>
              <a:buChar char="■"/>
              <a:tabLst>
                <a:tab pos="372745" algn="l"/>
              </a:tabLst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оплату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комунальних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стосовно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будинку;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56014" y="4857865"/>
            <a:ext cx="3888104" cy="9525"/>
            <a:chOff x="6156014" y="4857865"/>
            <a:chExt cx="3888104" cy="9525"/>
          </a:xfrm>
        </p:grpSpPr>
        <p:sp>
          <p:nvSpPr>
            <p:cNvPr id="14" name="object 14"/>
            <p:cNvSpPr/>
            <p:nvPr/>
          </p:nvSpPr>
          <p:spPr>
            <a:xfrm>
              <a:off x="6187653" y="4862367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156014" y="4862367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6156014" y="5349187"/>
            <a:ext cx="3888104" cy="9525"/>
            <a:chOff x="6156014" y="5349187"/>
            <a:chExt cx="3888104" cy="9525"/>
          </a:xfrm>
        </p:grpSpPr>
        <p:sp>
          <p:nvSpPr>
            <p:cNvPr id="17" name="object 17"/>
            <p:cNvSpPr/>
            <p:nvPr/>
          </p:nvSpPr>
          <p:spPr>
            <a:xfrm>
              <a:off x="6187653" y="5353689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56014" y="5353689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341521" y="4953582"/>
            <a:ext cx="35210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9625" marR="5080" indent="-797560">
              <a:lnSpc>
                <a:spcPct val="100000"/>
              </a:lnSpc>
              <a:spcBef>
                <a:spcPts val="100"/>
              </a:spcBef>
            </a:pP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Перелік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витрат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на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управління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багатоквартирним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будинком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не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є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вичерпним.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8304" y="7093119"/>
            <a:ext cx="17843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10" b="1">
                <a:solidFill>
                  <a:srgbClr val="AC1032"/>
                </a:solidFill>
                <a:latin typeface="Trebuchet MS"/>
                <a:cs typeface="Trebuchet MS"/>
              </a:rPr>
              <a:t>26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80623" y="7093119"/>
            <a:ext cx="17589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b="1">
                <a:solidFill>
                  <a:srgbClr val="AC1032"/>
                </a:solidFill>
                <a:latin typeface="Trebuchet MS"/>
                <a:cs typeface="Trebuchet MS"/>
              </a:rPr>
              <a:t>27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43312" y="5562545"/>
            <a:ext cx="3913504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Чому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важливо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чітко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усвідомлювати, які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можна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від-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нести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управління багатоквартирним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будинком,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ні?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Тому,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залежить,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кожен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конкретний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зобов’язаний нести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витрати,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ні.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Так, 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ч.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2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ст. 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12 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«Про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особливості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здійснення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будинку»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покладає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управління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тирним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йо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співвласників: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«Витрати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на 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управління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багатоквартирним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будинком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розподіляються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між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співвласни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900" spc="65" i="1">
                <a:solidFill>
                  <a:srgbClr val="231F20"/>
                </a:solidFill>
                <a:latin typeface="Verdana"/>
                <a:cs typeface="Verdana"/>
              </a:rPr>
              <a:t>ами</a:t>
            </a:r>
            <a:r>
              <a:rPr dirty="0" sz="900" spc="-1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пропорційно</a:t>
            </a:r>
            <a:r>
              <a:rPr dirty="0" sz="900" spc="-1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до</a:t>
            </a:r>
            <a:r>
              <a:rPr dirty="0" sz="900" spc="-1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 i="1">
                <a:solidFill>
                  <a:srgbClr val="231F20"/>
                </a:solidFill>
                <a:latin typeface="Verdana"/>
                <a:cs typeface="Verdana"/>
              </a:rPr>
              <a:t>їхніх</a:t>
            </a:r>
            <a:r>
              <a:rPr dirty="0" sz="900" spc="-1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ча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dirty="0" sz="900" spc="-50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ок</a:t>
            </a:r>
            <a:r>
              <a:rPr dirty="0" sz="900" spc="-1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співвласни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а,</a:t>
            </a:r>
            <a:r>
              <a:rPr dirty="0" sz="900" spc="-1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якщо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8227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3.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Поняття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4775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Наголосимо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ще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раз: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управління багатоквартирним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будинком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ку.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міфічного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“балансоутримувача”,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управителя,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кожного конкретного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співвласника.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Адже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завжди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конкретні,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завжди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хтось,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хто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 витрати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кінцевому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підсумку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несе.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багатоквартирному будинку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співвласники.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Навіть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найняли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управителя,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управлін-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ня своїм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будинком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несуть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все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одно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вони.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Просто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цій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ситуа-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ції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несуть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вигляді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плати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управителю.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Дл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співвласникі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ц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витр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ата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дл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упр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ави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л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хід!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09" y="2514260"/>
            <a:ext cx="391477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ава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орга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місцево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самов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ядуванн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який 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інший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«благодійник»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дали,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мовити,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“на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будинок”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грант,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подарунок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благодійну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допомогу,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кошти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можна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розглядати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управління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будинком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боку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«благо-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дійників»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(адже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будинок їм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належить!),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вважається,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витратили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свій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будинок.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логіка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діє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незалежно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організовано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“грошові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потоки”.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312" y="837585"/>
            <a:ext cx="3913504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рішенням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зборів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 співвласників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0" i="1">
                <a:solidFill>
                  <a:srgbClr val="231F20"/>
                </a:solidFill>
                <a:latin typeface="Verdana"/>
                <a:cs typeface="Verdana"/>
              </a:rPr>
              <a:t>або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законодавством не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перед-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бачено</a:t>
            </a:r>
            <a:r>
              <a:rPr dirty="0" sz="900" spc="-9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іншого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порядку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розподілу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 i="1">
                <a:solidFill>
                  <a:srgbClr val="231F20"/>
                </a:solidFill>
                <a:latin typeface="Verdana"/>
                <a:cs typeface="Verdana"/>
              </a:rPr>
              <a:t>витрат».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ник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зобов’язаний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нести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незалежно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користується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він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спільним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майном,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своєю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квартирою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своїм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нежитловим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міщенням: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«Невикористання</a:t>
            </a:r>
            <a:r>
              <a:rPr dirty="0" sz="9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власником</a:t>
            </a:r>
            <a:r>
              <a:rPr dirty="0" sz="9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належної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йому</a:t>
            </a:r>
            <a:r>
              <a:rPr dirty="0" sz="9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кварти-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0" i="1">
                <a:solidFill>
                  <a:srgbClr val="231F20"/>
                </a:solidFill>
                <a:latin typeface="Verdana"/>
                <a:cs typeface="Verdana"/>
              </a:rPr>
              <a:t>ри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чи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 нежитлового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приміщення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0" i="1">
                <a:solidFill>
                  <a:srgbClr val="231F20"/>
                </a:solidFill>
                <a:latin typeface="Verdana"/>
                <a:cs typeface="Verdana"/>
              </a:rPr>
              <a:t>або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відмова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 від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використання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спільного</a:t>
            </a:r>
            <a:r>
              <a:rPr dirty="0" sz="900" spc="-1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60" i="1">
                <a:solidFill>
                  <a:srgbClr val="231F20"/>
                </a:solidFill>
                <a:latin typeface="Verdana"/>
                <a:cs typeface="Verdana"/>
              </a:rPr>
              <a:t>майна</a:t>
            </a:r>
            <a:r>
              <a:rPr dirty="0" sz="900" spc="-1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не</a:t>
            </a:r>
            <a:r>
              <a:rPr dirty="0" sz="900" spc="-1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є</a:t>
            </a:r>
            <a:r>
              <a:rPr dirty="0" sz="900" spc="-1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підставою</a:t>
            </a:r>
            <a:r>
              <a:rPr dirty="0" sz="900" spc="-1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для</a:t>
            </a:r>
            <a:r>
              <a:rPr dirty="0" sz="900" spc="-1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ухилення</a:t>
            </a:r>
            <a:r>
              <a:rPr dirty="0" sz="900" spc="-1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від</a:t>
            </a:r>
            <a:r>
              <a:rPr dirty="0" sz="900" spc="-1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здійснення</a:t>
            </a:r>
            <a:r>
              <a:rPr dirty="0" sz="900" spc="-1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ви-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трат</a:t>
            </a:r>
            <a:r>
              <a:rPr dirty="0" sz="900" spc="-8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5" i="1">
                <a:solidFill>
                  <a:srgbClr val="231F20"/>
                </a:solidFill>
                <a:latin typeface="Verdana"/>
                <a:cs typeface="Verdana"/>
              </a:rPr>
              <a:t>на</a:t>
            </a:r>
            <a:r>
              <a:rPr dirty="0" sz="900" spc="-8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управління</a:t>
            </a:r>
            <a:r>
              <a:rPr dirty="0" sz="900" spc="-8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багатоквартирним</a:t>
            </a:r>
            <a:r>
              <a:rPr dirty="0" sz="900" spc="-8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будинком».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7995" y="2266705"/>
            <a:ext cx="3888104" cy="9525"/>
            <a:chOff x="827995" y="2266705"/>
            <a:chExt cx="3888104" cy="9525"/>
          </a:xfrm>
        </p:grpSpPr>
        <p:sp>
          <p:nvSpPr>
            <p:cNvPr id="8" name="object 8"/>
            <p:cNvSpPr/>
            <p:nvPr/>
          </p:nvSpPr>
          <p:spPr>
            <a:xfrm>
              <a:off x="859654" y="2271207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27995" y="2271207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827995" y="3215242"/>
            <a:ext cx="3888104" cy="9525"/>
            <a:chOff x="827995" y="3215242"/>
            <a:chExt cx="3888104" cy="9525"/>
          </a:xfrm>
        </p:grpSpPr>
        <p:sp>
          <p:nvSpPr>
            <p:cNvPr id="11" name="object 11"/>
            <p:cNvSpPr/>
            <p:nvPr/>
          </p:nvSpPr>
          <p:spPr>
            <a:xfrm>
              <a:off x="859654" y="3219745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27995" y="3219745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114341" y="2362449"/>
            <a:ext cx="331597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4775" marR="93345" indent="-635">
              <a:lnSpc>
                <a:spcPct val="100000"/>
              </a:lnSpc>
              <a:spcBef>
                <a:spcPts val="100"/>
              </a:spcBef>
            </a:pP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Співвласник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зобов’язаний нести витрати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на</a:t>
            </a:r>
            <a:r>
              <a:rPr dirty="0" sz="1000" spc="-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управління</a:t>
            </a:r>
            <a:r>
              <a:rPr dirty="0" sz="1000" spc="-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багатоквартирним</a:t>
            </a:r>
            <a:r>
              <a:rPr dirty="0" sz="1000" spc="-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будинком</a:t>
            </a:r>
            <a:endParaRPr sz="1000">
              <a:latin typeface="Tahoma"/>
              <a:cs typeface="Tahom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незалежно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від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того,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чи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фактично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користується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своїм </a:t>
            </a:r>
            <a:r>
              <a:rPr dirty="0" sz="1000" spc="145">
                <a:solidFill>
                  <a:srgbClr val="AC1032"/>
                </a:solidFill>
                <a:latin typeface="Tahoma"/>
                <a:cs typeface="Tahoma"/>
              </a:rPr>
              <a:t>приміщенням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або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спільним </a:t>
            </a:r>
            <a:r>
              <a:rPr dirty="0" sz="1000" spc="150">
                <a:solidFill>
                  <a:srgbClr val="AC1032"/>
                </a:solidFill>
                <a:latin typeface="Tahoma"/>
                <a:cs typeface="Tahoma"/>
              </a:rPr>
              <a:t>майном </a:t>
            </a: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багатоквартирного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будинку.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297" y="3428943"/>
            <a:ext cx="391477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конкретні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витрати,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 які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проголосували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збори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будинку або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загальні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ри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ОСББ,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неможливо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віднести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витрат з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управління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токвартирним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будинком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вони не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передбачені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законом,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їх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сплата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залишається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добровільною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справою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кожного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окремо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взятого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297" y="4495744"/>
            <a:ext cx="3914775" cy="246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звернути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увагу: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застереження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ч.4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ст.12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особливості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здійснення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будинку»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те,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«зобов’язання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із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здійснення витрат </a:t>
            </a:r>
            <a:r>
              <a:rPr dirty="0" sz="900" spc="60" i="1">
                <a:solidFill>
                  <a:srgbClr val="231F20"/>
                </a:solidFill>
                <a:latin typeface="Verdana"/>
                <a:cs typeface="Verdana"/>
              </a:rPr>
              <a:t>на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управління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багатоквартирним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будинком 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у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разі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здачі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dirty="0" sz="900" spc="60" i="1">
                <a:solidFill>
                  <a:srgbClr val="231F20"/>
                </a:solidFill>
                <a:latin typeface="Verdana"/>
                <a:cs typeface="Verdana"/>
              </a:rPr>
              <a:t>найм </a:t>
            </a:r>
            <a:r>
              <a:rPr dirty="0" sz="900" spc="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(оренду)</a:t>
            </a:r>
            <a:r>
              <a:rPr dirty="0" sz="900" spc="-1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квартир</a:t>
            </a:r>
            <a:r>
              <a:rPr dirty="0" sz="900" spc="-1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та/або</a:t>
            </a:r>
            <a:r>
              <a:rPr dirty="0" sz="900" spc="-1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нежитлових</a:t>
            </a:r>
            <a:r>
              <a:rPr dirty="0" sz="900" spc="-1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приміщень</a:t>
            </a:r>
            <a:r>
              <a:rPr dirty="0" sz="900" spc="-1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державної</a:t>
            </a:r>
            <a:r>
              <a:rPr dirty="0" sz="900" spc="-1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5" i="1">
                <a:solidFill>
                  <a:srgbClr val="231F20"/>
                </a:solidFill>
                <a:latin typeface="Verdana"/>
                <a:cs typeface="Verdana"/>
              </a:rPr>
              <a:t>або </a:t>
            </a:r>
            <a:r>
              <a:rPr dirty="0" sz="900" spc="-3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комунальної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власності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несуть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наймачі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(орендарі)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таких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квар-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тир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та/або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приміщень»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порушує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того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загального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принципу,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управління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несе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нашу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думку,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застереження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стосується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внутрішніх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відносин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орендарем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орендодавцем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стосовно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хто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них виконуватиме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обов’я-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зок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сплати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відповідних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витрат.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дає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підставу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орендодавцеві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державного або комунального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включити відповідні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ложення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договору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оренди.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перед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третіми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особами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(як-от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перед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рештою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співвласників чи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об’єднанням)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виконання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своїх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зобов’язань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кінцевому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підсумку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все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одно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відповідає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приміщенн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ав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аб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ери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оріальн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громада.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56014" y="3765315"/>
            <a:ext cx="3888104" cy="9525"/>
            <a:chOff x="6156014" y="3765315"/>
            <a:chExt cx="3888104" cy="9525"/>
          </a:xfrm>
        </p:grpSpPr>
        <p:sp>
          <p:nvSpPr>
            <p:cNvPr id="17" name="object 17"/>
            <p:cNvSpPr/>
            <p:nvPr/>
          </p:nvSpPr>
          <p:spPr>
            <a:xfrm>
              <a:off x="6187653" y="3769817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56014" y="3769817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6156014" y="4713852"/>
            <a:ext cx="3888104" cy="9525"/>
            <a:chOff x="6156014" y="4713852"/>
            <a:chExt cx="3888104" cy="9525"/>
          </a:xfrm>
        </p:grpSpPr>
        <p:sp>
          <p:nvSpPr>
            <p:cNvPr id="20" name="object 20"/>
            <p:cNvSpPr/>
            <p:nvPr/>
          </p:nvSpPr>
          <p:spPr>
            <a:xfrm>
              <a:off x="6187653" y="4718355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156014" y="4718355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6385590" y="3861051"/>
            <a:ext cx="342900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Співвласники</a:t>
            </a:r>
            <a:r>
              <a:rPr dirty="0" sz="1000" spc="-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можуть</a:t>
            </a:r>
            <a:r>
              <a:rPr dirty="0" sz="1000" spc="-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нести</a:t>
            </a:r>
            <a:r>
              <a:rPr dirty="0" sz="1000" spc="-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витрати</a:t>
            </a:r>
            <a:endParaRPr sz="1000">
              <a:latin typeface="Tahoma"/>
              <a:cs typeface="Tahoma"/>
            </a:endParaRPr>
          </a:p>
          <a:p>
            <a:pPr algn="ctr" marL="217170" marR="209550">
              <a:lnSpc>
                <a:spcPct val="100000"/>
              </a:lnSpc>
            </a:pP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з</a:t>
            </a:r>
            <a:r>
              <a:rPr dirty="0" sz="1000" spc="-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управління</a:t>
            </a:r>
            <a:r>
              <a:rPr dirty="0" sz="1000" spc="-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багатоквартирним</a:t>
            </a:r>
            <a:r>
              <a:rPr dirty="0" sz="1000" spc="-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будинком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у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різних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формах,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але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ці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витрати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завжди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лишаються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витратами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саме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співвласників,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а</a:t>
            </a:r>
            <a:r>
              <a:rPr dirty="0" sz="1000" spc="-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не</a:t>
            </a:r>
            <a:r>
              <a:rPr dirty="0" sz="1000" spc="-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ОСББ,</a:t>
            </a:r>
            <a:r>
              <a:rPr dirty="0" sz="1000" spc="-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управителя</a:t>
            </a:r>
            <a:r>
              <a:rPr dirty="0" sz="1000" spc="-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чи</a:t>
            </a:r>
            <a:r>
              <a:rPr dirty="0" sz="1000" spc="-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«балансоутримувача».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8304" y="7093119"/>
            <a:ext cx="18224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30" b="1">
                <a:solidFill>
                  <a:srgbClr val="AC1032"/>
                </a:solidFill>
                <a:latin typeface="Trebuchet MS"/>
                <a:cs typeface="Trebuchet MS"/>
              </a:rPr>
              <a:t>28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77828" y="7093119"/>
            <a:ext cx="17907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15" b="1">
                <a:solidFill>
                  <a:srgbClr val="AC1032"/>
                </a:solidFill>
                <a:latin typeface="Trebuchet MS"/>
                <a:cs typeface="Trebuchet MS"/>
              </a:rPr>
              <a:t>29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3312" y="4952944"/>
            <a:ext cx="3914775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зв’язку зі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сказаним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зауважимо,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можуть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свої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будь-яких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формах: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платити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внески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вносити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плату управителю,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самостійно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купувати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ремонтні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ма-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теріали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своїми руками робити ремонт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все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власників.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Мова йде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зміст,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форму.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вже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говорили,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поняття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«витрати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управління»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широким,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воно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включає 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себе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витрати,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якими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були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їхні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форми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конкретні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напрями.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називатися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«внеска-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ми»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«платою»,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«на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утримання»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«на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ремонт»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все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складовими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8304" y="7093119"/>
            <a:ext cx="18478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40" b="1">
                <a:solidFill>
                  <a:srgbClr val="AC1032"/>
                </a:solidFill>
                <a:latin typeface="Trebuchet MS"/>
                <a:cs typeface="Trebuchet MS"/>
              </a:rPr>
              <a:t>30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09071" y="7093119"/>
            <a:ext cx="14795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05" b="1">
                <a:solidFill>
                  <a:srgbClr val="AC1032"/>
                </a:solidFill>
                <a:latin typeface="Trebuchet MS"/>
                <a:cs typeface="Trebuchet MS"/>
              </a:rPr>
              <a:t>31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8227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3.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Поняття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38142"/>
            <a:ext cx="3914140" cy="246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бачимо,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принципово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процедура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прийняття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спільних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рішень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побудована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однаково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будинків,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створено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будинків,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створене.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Спершу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скликаються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водяться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Причому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 має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значення,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скільки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співвласників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візьме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участь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підрахунок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здійс-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нюється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кількості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присутніх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загальної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кількості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голосів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усіх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багатоквартирно-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будинку.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Можливість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такого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підрахунку забезпечується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через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механізм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письмового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опитування,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проводиться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серед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власників,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брали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участь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зборах,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самих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було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отримано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більшості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«за»,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«проти»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резолюції,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яка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ставилася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голосування.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Під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час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остаточного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підрахунку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голо-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сів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враховуються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голоси,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віддані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зборах,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голоси,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віддані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письмового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опитування.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встановленої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більшості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120"/>
              </a:spcBef>
            </a:pP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«за»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набрано,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вважається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таким,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прийняте.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3428932"/>
            <a:ext cx="3913504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Пізніше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докладніше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зупинимося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 порядку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зараз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хочемо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наголосити,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чинне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законодавство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надає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можливість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приймати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спільні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шення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тим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співвласникам,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поки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об’єдналися.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більшості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питань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їм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доведеться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набирати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більшу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кількість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голо-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сів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(понад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75%),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ніж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треба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було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рамках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навіть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така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можливість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кращою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її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повну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відсутність.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Отже,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згадана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вище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форма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управління багатоквартирним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будинком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безпосередньо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теоретичною,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цілком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практичною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можли-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вістю.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підтверджують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співвласники,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встигли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свідомо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обрати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цю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форму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своїх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(як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свідчить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прак-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тика,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зазвичай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кількістю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трьох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десятків).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кожної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названих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вище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процедур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прийняття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рішень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передбачено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свій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оформлення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рішень.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багатоквартирних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будинків,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створено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ОСББ,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передбачено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складання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протоколу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встановленою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формою,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регламентовано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зміст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листків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письмового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опитування.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6324557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Зверніть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увагу,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дотримання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затвердженої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Мінрегіоном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(наказ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25.08.2015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№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203)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протоколу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передбачено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Хоча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практиці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часом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вимагають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дотримуватися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цієї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форми,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такі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вимоги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відповідають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закону.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97" y="815246"/>
            <a:ext cx="3913504" cy="96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Управління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0" b="1">
                <a:solidFill>
                  <a:srgbClr val="AC1032"/>
                </a:solidFill>
                <a:latin typeface="Tahoma"/>
                <a:cs typeface="Tahoma"/>
              </a:rPr>
              <a:t>як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прийняття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спільних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5" b="1">
                <a:solidFill>
                  <a:srgbClr val="AC1032"/>
                </a:solidFill>
                <a:latin typeface="Tahoma"/>
                <a:cs typeface="Tahoma"/>
              </a:rPr>
              <a:t>рішень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говорили,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ключовим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контексті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токвартирним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будинком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питання прийняття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спільних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рішень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співвласниками.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Навіть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передоручити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управителю,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спершу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треба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прийняти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рішення.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1904859"/>
            <a:ext cx="391350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Законодавство</a:t>
            </a:r>
            <a:r>
              <a:rPr dirty="0" sz="900" spc="3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передбачає</a:t>
            </a:r>
            <a:r>
              <a:rPr dirty="0" sz="900" spc="3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3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3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дві</a:t>
            </a:r>
            <a:r>
              <a:rPr dirty="0" sz="900" spc="3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процедури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прийняття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рішень:</a:t>
            </a:r>
            <a:endParaRPr sz="900">
              <a:latin typeface="Tahoma"/>
              <a:cs typeface="Tahoma"/>
            </a:endParaRPr>
          </a:p>
          <a:p>
            <a:pPr marL="372110" marR="5080" indent="-180340">
              <a:lnSpc>
                <a:spcPct val="111100"/>
              </a:lnSpc>
              <a:buFont typeface="Tahoma"/>
              <a:buChar char="■"/>
              <a:tabLst>
                <a:tab pos="372745" algn="l"/>
              </a:tabLst>
            </a:pP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оно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кр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аїн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«Пр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об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ливо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здійсненн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ав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власн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сті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будинку»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тих,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створив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ОСББ;</a:t>
            </a:r>
            <a:endParaRPr sz="900">
              <a:latin typeface="Tahoma"/>
              <a:cs typeface="Tahoma"/>
            </a:endParaRPr>
          </a:p>
          <a:p>
            <a:pPr marL="372110" marR="5080" indent="-180340">
              <a:lnSpc>
                <a:spcPct val="111100"/>
              </a:lnSpc>
              <a:buFont typeface="Tahoma"/>
              <a:buChar char="■"/>
              <a:tabLst>
                <a:tab pos="372745" algn="l"/>
              </a:tabLst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Законом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токвартирного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будинку»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–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тих,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створив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73" y="2986947"/>
            <a:ext cx="33972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Дещо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спростивши,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порівняємо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процедури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таблиці:</a:t>
            </a:r>
            <a:endParaRPr sz="900">
              <a:latin typeface="Tahoma"/>
              <a:cs typeface="Tahom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27995" y="3267455"/>
          <a:ext cx="3889375" cy="3354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4725"/>
                <a:gridCol w="1450339"/>
                <a:gridCol w="1450339"/>
              </a:tblGrid>
              <a:tr h="492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1176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3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Закон України </a:t>
                      </a:r>
                      <a:r>
                        <a:rPr dirty="0" sz="700" spc="2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«Про </a:t>
                      </a:r>
                      <a:r>
                        <a:rPr dirty="0" sz="700" spc="2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особливості </a:t>
                      </a:r>
                      <a:r>
                        <a:rPr dirty="0" sz="700" spc="4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здійснення </a:t>
                      </a:r>
                      <a:r>
                        <a:rPr dirty="0" sz="700" spc="5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права </a:t>
                      </a:r>
                      <a:r>
                        <a:rPr dirty="0" sz="700" spc="3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власності </a:t>
                      </a:r>
                      <a:r>
                        <a:rPr dirty="0" sz="700" spc="4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у </a:t>
                      </a:r>
                      <a:r>
                        <a:rPr dirty="0" sz="700" spc="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бага- </a:t>
                      </a:r>
                      <a:r>
                        <a:rPr dirty="0" sz="700" spc="2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оква</a:t>
                      </a:r>
                      <a:r>
                        <a:rPr dirty="0" sz="700" spc="-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тирному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3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2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у»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5875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4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Закон </a:t>
                      </a:r>
                      <a:r>
                        <a:rPr dirty="0" sz="700" spc="5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України </a:t>
                      </a:r>
                      <a:r>
                        <a:rPr dirty="0" sz="700" spc="2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«Про </a:t>
                      </a:r>
                      <a:r>
                        <a:rPr dirty="0" sz="700" spc="3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'</a:t>
                      </a:r>
                      <a:r>
                        <a:rPr dirty="0" sz="700" spc="3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дн</a:t>
                      </a:r>
                      <a:r>
                        <a:rPr dirty="0" sz="700" spc="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1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700" spc="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1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dirty="0" sz="700" spc="1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2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л</a:t>
                      </a:r>
                      <a:r>
                        <a:rPr dirty="0" sz="700" spc="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1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700" spc="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AC1032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3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ків </a:t>
                      </a:r>
                      <a:r>
                        <a:rPr dirty="0" sz="700" spc="5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багатоквартирного </a:t>
                      </a:r>
                      <a:r>
                        <a:rPr dirty="0" sz="700" spc="5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будинку»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289255">
                <a:tc>
                  <a:txBody>
                    <a:bodyPr/>
                    <a:lstStyle/>
                    <a:p>
                      <a:pPr marL="50800" marR="14033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пров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дять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  </a:t>
                      </a:r>
                      <a:r>
                        <a:rPr dirty="0" sz="700" spc="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6858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будинках,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створено </a:t>
                      </a:r>
                      <a:r>
                        <a:rPr dirty="0" sz="700" spc="-2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ч.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ах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БК)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26225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ах,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творено  </a:t>
                      </a:r>
                      <a:r>
                        <a:rPr dirty="0" sz="700" spc="9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289285">
                <a:tc>
                  <a:txBody>
                    <a:bodyPr/>
                    <a:lstStyle/>
                    <a:p>
                      <a:pPr marL="50165" marR="14414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</a:t>
                      </a:r>
                      <a:r>
                        <a:rPr dirty="0" sz="700" spc="-4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називаються </a:t>
                      </a:r>
                      <a:r>
                        <a:rPr dirty="0" sz="700" spc="-19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9144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Збори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ага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оква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тирно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Загальні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289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Кворум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24535" marR="57785" indent="-66040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Відсутній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поняття,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більшість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рахується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загальної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кіль-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кості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голосів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усіх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940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Розподіл</a:t>
                      </a:r>
                      <a:r>
                        <a:rPr dirty="0" sz="70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голосів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22542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Пропорційно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площі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приміщен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ь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нал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ать 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співвласнику*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22161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Пропорційно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площі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приміщен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ь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нал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ать 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співвласнику,*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інший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ядок,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тановлений 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статутом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898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ts val="819"/>
                        </a:lnSpc>
                        <a:spcBef>
                          <a:spcPts val="535"/>
                        </a:spcBef>
                      </a:pP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Більшість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165" marR="196215">
                        <a:lnSpc>
                          <a:spcPts val="800"/>
                        </a:lnSpc>
                        <a:spcBef>
                          <a:spcPts val="40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для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прийнят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 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рішень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8161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значення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відкли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управителя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пов’язані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9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цим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питання,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обрання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165" marR="76835">
                        <a:lnSpc>
                          <a:spcPts val="800"/>
                        </a:lnSpc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моделі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організації договір-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них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відносин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надання 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омунальних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луг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понад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50%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лосів.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ешта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питань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понад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7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%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лосів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68580">
                        <a:lnSpc>
                          <a:spcPts val="800"/>
                        </a:lnSpc>
                        <a:spcBef>
                          <a:spcPts val="439"/>
                        </a:spcBef>
                      </a:pP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Майнові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питання 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(у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т.ч. </a:t>
                      </a:r>
                      <a:r>
                        <a:rPr dirty="0" sz="700" spc="8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визначення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переліку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розмірів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внесків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платежів,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8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капітальний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ремонт)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165" marR="134620">
                        <a:lnSpc>
                          <a:spcPts val="800"/>
                        </a:lnSpc>
                      </a:pPr>
                      <a:r>
                        <a:rPr dirty="0" sz="700" spc="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2/3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голосів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більше.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Решта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питань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понад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50% </a:t>
                      </a:r>
                      <a:r>
                        <a:rPr dirty="0" sz="700" spc="-2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голосів.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879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492453">
                <a:tc>
                  <a:txBody>
                    <a:bodyPr/>
                    <a:lstStyle/>
                    <a:p>
                      <a:pPr marL="50165" marR="43180">
                        <a:lnSpc>
                          <a:spcPts val="800"/>
                        </a:lnSpc>
                        <a:spcBef>
                          <a:spcPts val="439"/>
                        </a:spcBef>
                      </a:pP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Дії</a:t>
                      </a:r>
                      <a:r>
                        <a:rPr dirty="0" sz="70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разі</a:t>
                      </a:r>
                      <a:r>
                        <a:rPr dirty="0" sz="70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недосяг- </a:t>
                      </a:r>
                      <a:r>
                        <a:rPr dirty="0" sz="700" spc="-19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нення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 зборах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більшості ні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“за”,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ні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“проти”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879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3530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Письмове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опит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ування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ом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15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днів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815317" y="6666053"/>
            <a:ext cx="391350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100">
                <a:solidFill>
                  <a:srgbClr val="231F20"/>
                </a:solidFill>
                <a:latin typeface="Tahoma"/>
                <a:cs typeface="Tahoma"/>
              </a:rPr>
              <a:t>*</a:t>
            </a:r>
            <a:r>
              <a:rPr dirty="0" sz="6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одна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особа</a:t>
            </a:r>
            <a:r>
              <a:rPr dirty="0" sz="6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власником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6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(квартири)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Tahoma"/>
                <a:cs typeface="Tahoma"/>
              </a:rPr>
              <a:t>та/або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приміщень,</a:t>
            </a:r>
            <a:r>
              <a:rPr dirty="0" sz="6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загальна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площа </a:t>
            </a:r>
            <a:r>
              <a:rPr dirty="0" sz="600" spc="-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яких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становить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більш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50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відсотків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загальної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площі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всіх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квартир 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приміщень </a:t>
            </a: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кожний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співвласник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один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голос.</a:t>
            </a:r>
            <a:endParaRPr sz="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8227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3.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Поняття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2819342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Коли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говоримо,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голоси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(і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витрати)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розподіляються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порційно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площі,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означає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наступне.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09" y="3276543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Спершу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визначаємо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загальну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площу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всіх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нежитлових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приміщень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(і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машиномісць,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такі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є,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зважаючи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те,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розглядали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попередніх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темах).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7879" y="3886108"/>
            <a:ext cx="3964304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04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Далі визначаємо,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 відноситься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площа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кожної,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скажімо,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квар-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тири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загальної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площі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всіх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приміщень.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нашому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прикладі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співвідношення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40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baseline="33333" sz="750" spc="112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baseline="33333" sz="750" spc="179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240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baseline="33333" sz="750" spc="37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тобто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1/6,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16,67%.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голосом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співвласника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часткою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гальному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розмірі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Якщо,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скажімо,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загальний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бюджет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(для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прикладу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вважатимемо,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цю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суму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входять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відрахування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ремонтного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резервного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фондів)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рік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складає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36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тис.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грн,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то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рік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такий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повинен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заплатити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6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тис.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грн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(а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місяць</a:t>
            </a:r>
            <a:endParaRPr sz="900">
              <a:latin typeface="Tahoma"/>
              <a:cs typeface="Tahoma"/>
            </a:endParaRPr>
          </a:p>
          <a:p>
            <a:pPr algn="just" marL="38100" marR="30480">
              <a:lnSpc>
                <a:spcPct val="111100"/>
              </a:lnSpc>
            </a:pP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0,5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тис.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грн).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місячний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розмір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усіх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розрахунку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квадратний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метр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становитиме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12,50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грн.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279" y="5714662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Зверніть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увагу,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розрахунку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проігнорували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місця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загального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користування.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Хоча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їхні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площі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зазначені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технічній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документації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будинок,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голосуванні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участі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беруть.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розуміння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факту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призводить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смішних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сумних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помилок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підрахунку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голосів,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голоси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починають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рахувати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гальної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площі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будівлі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(враховуючи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місця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користуван-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ня),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дивуються,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чому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ніяк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виходить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набрати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більшості.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81" y="3428458"/>
            <a:ext cx="3914775" cy="1245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1200"/>
              </a:lnSpc>
              <a:spcBef>
                <a:spcPts val="95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Натомість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установчих,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загальних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ких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вимог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встановлено.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відсилочна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норма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передбачає,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письмове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опитування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після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уста-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новчих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проводиться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порядку,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передбаченому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Законом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особливості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здійснення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токвартирному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будинку».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означає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лише,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листок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письмо-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вого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опитування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повинен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містити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відомості,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передбачені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за-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значеним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законом.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34960" y="1256233"/>
            <a:ext cx="568960" cy="76835"/>
          </a:xfrm>
          <a:custGeom>
            <a:avLst/>
            <a:gdLst/>
            <a:ahLst/>
            <a:cxnLst/>
            <a:rect l="l" t="t" r="r" b="b"/>
            <a:pathLst>
              <a:path w="568960" h="76834">
                <a:moveTo>
                  <a:pt x="41973" y="0"/>
                </a:moveTo>
                <a:lnTo>
                  <a:pt x="0" y="0"/>
                </a:lnTo>
                <a:lnTo>
                  <a:pt x="0" y="59486"/>
                </a:lnTo>
                <a:lnTo>
                  <a:pt x="13665" y="59486"/>
                </a:lnTo>
                <a:lnTo>
                  <a:pt x="13589" y="11214"/>
                </a:lnTo>
                <a:lnTo>
                  <a:pt x="41871" y="11214"/>
                </a:lnTo>
                <a:lnTo>
                  <a:pt x="41973" y="0"/>
                </a:lnTo>
                <a:close/>
              </a:path>
              <a:path w="568960" h="76834">
                <a:moveTo>
                  <a:pt x="83921" y="32092"/>
                </a:moveTo>
                <a:lnTo>
                  <a:pt x="70523" y="15455"/>
                </a:lnTo>
                <a:lnTo>
                  <a:pt x="70523" y="32766"/>
                </a:lnTo>
                <a:lnTo>
                  <a:pt x="70523" y="40474"/>
                </a:lnTo>
                <a:lnTo>
                  <a:pt x="69418" y="43548"/>
                </a:lnTo>
                <a:lnTo>
                  <a:pt x="65049" y="48120"/>
                </a:lnTo>
                <a:lnTo>
                  <a:pt x="62280" y="49276"/>
                </a:lnTo>
                <a:lnTo>
                  <a:pt x="55473" y="49276"/>
                </a:lnTo>
                <a:lnTo>
                  <a:pt x="52666" y="48120"/>
                </a:lnTo>
                <a:lnTo>
                  <a:pt x="48260" y="43548"/>
                </a:lnTo>
                <a:lnTo>
                  <a:pt x="47142" y="40474"/>
                </a:lnTo>
                <a:lnTo>
                  <a:pt x="47142" y="32766"/>
                </a:lnTo>
                <a:lnTo>
                  <a:pt x="48260" y="29718"/>
                </a:lnTo>
                <a:lnTo>
                  <a:pt x="52666" y="25082"/>
                </a:lnTo>
                <a:lnTo>
                  <a:pt x="55473" y="23952"/>
                </a:lnTo>
                <a:lnTo>
                  <a:pt x="62280" y="23952"/>
                </a:lnTo>
                <a:lnTo>
                  <a:pt x="65049" y="25082"/>
                </a:lnTo>
                <a:lnTo>
                  <a:pt x="69418" y="29718"/>
                </a:lnTo>
                <a:lnTo>
                  <a:pt x="70523" y="32766"/>
                </a:lnTo>
                <a:lnTo>
                  <a:pt x="70523" y="15455"/>
                </a:lnTo>
                <a:lnTo>
                  <a:pt x="67995" y="14109"/>
                </a:lnTo>
                <a:lnTo>
                  <a:pt x="63690" y="13068"/>
                </a:lnTo>
                <a:lnTo>
                  <a:pt x="54051" y="13068"/>
                </a:lnTo>
                <a:lnTo>
                  <a:pt x="33731" y="32092"/>
                </a:lnTo>
                <a:lnTo>
                  <a:pt x="33731" y="41173"/>
                </a:lnTo>
                <a:lnTo>
                  <a:pt x="54051" y="60134"/>
                </a:lnTo>
                <a:lnTo>
                  <a:pt x="63690" y="60134"/>
                </a:lnTo>
                <a:lnTo>
                  <a:pt x="67995" y="59156"/>
                </a:lnTo>
                <a:lnTo>
                  <a:pt x="75577" y="55130"/>
                </a:lnTo>
                <a:lnTo>
                  <a:pt x="78562" y="52324"/>
                </a:lnTo>
                <a:lnTo>
                  <a:pt x="80403" y="49276"/>
                </a:lnTo>
                <a:lnTo>
                  <a:pt x="82867" y="45199"/>
                </a:lnTo>
                <a:lnTo>
                  <a:pt x="83921" y="41173"/>
                </a:lnTo>
                <a:lnTo>
                  <a:pt x="83921" y="32092"/>
                </a:lnTo>
                <a:close/>
              </a:path>
              <a:path w="568960" h="76834">
                <a:moveTo>
                  <a:pt x="136194" y="13766"/>
                </a:moveTo>
                <a:lnTo>
                  <a:pt x="97104" y="13766"/>
                </a:lnTo>
                <a:lnTo>
                  <a:pt x="96431" y="32118"/>
                </a:lnTo>
                <a:lnTo>
                  <a:pt x="96253" y="35814"/>
                </a:lnTo>
                <a:lnTo>
                  <a:pt x="91186" y="48704"/>
                </a:lnTo>
                <a:lnTo>
                  <a:pt x="88811" y="48704"/>
                </a:lnTo>
                <a:lnTo>
                  <a:pt x="87249" y="48514"/>
                </a:lnTo>
                <a:lnTo>
                  <a:pt x="86563" y="59397"/>
                </a:lnTo>
                <a:lnTo>
                  <a:pt x="89230" y="60071"/>
                </a:lnTo>
                <a:lnTo>
                  <a:pt x="91516" y="60413"/>
                </a:lnTo>
                <a:lnTo>
                  <a:pt x="97078" y="60413"/>
                </a:lnTo>
                <a:lnTo>
                  <a:pt x="108064" y="32702"/>
                </a:lnTo>
                <a:lnTo>
                  <a:pt x="108483" y="24650"/>
                </a:lnTo>
                <a:lnTo>
                  <a:pt x="122923" y="24650"/>
                </a:lnTo>
                <a:lnTo>
                  <a:pt x="122923" y="59486"/>
                </a:lnTo>
                <a:lnTo>
                  <a:pt x="136194" y="59486"/>
                </a:lnTo>
                <a:lnTo>
                  <a:pt x="136194" y="13766"/>
                </a:lnTo>
                <a:close/>
              </a:path>
              <a:path w="568960" h="76834">
                <a:moveTo>
                  <a:pt x="195389" y="32092"/>
                </a:moveTo>
                <a:lnTo>
                  <a:pt x="194335" y="28041"/>
                </a:lnTo>
                <a:lnTo>
                  <a:pt x="191858" y="23952"/>
                </a:lnTo>
                <a:lnTo>
                  <a:pt x="190017" y="20904"/>
                </a:lnTo>
                <a:lnTo>
                  <a:pt x="187058" y="18135"/>
                </a:lnTo>
                <a:lnTo>
                  <a:pt x="181978" y="15443"/>
                </a:lnTo>
                <a:lnTo>
                  <a:pt x="181978" y="32766"/>
                </a:lnTo>
                <a:lnTo>
                  <a:pt x="181978" y="40474"/>
                </a:lnTo>
                <a:lnTo>
                  <a:pt x="180886" y="43548"/>
                </a:lnTo>
                <a:lnTo>
                  <a:pt x="176517" y="48120"/>
                </a:lnTo>
                <a:lnTo>
                  <a:pt x="173748" y="49276"/>
                </a:lnTo>
                <a:lnTo>
                  <a:pt x="166941" y="49276"/>
                </a:lnTo>
                <a:lnTo>
                  <a:pt x="164134" y="48120"/>
                </a:lnTo>
                <a:lnTo>
                  <a:pt x="159715" y="43548"/>
                </a:lnTo>
                <a:lnTo>
                  <a:pt x="158610" y="40474"/>
                </a:lnTo>
                <a:lnTo>
                  <a:pt x="158610" y="32766"/>
                </a:lnTo>
                <a:lnTo>
                  <a:pt x="159715" y="29718"/>
                </a:lnTo>
                <a:lnTo>
                  <a:pt x="164134" y="25082"/>
                </a:lnTo>
                <a:lnTo>
                  <a:pt x="166941" y="23952"/>
                </a:lnTo>
                <a:lnTo>
                  <a:pt x="173748" y="23952"/>
                </a:lnTo>
                <a:lnTo>
                  <a:pt x="176517" y="25082"/>
                </a:lnTo>
                <a:lnTo>
                  <a:pt x="180886" y="29718"/>
                </a:lnTo>
                <a:lnTo>
                  <a:pt x="181978" y="32766"/>
                </a:lnTo>
                <a:lnTo>
                  <a:pt x="181978" y="15443"/>
                </a:lnTo>
                <a:lnTo>
                  <a:pt x="179463" y="14109"/>
                </a:lnTo>
                <a:lnTo>
                  <a:pt x="175145" y="13068"/>
                </a:lnTo>
                <a:lnTo>
                  <a:pt x="165531" y="13068"/>
                </a:lnTo>
                <a:lnTo>
                  <a:pt x="145199" y="32092"/>
                </a:lnTo>
                <a:lnTo>
                  <a:pt x="145199" y="41173"/>
                </a:lnTo>
                <a:lnTo>
                  <a:pt x="165531" y="60134"/>
                </a:lnTo>
                <a:lnTo>
                  <a:pt x="175145" y="60134"/>
                </a:lnTo>
                <a:lnTo>
                  <a:pt x="179463" y="59156"/>
                </a:lnTo>
                <a:lnTo>
                  <a:pt x="187058" y="55130"/>
                </a:lnTo>
                <a:lnTo>
                  <a:pt x="190017" y="52324"/>
                </a:lnTo>
                <a:lnTo>
                  <a:pt x="191858" y="49276"/>
                </a:lnTo>
                <a:lnTo>
                  <a:pt x="194335" y="45199"/>
                </a:lnTo>
                <a:lnTo>
                  <a:pt x="195389" y="41173"/>
                </a:lnTo>
                <a:lnTo>
                  <a:pt x="195389" y="32092"/>
                </a:lnTo>
                <a:close/>
              </a:path>
              <a:path w="568960" h="76834">
                <a:moveTo>
                  <a:pt x="246722" y="24714"/>
                </a:moveTo>
                <a:lnTo>
                  <a:pt x="245071" y="20993"/>
                </a:lnTo>
                <a:lnTo>
                  <a:pt x="242443" y="18135"/>
                </a:lnTo>
                <a:lnTo>
                  <a:pt x="235267" y="14109"/>
                </a:lnTo>
                <a:lnTo>
                  <a:pt x="231038" y="13068"/>
                </a:lnTo>
                <a:lnTo>
                  <a:pt x="221373" y="13068"/>
                </a:lnTo>
                <a:lnTo>
                  <a:pt x="200736" y="32092"/>
                </a:lnTo>
                <a:lnTo>
                  <a:pt x="200736" y="41173"/>
                </a:lnTo>
                <a:lnTo>
                  <a:pt x="221373" y="60134"/>
                </a:lnTo>
                <a:lnTo>
                  <a:pt x="226237" y="60134"/>
                </a:lnTo>
                <a:lnTo>
                  <a:pt x="231038" y="60134"/>
                </a:lnTo>
                <a:lnTo>
                  <a:pt x="235267" y="59156"/>
                </a:lnTo>
                <a:lnTo>
                  <a:pt x="238836" y="57086"/>
                </a:lnTo>
                <a:lnTo>
                  <a:pt x="242443" y="55079"/>
                </a:lnTo>
                <a:lnTo>
                  <a:pt x="245071" y="52235"/>
                </a:lnTo>
                <a:lnTo>
                  <a:pt x="246722" y="48615"/>
                </a:lnTo>
                <a:lnTo>
                  <a:pt x="236448" y="43002"/>
                </a:lnTo>
                <a:lnTo>
                  <a:pt x="234111" y="47180"/>
                </a:lnTo>
                <a:lnTo>
                  <a:pt x="230695" y="49276"/>
                </a:lnTo>
                <a:lnTo>
                  <a:pt x="222707" y="49276"/>
                </a:lnTo>
                <a:lnTo>
                  <a:pt x="219849" y="48158"/>
                </a:lnTo>
                <a:lnTo>
                  <a:pt x="215315" y="43611"/>
                </a:lnTo>
                <a:lnTo>
                  <a:pt x="214185" y="40538"/>
                </a:lnTo>
                <a:lnTo>
                  <a:pt x="214185" y="32702"/>
                </a:lnTo>
                <a:lnTo>
                  <a:pt x="215315" y="29616"/>
                </a:lnTo>
                <a:lnTo>
                  <a:pt x="219849" y="25082"/>
                </a:lnTo>
                <a:lnTo>
                  <a:pt x="222707" y="23952"/>
                </a:lnTo>
                <a:lnTo>
                  <a:pt x="230632" y="23952"/>
                </a:lnTo>
                <a:lnTo>
                  <a:pt x="234061" y="26060"/>
                </a:lnTo>
                <a:lnTo>
                  <a:pt x="236448" y="30264"/>
                </a:lnTo>
                <a:lnTo>
                  <a:pt x="246722" y="24714"/>
                </a:lnTo>
                <a:close/>
              </a:path>
              <a:path w="568960" h="76834">
                <a:moveTo>
                  <a:pt x="299910" y="13766"/>
                </a:moveTo>
                <a:lnTo>
                  <a:pt x="287159" y="13766"/>
                </a:lnTo>
                <a:lnTo>
                  <a:pt x="274243" y="44805"/>
                </a:lnTo>
                <a:lnTo>
                  <a:pt x="261416" y="13766"/>
                </a:lnTo>
                <a:lnTo>
                  <a:pt x="247726" y="13766"/>
                </a:lnTo>
                <a:lnTo>
                  <a:pt x="267538" y="59829"/>
                </a:lnTo>
                <a:lnTo>
                  <a:pt x="266446" y="62293"/>
                </a:lnTo>
                <a:lnTo>
                  <a:pt x="265430" y="63728"/>
                </a:lnTo>
                <a:lnTo>
                  <a:pt x="263156" y="65493"/>
                </a:lnTo>
                <a:lnTo>
                  <a:pt x="261696" y="65925"/>
                </a:lnTo>
                <a:lnTo>
                  <a:pt x="258584" y="65925"/>
                </a:lnTo>
                <a:lnTo>
                  <a:pt x="257251" y="65684"/>
                </a:lnTo>
                <a:lnTo>
                  <a:pt x="254584" y="64668"/>
                </a:lnTo>
                <a:lnTo>
                  <a:pt x="253441" y="63944"/>
                </a:lnTo>
                <a:lnTo>
                  <a:pt x="252412" y="63055"/>
                </a:lnTo>
                <a:lnTo>
                  <a:pt x="247548" y="72478"/>
                </a:lnTo>
                <a:lnTo>
                  <a:pt x="249034" y="73787"/>
                </a:lnTo>
                <a:lnTo>
                  <a:pt x="250939" y="74790"/>
                </a:lnTo>
                <a:lnTo>
                  <a:pt x="255574" y="76288"/>
                </a:lnTo>
                <a:lnTo>
                  <a:pt x="257924" y="76619"/>
                </a:lnTo>
                <a:lnTo>
                  <a:pt x="264680" y="76619"/>
                </a:lnTo>
                <a:lnTo>
                  <a:pt x="268401" y="75552"/>
                </a:lnTo>
                <a:lnTo>
                  <a:pt x="274574" y="71259"/>
                </a:lnTo>
                <a:lnTo>
                  <a:pt x="277164" y="67538"/>
                </a:lnTo>
                <a:lnTo>
                  <a:pt x="279234" y="62293"/>
                </a:lnTo>
                <a:lnTo>
                  <a:pt x="299910" y="13766"/>
                </a:lnTo>
                <a:close/>
              </a:path>
              <a:path w="568960" h="76834">
                <a:moveTo>
                  <a:pt x="349262" y="41046"/>
                </a:moveTo>
                <a:lnTo>
                  <a:pt x="348767" y="40386"/>
                </a:lnTo>
                <a:lnTo>
                  <a:pt x="346583" y="37426"/>
                </a:lnTo>
                <a:lnTo>
                  <a:pt x="341198" y="35598"/>
                </a:lnTo>
                <a:lnTo>
                  <a:pt x="347916" y="27851"/>
                </a:lnTo>
                <a:lnTo>
                  <a:pt x="347916" y="22758"/>
                </a:lnTo>
                <a:lnTo>
                  <a:pt x="347916" y="21818"/>
                </a:lnTo>
                <a:lnTo>
                  <a:pt x="346278" y="18948"/>
                </a:lnTo>
                <a:lnTo>
                  <a:pt x="339839" y="14808"/>
                </a:lnTo>
                <a:lnTo>
                  <a:pt x="336867" y="14122"/>
                </a:lnTo>
                <a:lnTo>
                  <a:pt x="336867" y="43700"/>
                </a:lnTo>
                <a:lnTo>
                  <a:pt x="336867" y="48793"/>
                </a:lnTo>
                <a:lnTo>
                  <a:pt x="334416" y="50469"/>
                </a:lnTo>
                <a:lnTo>
                  <a:pt x="318414" y="50469"/>
                </a:lnTo>
                <a:lnTo>
                  <a:pt x="318414" y="40386"/>
                </a:lnTo>
                <a:lnTo>
                  <a:pt x="332244" y="40386"/>
                </a:lnTo>
                <a:lnTo>
                  <a:pt x="334022" y="40779"/>
                </a:lnTo>
                <a:lnTo>
                  <a:pt x="336296" y="42392"/>
                </a:lnTo>
                <a:lnTo>
                  <a:pt x="336867" y="43700"/>
                </a:lnTo>
                <a:lnTo>
                  <a:pt x="336867" y="14122"/>
                </a:lnTo>
                <a:lnTo>
                  <a:pt x="335407" y="13779"/>
                </a:lnTo>
                <a:lnTo>
                  <a:pt x="335407" y="24384"/>
                </a:lnTo>
                <a:lnTo>
                  <a:pt x="335407" y="30899"/>
                </a:lnTo>
                <a:lnTo>
                  <a:pt x="333082" y="32550"/>
                </a:lnTo>
                <a:lnTo>
                  <a:pt x="318414" y="32550"/>
                </a:lnTo>
                <a:lnTo>
                  <a:pt x="318414" y="22758"/>
                </a:lnTo>
                <a:lnTo>
                  <a:pt x="333082" y="22758"/>
                </a:lnTo>
                <a:lnTo>
                  <a:pt x="335407" y="24384"/>
                </a:lnTo>
                <a:lnTo>
                  <a:pt x="335407" y="13779"/>
                </a:lnTo>
                <a:lnTo>
                  <a:pt x="306273" y="13766"/>
                </a:lnTo>
                <a:lnTo>
                  <a:pt x="306273" y="59486"/>
                </a:lnTo>
                <a:lnTo>
                  <a:pt x="336842" y="59486"/>
                </a:lnTo>
                <a:lnTo>
                  <a:pt x="341464" y="58331"/>
                </a:lnTo>
                <a:lnTo>
                  <a:pt x="347713" y="53822"/>
                </a:lnTo>
                <a:lnTo>
                  <a:pt x="349262" y="50622"/>
                </a:lnTo>
                <a:lnTo>
                  <a:pt x="349262" y="50469"/>
                </a:lnTo>
                <a:lnTo>
                  <a:pt x="349262" y="41046"/>
                </a:lnTo>
                <a:close/>
              </a:path>
              <a:path w="568960" h="76834">
                <a:moveTo>
                  <a:pt x="398868" y="40347"/>
                </a:moveTo>
                <a:lnTo>
                  <a:pt x="398856" y="26568"/>
                </a:lnTo>
                <a:lnTo>
                  <a:pt x="397751" y="23622"/>
                </a:lnTo>
                <a:lnTo>
                  <a:pt x="396963" y="21513"/>
                </a:lnTo>
                <a:lnTo>
                  <a:pt x="389394" y="14782"/>
                </a:lnTo>
                <a:lnTo>
                  <a:pt x="383933" y="13068"/>
                </a:lnTo>
                <a:lnTo>
                  <a:pt x="373189" y="13068"/>
                </a:lnTo>
                <a:lnTo>
                  <a:pt x="369620" y="13563"/>
                </a:lnTo>
                <a:lnTo>
                  <a:pt x="362648" y="15506"/>
                </a:lnTo>
                <a:lnTo>
                  <a:pt x="359664" y="16852"/>
                </a:lnTo>
                <a:lnTo>
                  <a:pt x="357174" y="18618"/>
                </a:lnTo>
                <a:lnTo>
                  <a:pt x="361937" y="27851"/>
                </a:lnTo>
                <a:lnTo>
                  <a:pt x="363550" y="26568"/>
                </a:lnTo>
                <a:lnTo>
                  <a:pt x="365556" y="25539"/>
                </a:lnTo>
                <a:lnTo>
                  <a:pt x="370243" y="24015"/>
                </a:lnTo>
                <a:lnTo>
                  <a:pt x="372656" y="23622"/>
                </a:lnTo>
                <a:lnTo>
                  <a:pt x="378599" y="23622"/>
                </a:lnTo>
                <a:lnTo>
                  <a:pt x="381228" y="24409"/>
                </a:lnTo>
                <a:lnTo>
                  <a:pt x="384733" y="27520"/>
                </a:lnTo>
                <a:lnTo>
                  <a:pt x="385635" y="29743"/>
                </a:lnTo>
                <a:lnTo>
                  <a:pt x="385635" y="32639"/>
                </a:lnTo>
                <a:lnTo>
                  <a:pt x="385635" y="40347"/>
                </a:lnTo>
                <a:lnTo>
                  <a:pt x="385635" y="45046"/>
                </a:lnTo>
                <a:lnTo>
                  <a:pt x="384886" y="47091"/>
                </a:lnTo>
                <a:lnTo>
                  <a:pt x="383628" y="48615"/>
                </a:lnTo>
                <a:lnTo>
                  <a:pt x="380123" y="50711"/>
                </a:lnTo>
                <a:lnTo>
                  <a:pt x="378129" y="51231"/>
                </a:lnTo>
                <a:lnTo>
                  <a:pt x="373532" y="51231"/>
                </a:lnTo>
                <a:lnTo>
                  <a:pt x="371703" y="50749"/>
                </a:lnTo>
                <a:lnTo>
                  <a:pt x="369036" y="48768"/>
                </a:lnTo>
                <a:lnTo>
                  <a:pt x="368363" y="47421"/>
                </a:lnTo>
                <a:lnTo>
                  <a:pt x="368363" y="42151"/>
                </a:lnTo>
                <a:lnTo>
                  <a:pt x="371094" y="40347"/>
                </a:lnTo>
                <a:lnTo>
                  <a:pt x="385635" y="40347"/>
                </a:lnTo>
                <a:lnTo>
                  <a:pt x="385635" y="32639"/>
                </a:lnTo>
                <a:lnTo>
                  <a:pt x="368388" y="32639"/>
                </a:lnTo>
                <a:lnTo>
                  <a:pt x="363474" y="33858"/>
                </a:lnTo>
                <a:lnTo>
                  <a:pt x="360260" y="36271"/>
                </a:lnTo>
                <a:lnTo>
                  <a:pt x="357060" y="38709"/>
                </a:lnTo>
                <a:lnTo>
                  <a:pt x="355473" y="42062"/>
                </a:lnTo>
                <a:lnTo>
                  <a:pt x="355473" y="48971"/>
                </a:lnTo>
                <a:lnTo>
                  <a:pt x="369023" y="60134"/>
                </a:lnTo>
                <a:lnTo>
                  <a:pt x="379349" y="60134"/>
                </a:lnTo>
                <a:lnTo>
                  <a:pt x="383971" y="58026"/>
                </a:lnTo>
                <a:lnTo>
                  <a:pt x="386461" y="53759"/>
                </a:lnTo>
                <a:lnTo>
                  <a:pt x="386461" y="59486"/>
                </a:lnTo>
                <a:lnTo>
                  <a:pt x="398868" y="59486"/>
                </a:lnTo>
                <a:lnTo>
                  <a:pt x="398868" y="53759"/>
                </a:lnTo>
                <a:lnTo>
                  <a:pt x="398868" y="51231"/>
                </a:lnTo>
                <a:lnTo>
                  <a:pt x="398868" y="40347"/>
                </a:lnTo>
                <a:close/>
              </a:path>
              <a:path w="568960" h="76834">
                <a:moveTo>
                  <a:pt x="456730" y="13766"/>
                </a:moveTo>
                <a:lnTo>
                  <a:pt x="443484" y="13766"/>
                </a:lnTo>
                <a:lnTo>
                  <a:pt x="443484" y="31635"/>
                </a:lnTo>
                <a:lnTo>
                  <a:pt x="423595" y="31635"/>
                </a:lnTo>
                <a:lnTo>
                  <a:pt x="423595" y="13766"/>
                </a:lnTo>
                <a:lnTo>
                  <a:pt x="410425" y="13766"/>
                </a:lnTo>
                <a:lnTo>
                  <a:pt x="410425" y="59486"/>
                </a:lnTo>
                <a:lnTo>
                  <a:pt x="423595" y="59486"/>
                </a:lnTo>
                <a:lnTo>
                  <a:pt x="423595" y="42392"/>
                </a:lnTo>
                <a:lnTo>
                  <a:pt x="443484" y="42392"/>
                </a:lnTo>
                <a:lnTo>
                  <a:pt x="443484" y="59486"/>
                </a:lnTo>
                <a:lnTo>
                  <a:pt x="456730" y="59486"/>
                </a:lnTo>
                <a:lnTo>
                  <a:pt x="456730" y="13766"/>
                </a:lnTo>
                <a:close/>
              </a:path>
              <a:path w="568960" h="76834">
                <a:moveTo>
                  <a:pt x="515696" y="13766"/>
                </a:moveTo>
                <a:lnTo>
                  <a:pt x="502437" y="13766"/>
                </a:lnTo>
                <a:lnTo>
                  <a:pt x="502437" y="31635"/>
                </a:lnTo>
                <a:lnTo>
                  <a:pt x="482561" y="31635"/>
                </a:lnTo>
                <a:lnTo>
                  <a:pt x="482561" y="13766"/>
                </a:lnTo>
                <a:lnTo>
                  <a:pt x="469392" y="13766"/>
                </a:lnTo>
                <a:lnTo>
                  <a:pt x="469392" y="59486"/>
                </a:lnTo>
                <a:lnTo>
                  <a:pt x="482561" y="59486"/>
                </a:lnTo>
                <a:lnTo>
                  <a:pt x="482561" y="42392"/>
                </a:lnTo>
                <a:lnTo>
                  <a:pt x="502437" y="42392"/>
                </a:lnTo>
                <a:lnTo>
                  <a:pt x="502437" y="59486"/>
                </a:lnTo>
                <a:lnTo>
                  <a:pt x="515696" y="59486"/>
                </a:lnTo>
                <a:lnTo>
                  <a:pt x="515696" y="13766"/>
                </a:lnTo>
                <a:close/>
              </a:path>
              <a:path w="568960" h="76834">
                <a:moveTo>
                  <a:pt x="568960" y="13766"/>
                </a:moveTo>
                <a:lnTo>
                  <a:pt x="557149" y="13766"/>
                </a:lnTo>
                <a:lnTo>
                  <a:pt x="557149" y="24561"/>
                </a:lnTo>
                <a:lnTo>
                  <a:pt x="557149" y="37541"/>
                </a:lnTo>
                <a:lnTo>
                  <a:pt x="544372" y="37541"/>
                </a:lnTo>
                <a:lnTo>
                  <a:pt x="542264" y="37033"/>
                </a:lnTo>
                <a:lnTo>
                  <a:pt x="539508" y="34950"/>
                </a:lnTo>
                <a:lnTo>
                  <a:pt x="538810" y="33274"/>
                </a:lnTo>
                <a:lnTo>
                  <a:pt x="538810" y="28765"/>
                </a:lnTo>
                <a:lnTo>
                  <a:pt x="539534" y="27089"/>
                </a:lnTo>
                <a:lnTo>
                  <a:pt x="542417" y="25082"/>
                </a:lnTo>
                <a:lnTo>
                  <a:pt x="544550" y="24561"/>
                </a:lnTo>
                <a:lnTo>
                  <a:pt x="557149" y="24561"/>
                </a:lnTo>
                <a:lnTo>
                  <a:pt x="557149" y="13766"/>
                </a:lnTo>
                <a:lnTo>
                  <a:pt x="540334" y="13766"/>
                </a:lnTo>
                <a:lnTo>
                  <a:pt x="535000" y="15240"/>
                </a:lnTo>
                <a:lnTo>
                  <a:pt x="531126" y="18161"/>
                </a:lnTo>
                <a:lnTo>
                  <a:pt x="527227" y="21056"/>
                </a:lnTo>
                <a:lnTo>
                  <a:pt x="525348" y="25082"/>
                </a:lnTo>
                <a:lnTo>
                  <a:pt x="525284" y="33947"/>
                </a:lnTo>
                <a:lnTo>
                  <a:pt x="526122" y="36779"/>
                </a:lnTo>
                <a:lnTo>
                  <a:pt x="529475" y="41478"/>
                </a:lnTo>
                <a:lnTo>
                  <a:pt x="531901" y="43281"/>
                </a:lnTo>
                <a:lnTo>
                  <a:pt x="535063" y="44526"/>
                </a:lnTo>
                <a:lnTo>
                  <a:pt x="524624" y="59486"/>
                </a:lnTo>
                <a:lnTo>
                  <a:pt x="538721" y="59486"/>
                </a:lnTo>
                <a:lnTo>
                  <a:pt x="547382" y="46380"/>
                </a:lnTo>
                <a:lnTo>
                  <a:pt x="557149" y="46380"/>
                </a:lnTo>
                <a:lnTo>
                  <a:pt x="557149" y="59486"/>
                </a:lnTo>
                <a:lnTo>
                  <a:pt x="568960" y="59486"/>
                </a:lnTo>
                <a:lnTo>
                  <a:pt x="568960" y="46380"/>
                </a:lnTo>
                <a:lnTo>
                  <a:pt x="568960" y="37541"/>
                </a:lnTo>
                <a:lnTo>
                  <a:pt x="568960" y="24561"/>
                </a:lnTo>
                <a:lnTo>
                  <a:pt x="568960" y="1376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41296" y="1252664"/>
            <a:ext cx="600710" cy="80010"/>
          </a:xfrm>
          <a:custGeom>
            <a:avLst/>
            <a:gdLst/>
            <a:ahLst/>
            <a:cxnLst/>
            <a:rect l="l" t="t" r="r" b="b"/>
            <a:pathLst>
              <a:path w="600710" h="80009">
                <a:moveTo>
                  <a:pt x="65074" y="27457"/>
                </a:moveTo>
                <a:lnTo>
                  <a:pt x="51155" y="7607"/>
                </a:lnTo>
                <a:lnTo>
                  <a:pt x="51155" y="29629"/>
                </a:lnTo>
                <a:lnTo>
                  <a:pt x="51155" y="36995"/>
                </a:lnTo>
                <a:lnTo>
                  <a:pt x="36068" y="52336"/>
                </a:lnTo>
                <a:lnTo>
                  <a:pt x="29044" y="52336"/>
                </a:lnTo>
                <a:lnTo>
                  <a:pt x="13944" y="36995"/>
                </a:lnTo>
                <a:lnTo>
                  <a:pt x="13944" y="29629"/>
                </a:lnTo>
                <a:lnTo>
                  <a:pt x="29044" y="14287"/>
                </a:lnTo>
                <a:lnTo>
                  <a:pt x="36068" y="14287"/>
                </a:lnTo>
                <a:lnTo>
                  <a:pt x="51155" y="29629"/>
                </a:lnTo>
                <a:lnTo>
                  <a:pt x="51155" y="7607"/>
                </a:lnTo>
                <a:lnTo>
                  <a:pt x="44272" y="3898"/>
                </a:lnTo>
                <a:lnTo>
                  <a:pt x="38722" y="2552"/>
                </a:lnTo>
                <a:lnTo>
                  <a:pt x="26377" y="2552"/>
                </a:lnTo>
                <a:lnTo>
                  <a:pt x="0" y="27457"/>
                </a:lnTo>
                <a:lnTo>
                  <a:pt x="0" y="39128"/>
                </a:lnTo>
                <a:lnTo>
                  <a:pt x="26377" y="64071"/>
                </a:lnTo>
                <a:lnTo>
                  <a:pt x="38722" y="64071"/>
                </a:lnTo>
                <a:lnTo>
                  <a:pt x="65074" y="39128"/>
                </a:lnTo>
                <a:lnTo>
                  <a:pt x="65074" y="27457"/>
                </a:lnTo>
                <a:close/>
              </a:path>
              <a:path w="600710" h="80009">
                <a:moveTo>
                  <a:pt x="137769" y="32943"/>
                </a:moveTo>
                <a:lnTo>
                  <a:pt x="135432" y="27584"/>
                </a:lnTo>
                <a:lnTo>
                  <a:pt x="134785" y="27038"/>
                </a:lnTo>
                <a:lnTo>
                  <a:pt x="125984" y="19659"/>
                </a:lnTo>
                <a:lnTo>
                  <a:pt x="125069" y="19354"/>
                </a:lnTo>
                <a:lnTo>
                  <a:pt x="125069" y="36118"/>
                </a:lnTo>
                <a:lnTo>
                  <a:pt x="125069" y="44107"/>
                </a:lnTo>
                <a:lnTo>
                  <a:pt x="123888" y="47244"/>
                </a:lnTo>
                <a:lnTo>
                  <a:pt x="119176" y="51663"/>
                </a:lnTo>
                <a:lnTo>
                  <a:pt x="115493" y="53035"/>
                </a:lnTo>
                <a:lnTo>
                  <a:pt x="110439" y="53606"/>
                </a:lnTo>
                <a:lnTo>
                  <a:pt x="110439" y="27038"/>
                </a:lnTo>
                <a:lnTo>
                  <a:pt x="115493" y="27546"/>
                </a:lnTo>
                <a:lnTo>
                  <a:pt x="119176" y="28829"/>
                </a:lnTo>
                <a:lnTo>
                  <a:pt x="121526" y="31000"/>
                </a:lnTo>
                <a:lnTo>
                  <a:pt x="123888" y="33096"/>
                </a:lnTo>
                <a:lnTo>
                  <a:pt x="125069" y="36118"/>
                </a:lnTo>
                <a:lnTo>
                  <a:pt x="125069" y="19354"/>
                </a:lnTo>
                <a:lnTo>
                  <a:pt x="119214" y="17373"/>
                </a:lnTo>
                <a:lnTo>
                  <a:pt x="110439" y="16725"/>
                </a:lnTo>
                <a:lnTo>
                  <a:pt x="110439" y="0"/>
                </a:lnTo>
                <a:lnTo>
                  <a:pt x="98285" y="0"/>
                </a:lnTo>
                <a:lnTo>
                  <a:pt x="98285" y="16725"/>
                </a:lnTo>
                <a:lnTo>
                  <a:pt x="98285" y="27038"/>
                </a:lnTo>
                <a:lnTo>
                  <a:pt x="98285" y="53606"/>
                </a:lnTo>
                <a:lnTo>
                  <a:pt x="93256" y="53035"/>
                </a:lnTo>
                <a:lnTo>
                  <a:pt x="89585" y="51663"/>
                </a:lnTo>
                <a:lnTo>
                  <a:pt x="87249" y="49466"/>
                </a:lnTo>
                <a:lnTo>
                  <a:pt x="84924" y="47244"/>
                </a:lnTo>
                <a:lnTo>
                  <a:pt x="83769" y="44107"/>
                </a:lnTo>
                <a:lnTo>
                  <a:pt x="83769" y="36118"/>
                </a:lnTo>
                <a:lnTo>
                  <a:pt x="84924" y="33096"/>
                </a:lnTo>
                <a:lnTo>
                  <a:pt x="87249" y="31000"/>
                </a:lnTo>
                <a:lnTo>
                  <a:pt x="89585" y="28829"/>
                </a:lnTo>
                <a:lnTo>
                  <a:pt x="93256" y="27546"/>
                </a:lnTo>
                <a:lnTo>
                  <a:pt x="98285" y="27038"/>
                </a:lnTo>
                <a:lnTo>
                  <a:pt x="98285" y="16725"/>
                </a:lnTo>
                <a:lnTo>
                  <a:pt x="89408" y="17373"/>
                </a:lnTo>
                <a:lnTo>
                  <a:pt x="82626" y="19621"/>
                </a:lnTo>
                <a:lnTo>
                  <a:pt x="73266" y="27457"/>
                </a:lnTo>
                <a:lnTo>
                  <a:pt x="70942" y="32943"/>
                </a:lnTo>
                <a:lnTo>
                  <a:pt x="70954" y="47244"/>
                </a:lnTo>
                <a:lnTo>
                  <a:pt x="98285" y="63881"/>
                </a:lnTo>
                <a:lnTo>
                  <a:pt x="98285" y="79514"/>
                </a:lnTo>
                <a:lnTo>
                  <a:pt x="110439" y="79514"/>
                </a:lnTo>
                <a:lnTo>
                  <a:pt x="110439" y="63881"/>
                </a:lnTo>
                <a:lnTo>
                  <a:pt x="119214" y="63271"/>
                </a:lnTo>
                <a:lnTo>
                  <a:pt x="137744" y="47244"/>
                </a:lnTo>
                <a:lnTo>
                  <a:pt x="137769" y="32943"/>
                </a:lnTo>
                <a:close/>
              </a:path>
              <a:path w="600710" h="80009">
                <a:moveTo>
                  <a:pt x="193281" y="35661"/>
                </a:moveTo>
                <a:lnTo>
                  <a:pt x="192201" y="31610"/>
                </a:lnTo>
                <a:lnTo>
                  <a:pt x="189738" y="27520"/>
                </a:lnTo>
                <a:lnTo>
                  <a:pt x="187909" y="24472"/>
                </a:lnTo>
                <a:lnTo>
                  <a:pt x="184924" y="21704"/>
                </a:lnTo>
                <a:lnTo>
                  <a:pt x="179857" y="19024"/>
                </a:lnTo>
                <a:lnTo>
                  <a:pt x="179857" y="36334"/>
                </a:lnTo>
                <a:lnTo>
                  <a:pt x="179857" y="44043"/>
                </a:lnTo>
                <a:lnTo>
                  <a:pt x="178790" y="47117"/>
                </a:lnTo>
                <a:lnTo>
                  <a:pt x="174409" y="51689"/>
                </a:lnTo>
                <a:lnTo>
                  <a:pt x="171615" y="52844"/>
                </a:lnTo>
                <a:lnTo>
                  <a:pt x="164820" y="52844"/>
                </a:lnTo>
                <a:lnTo>
                  <a:pt x="162026" y="51689"/>
                </a:lnTo>
                <a:lnTo>
                  <a:pt x="157607" y="47117"/>
                </a:lnTo>
                <a:lnTo>
                  <a:pt x="156502" y="44043"/>
                </a:lnTo>
                <a:lnTo>
                  <a:pt x="156502" y="36334"/>
                </a:lnTo>
                <a:lnTo>
                  <a:pt x="157607" y="33286"/>
                </a:lnTo>
                <a:lnTo>
                  <a:pt x="162026" y="28651"/>
                </a:lnTo>
                <a:lnTo>
                  <a:pt x="164820" y="27520"/>
                </a:lnTo>
                <a:lnTo>
                  <a:pt x="171615" y="27520"/>
                </a:lnTo>
                <a:lnTo>
                  <a:pt x="174409" y="28651"/>
                </a:lnTo>
                <a:lnTo>
                  <a:pt x="178790" y="33286"/>
                </a:lnTo>
                <a:lnTo>
                  <a:pt x="179857" y="36334"/>
                </a:lnTo>
                <a:lnTo>
                  <a:pt x="179857" y="19024"/>
                </a:lnTo>
                <a:lnTo>
                  <a:pt x="177330" y="17678"/>
                </a:lnTo>
                <a:lnTo>
                  <a:pt x="173037" y="16637"/>
                </a:lnTo>
                <a:lnTo>
                  <a:pt x="163398" y="16637"/>
                </a:lnTo>
                <a:lnTo>
                  <a:pt x="143065" y="35661"/>
                </a:lnTo>
                <a:lnTo>
                  <a:pt x="143065" y="44742"/>
                </a:lnTo>
                <a:lnTo>
                  <a:pt x="163398" y="63703"/>
                </a:lnTo>
                <a:lnTo>
                  <a:pt x="173037" y="63703"/>
                </a:lnTo>
                <a:lnTo>
                  <a:pt x="177330" y="62725"/>
                </a:lnTo>
                <a:lnTo>
                  <a:pt x="184924" y="58699"/>
                </a:lnTo>
                <a:lnTo>
                  <a:pt x="187909" y="55892"/>
                </a:lnTo>
                <a:lnTo>
                  <a:pt x="189738" y="52844"/>
                </a:lnTo>
                <a:lnTo>
                  <a:pt x="192201" y="48768"/>
                </a:lnTo>
                <a:lnTo>
                  <a:pt x="193281" y="44742"/>
                </a:lnTo>
                <a:lnTo>
                  <a:pt x="193281" y="35661"/>
                </a:lnTo>
                <a:close/>
              </a:path>
              <a:path w="600710" h="80009">
                <a:moveTo>
                  <a:pt x="252082" y="35471"/>
                </a:moveTo>
                <a:lnTo>
                  <a:pt x="251079" y="31356"/>
                </a:lnTo>
                <a:lnTo>
                  <a:pt x="248932" y="27520"/>
                </a:lnTo>
                <a:lnTo>
                  <a:pt x="247129" y="24295"/>
                </a:lnTo>
                <a:lnTo>
                  <a:pt x="245440" y="22618"/>
                </a:lnTo>
                <a:lnTo>
                  <a:pt x="244373" y="21551"/>
                </a:lnTo>
                <a:lnTo>
                  <a:pt x="238645" y="18338"/>
                </a:lnTo>
                <a:lnTo>
                  <a:pt x="238645" y="36334"/>
                </a:lnTo>
                <a:lnTo>
                  <a:pt x="238645" y="44043"/>
                </a:lnTo>
                <a:lnTo>
                  <a:pt x="237553" y="47117"/>
                </a:lnTo>
                <a:lnTo>
                  <a:pt x="233210" y="51689"/>
                </a:lnTo>
                <a:lnTo>
                  <a:pt x="230416" y="52844"/>
                </a:lnTo>
                <a:lnTo>
                  <a:pt x="223608" y="52844"/>
                </a:lnTo>
                <a:lnTo>
                  <a:pt x="220827" y="51689"/>
                </a:lnTo>
                <a:lnTo>
                  <a:pt x="216471" y="47117"/>
                </a:lnTo>
                <a:lnTo>
                  <a:pt x="215379" y="44043"/>
                </a:lnTo>
                <a:lnTo>
                  <a:pt x="215379" y="36334"/>
                </a:lnTo>
                <a:lnTo>
                  <a:pt x="216471" y="33286"/>
                </a:lnTo>
                <a:lnTo>
                  <a:pt x="220827" y="28676"/>
                </a:lnTo>
                <a:lnTo>
                  <a:pt x="223608" y="27520"/>
                </a:lnTo>
                <a:lnTo>
                  <a:pt x="230416" y="27520"/>
                </a:lnTo>
                <a:lnTo>
                  <a:pt x="233210" y="28676"/>
                </a:lnTo>
                <a:lnTo>
                  <a:pt x="237553" y="33286"/>
                </a:lnTo>
                <a:lnTo>
                  <a:pt x="238645" y="36334"/>
                </a:lnTo>
                <a:lnTo>
                  <a:pt x="238645" y="18338"/>
                </a:lnTo>
                <a:lnTo>
                  <a:pt x="237426" y="17640"/>
                </a:lnTo>
                <a:lnTo>
                  <a:pt x="233553" y="16637"/>
                </a:lnTo>
                <a:lnTo>
                  <a:pt x="223012" y="16637"/>
                </a:lnTo>
                <a:lnTo>
                  <a:pt x="218236" y="18656"/>
                </a:lnTo>
                <a:lnTo>
                  <a:pt x="214947" y="22618"/>
                </a:lnTo>
                <a:lnTo>
                  <a:pt x="214947" y="17335"/>
                </a:lnTo>
                <a:lnTo>
                  <a:pt x="202285" y="17335"/>
                </a:lnTo>
                <a:lnTo>
                  <a:pt x="202285" y="79514"/>
                </a:lnTo>
                <a:lnTo>
                  <a:pt x="215544" y="79514"/>
                </a:lnTo>
                <a:lnTo>
                  <a:pt x="215544" y="58178"/>
                </a:lnTo>
                <a:lnTo>
                  <a:pt x="218871" y="61874"/>
                </a:lnTo>
                <a:lnTo>
                  <a:pt x="223481" y="63703"/>
                </a:lnTo>
                <a:lnTo>
                  <a:pt x="233553" y="63703"/>
                </a:lnTo>
                <a:lnTo>
                  <a:pt x="248932" y="52844"/>
                </a:lnTo>
                <a:lnTo>
                  <a:pt x="251079" y="49009"/>
                </a:lnTo>
                <a:lnTo>
                  <a:pt x="252082" y="44894"/>
                </a:lnTo>
                <a:lnTo>
                  <a:pt x="252082" y="35471"/>
                </a:lnTo>
                <a:close/>
              </a:path>
              <a:path w="600710" h="80009">
                <a:moveTo>
                  <a:pt x="317906" y="63055"/>
                </a:moveTo>
                <a:lnTo>
                  <a:pt x="317754" y="17335"/>
                </a:lnTo>
                <a:lnTo>
                  <a:pt x="305333" y="17335"/>
                </a:lnTo>
                <a:lnTo>
                  <a:pt x="289801" y="43764"/>
                </a:lnTo>
                <a:lnTo>
                  <a:pt x="275183" y="17335"/>
                </a:lnTo>
                <a:lnTo>
                  <a:pt x="261327" y="17335"/>
                </a:lnTo>
                <a:lnTo>
                  <a:pt x="261327" y="63055"/>
                </a:lnTo>
                <a:lnTo>
                  <a:pt x="273304" y="63055"/>
                </a:lnTo>
                <a:lnTo>
                  <a:pt x="273304" y="35598"/>
                </a:lnTo>
                <a:lnTo>
                  <a:pt x="286639" y="58648"/>
                </a:lnTo>
                <a:lnTo>
                  <a:pt x="292277" y="58648"/>
                </a:lnTo>
                <a:lnTo>
                  <a:pt x="305930" y="35687"/>
                </a:lnTo>
                <a:lnTo>
                  <a:pt x="305930" y="63055"/>
                </a:lnTo>
                <a:lnTo>
                  <a:pt x="317906" y="63055"/>
                </a:lnTo>
                <a:close/>
              </a:path>
              <a:path w="600710" h="80009">
                <a:moveTo>
                  <a:pt x="374421" y="17335"/>
                </a:moveTo>
                <a:lnTo>
                  <a:pt x="335343" y="17335"/>
                </a:lnTo>
                <a:lnTo>
                  <a:pt x="334479" y="39382"/>
                </a:lnTo>
                <a:lnTo>
                  <a:pt x="334238" y="42329"/>
                </a:lnTo>
                <a:lnTo>
                  <a:pt x="333540" y="46812"/>
                </a:lnTo>
                <a:lnTo>
                  <a:pt x="332892" y="48641"/>
                </a:lnTo>
                <a:lnTo>
                  <a:pt x="330898" y="51536"/>
                </a:lnTo>
                <a:lnTo>
                  <a:pt x="329425" y="52273"/>
                </a:lnTo>
                <a:lnTo>
                  <a:pt x="327025" y="52273"/>
                </a:lnTo>
                <a:lnTo>
                  <a:pt x="325488" y="52082"/>
                </a:lnTo>
                <a:lnTo>
                  <a:pt x="324789" y="62966"/>
                </a:lnTo>
                <a:lnTo>
                  <a:pt x="327456" y="63639"/>
                </a:lnTo>
                <a:lnTo>
                  <a:pt x="329755" y="63982"/>
                </a:lnTo>
                <a:lnTo>
                  <a:pt x="335318" y="63982"/>
                </a:lnTo>
                <a:lnTo>
                  <a:pt x="346290" y="36271"/>
                </a:lnTo>
                <a:lnTo>
                  <a:pt x="346710" y="28219"/>
                </a:lnTo>
                <a:lnTo>
                  <a:pt x="361162" y="28219"/>
                </a:lnTo>
                <a:lnTo>
                  <a:pt x="361162" y="63055"/>
                </a:lnTo>
                <a:lnTo>
                  <a:pt x="374421" y="63055"/>
                </a:lnTo>
                <a:lnTo>
                  <a:pt x="374421" y="17335"/>
                </a:lnTo>
                <a:close/>
              </a:path>
              <a:path w="600710" h="80009">
                <a:moveTo>
                  <a:pt x="431596" y="35598"/>
                </a:moveTo>
                <a:lnTo>
                  <a:pt x="430568" y="31419"/>
                </a:lnTo>
                <a:lnTo>
                  <a:pt x="427850" y="26695"/>
                </a:lnTo>
                <a:lnTo>
                  <a:pt x="426440" y="24231"/>
                </a:lnTo>
                <a:lnTo>
                  <a:pt x="423583" y="21488"/>
                </a:lnTo>
                <a:lnTo>
                  <a:pt x="419100" y="19100"/>
                </a:lnTo>
                <a:lnTo>
                  <a:pt x="419100" y="36207"/>
                </a:lnTo>
                <a:lnTo>
                  <a:pt x="396582" y="36207"/>
                </a:lnTo>
                <a:lnTo>
                  <a:pt x="397052" y="33248"/>
                </a:lnTo>
                <a:lnTo>
                  <a:pt x="398284" y="30937"/>
                </a:lnTo>
                <a:lnTo>
                  <a:pt x="402374" y="27546"/>
                </a:lnTo>
                <a:lnTo>
                  <a:pt x="404901" y="26695"/>
                </a:lnTo>
                <a:lnTo>
                  <a:pt x="410832" y="26695"/>
                </a:lnTo>
                <a:lnTo>
                  <a:pt x="413321" y="27546"/>
                </a:lnTo>
                <a:lnTo>
                  <a:pt x="417410" y="31000"/>
                </a:lnTo>
                <a:lnTo>
                  <a:pt x="418642" y="33312"/>
                </a:lnTo>
                <a:lnTo>
                  <a:pt x="419100" y="36207"/>
                </a:lnTo>
                <a:lnTo>
                  <a:pt x="419100" y="19100"/>
                </a:lnTo>
                <a:lnTo>
                  <a:pt x="416331" y="17614"/>
                </a:lnTo>
                <a:lnTo>
                  <a:pt x="412292" y="16675"/>
                </a:lnTo>
                <a:lnTo>
                  <a:pt x="403212" y="16675"/>
                </a:lnTo>
                <a:lnTo>
                  <a:pt x="383413" y="44742"/>
                </a:lnTo>
                <a:lnTo>
                  <a:pt x="384505" y="48768"/>
                </a:lnTo>
                <a:lnTo>
                  <a:pt x="388797" y="55892"/>
                </a:lnTo>
                <a:lnTo>
                  <a:pt x="391845" y="58699"/>
                </a:lnTo>
                <a:lnTo>
                  <a:pt x="399783" y="62725"/>
                </a:lnTo>
                <a:lnTo>
                  <a:pt x="404355" y="63728"/>
                </a:lnTo>
                <a:lnTo>
                  <a:pt x="417766" y="63728"/>
                </a:lnTo>
                <a:lnTo>
                  <a:pt x="424053" y="61264"/>
                </a:lnTo>
                <a:lnTo>
                  <a:pt x="428358" y="56349"/>
                </a:lnTo>
                <a:lnTo>
                  <a:pt x="425361" y="53098"/>
                </a:lnTo>
                <a:lnTo>
                  <a:pt x="421309" y="48704"/>
                </a:lnTo>
                <a:lnTo>
                  <a:pt x="419735" y="50228"/>
                </a:lnTo>
                <a:lnTo>
                  <a:pt x="418020" y="51320"/>
                </a:lnTo>
                <a:lnTo>
                  <a:pt x="416179" y="52057"/>
                </a:lnTo>
                <a:lnTo>
                  <a:pt x="414324" y="52755"/>
                </a:lnTo>
                <a:lnTo>
                  <a:pt x="412216" y="53098"/>
                </a:lnTo>
                <a:lnTo>
                  <a:pt x="406387" y="53098"/>
                </a:lnTo>
                <a:lnTo>
                  <a:pt x="396748" y="43954"/>
                </a:lnTo>
                <a:lnTo>
                  <a:pt x="431342" y="43954"/>
                </a:lnTo>
                <a:lnTo>
                  <a:pt x="431520" y="41719"/>
                </a:lnTo>
                <a:lnTo>
                  <a:pt x="431596" y="36207"/>
                </a:lnTo>
                <a:lnTo>
                  <a:pt x="431596" y="35598"/>
                </a:lnTo>
                <a:close/>
              </a:path>
              <a:path w="600710" h="80009">
                <a:moveTo>
                  <a:pt x="488099" y="17335"/>
                </a:moveTo>
                <a:lnTo>
                  <a:pt x="474840" y="17335"/>
                </a:lnTo>
                <a:lnTo>
                  <a:pt x="474840" y="35204"/>
                </a:lnTo>
                <a:lnTo>
                  <a:pt x="454964" y="35204"/>
                </a:lnTo>
                <a:lnTo>
                  <a:pt x="454964" y="17335"/>
                </a:lnTo>
                <a:lnTo>
                  <a:pt x="441794" y="17335"/>
                </a:lnTo>
                <a:lnTo>
                  <a:pt x="441794" y="63055"/>
                </a:lnTo>
                <a:lnTo>
                  <a:pt x="454964" y="63055"/>
                </a:lnTo>
                <a:lnTo>
                  <a:pt x="454964" y="45961"/>
                </a:lnTo>
                <a:lnTo>
                  <a:pt x="474840" y="45961"/>
                </a:lnTo>
                <a:lnTo>
                  <a:pt x="474840" y="63055"/>
                </a:lnTo>
                <a:lnTo>
                  <a:pt x="488099" y="63055"/>
                </a:lnTo>
                <a:lnTo>
                  <a:pt x="488099" y="17335"/>
                </a:lnTo>
                <a:close/>
              </a:path>
              <a:path w="600710" h="80009">
                <a:moveTo>
                  <a:pt x="547052" y="17335"/>
                </a:moveTo>
                <a:lnTo>
                  <a:pt x="533806" y="17335"/>
                </a:lnTo>
                <a:lnTo>
                  <a:pt x="533806" y="35204"/>
                </a:lnTo>
                <a:lnTo>
                  <a:pt x="513918" y="35204"/>
                </a:lnTo>
                <a:lnTo>
                  <a:pt x="513918" y="17335"/>
                </a:lnTo>
                <a:lnTo>
                  <a:pt x="500748" y="17335"/>
                </a:lnTo>
                <a:lnTo>
                  <a:pt x="500748" y="63055"/>
                </a:lnTo>
                <a:lnTo>
                  <a:pt x="513918" y="63055"/>
                </a:lnTo>
                <a:lnTo>
                  <a:pt x="513918" y="45961"/>
                </a:lnTo>
                <a:lnTo>
                  <a:pt x="533806" y="45961"/>
                </a:lnTo>
                <a:lnTo>
                  <a:pt x="533806" y="63055"/>
                </a:lnTo>
                <a:lnTo>
                  <a:pt x="547052" y="63055"/>
                </a:lnTo>
                <a:lnTo>
                  <a:pt x="547052" y="17335"/>
                </a:lnTo>
                <a:close/>
              </a:path>
              <a:path w="600710" h="80009">
                <a:moveTo>
                  <a:pt x="600329" y="17335"/>
                </a:moveTo>
                <a:lnTo>
                  <a:pt x="588518" y="17335"/>
                </a:lnTo>
                <a:lnTo>
                  <a:pt x="588518" y="28130"/>
                </a:lnTo>
                <a:lnTo>
                  <a:pt x="588518" y="41109"/>
                </a:lnTo>
                <a:lnTo>
                  <a:pt x="575741" y="41109"/>
                </a:lnTo>
                <a:lnTo>
                  <a:pt x="573633" y="40601"/>
                </a:lnTo>
                <a:lnTo>
                  <a:pt x="570852" y="38519"/>
                </a:lnTo>
                <a:lnTo>
                  <a:pt x="570153" y="36842"/>
                </a:lnTo>
                <a:lnTo>
                  <a:pt x="570153" y="32334"/>
                </a:lnTo>
                <a:lnTo>
                  <a:pt x="570877" y="30657"/>
                </a:lnTo>
                <a:lnTo>
                  <a:pt x="573760" y="28651"/>
                </a:lnTo>
                <a:lnTo>
                  <a:pt x="575919" y="28130"/>
                </a:lnTo>
                <a:lnTo>
                  <a:pt x="588518" y="28130"/>
                </a:lnTo>
                <a:lnTo>
                  <a:pt x="588518" y="17335"/>
                </a:lnTo>
                <a:lnTo>
                  <a:pt x="571677" y="17335"/>
                </a:lnTo>
                <a:lnTo>
                  <a:pt x="566343" y="18808"/>
                </a:lnTo>
                <a:lnTo>
                  <a:pt x="558596" y="24625"/>
                </a:lnTo>
                <a:lnTo>
                  <a:pt x="556704" y="28651"/>
                </a:lnTo>
                <a:lnTo>
                  <a:pt x="556641" y="37515"/>
                </a:lnTo>
                <a:lnTo>
                  <a:pt x="557491" y="40347"/>
                </a:lnTo>
                <a:lnTo>
                  <a:pt x="560819" y="45046"/>
                </a:lnTo>
                <a:lnTo>
                  <a:pt x="563245" y="46850"/>
                </a:lnTo>
                <a:lnTo>
                  <a:pt x="566432" y="48094"/>
                </a:lnTo>
                <a:lnTo>
                  <a:pt x="555980" y="63055"/>
                </a:lnTo>
                <a:lnTo>
                  <a:pt x="570077" y="63055"/>
                </a:lnTo>
                <a:lnTo>
                  <a:pt x="578739" y="49949"/>
                </a:lnTo>
                <a:lnTo>
                  <a:pt x="588518" y="49949"/>
                </a:lnTo>
                <a:lnTo>
                  <a:pt x="588518" y="63055"/>
                </a:lnTo>
                <a:lnTo>
                  <a:pt x="600329" y="63055"/>
                </a:lnTo>
                <a:lnTo>
                  <a:pt x="600329" y="49949"/>
                </a:lnTo>
                <a:lnTo>
                  <a:pt x="600329" y="41109"/>
                </a:lnTo>
                <a:lnTo>
                  <a:pt x="600329" y="28130"/>
                </a:lnTo>
                <a:lnTo>
                  <a:pt x="600329" y="173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2982516" y="1214221"/>
            <a:ext cx="364490" cy="160020"/>
            <a:chOff x="2982516" y="1214221"/>
            <a:chExt cx="364490" cy="160020"/>
          </a:xfrm>
        </p:grpSpPr>
        <p:sp>
          <p:nvSpPr>
            <p:cNvPr id="12" name="object 12"/>
            <p:cNvSpPr/>
            <p:nvPr/>
          </p:nvSpPr>
          <p:spPr>
            <a:xfrm>
              <a:off x="2982506" y="1214221"/>
              <a:ext cx="303530" cy="160020"/>
            </a:xfrm>
            <a:custGeom>
              <a:avLst/>
              <a:gdLst/>
              <a:ahLst/>
              <a:cxnLst/>
              <a:rect l="l" t="t" r="r" b="b"/>
              <a:pathLst>
                <a:path w="303529" h="160019">
                  <a:moveTo>
                    <a:pt x="52349" y="96774"/>
                  </a:moveTo>
                  <a:lnTo>
                    <a:pt x="39585" y="96774"/>
                  </a:lnTo>
                  <a:lnTo>
                    <a:pt x="26682" y="127812"/>
                  </a:lnTo>
                  <a:lnTo>
                    <a:pt x="13868" y="96774"/>
                  </a:lnTo>
                  <a:lnTo>
                    <a:pt x="165" y="96774"/>
                  </a:lnTo>
                  <a:lnTo>
                    <a:pt x="19964" y="142836"/>
                  </a:lnTo>
                  <a:lnTo>
                    <a:pt x="18884" y="145300"/>
                  </a:lnTo>
                  <a:lnTo>
                    <a:pt x="17868" y="146761"/>
                  </a:lnTo>
                  <a:lnTo>
                    <a:pt x="15608" y="148501"/>
                  </a:lnTo>
                  <a:lnTo>
                    <a:pt x="14135" y="148958"/>
                  </a:lnTo>
                  <a:lnTo>
                    <a:pt x="11023" y="148958"/>
                  </a:lnTo>
                  <a:lnTo>
                    <a:pt x="9702" y="148717"/>
                  </a:lnTo>
                  <a:lnTo>
                    <a:pt x="7035" y="147650"/>
                  </a:lnTo>
                  <a:lnTo>
                    <a:pt x="5867" y="146977"/>
                  </a:lnTo>
                  <a:lnTo>
                    <a:pt x="4851" y="146062"/>
                  </a:lnTo>
                  <a:lnTo>
                    <a:pt x="0" y="155486"/>
                  </a:lnTo>
                  <a:lnTo>
                    <a:pt x="1485" y="156794"/>
                  </a:lnTo>
                  <a:lnTo>
                    <a:pt x="3378" y="157835"/>
                  </a:lnTo>
                  <a:lnTo>
                    <a:pt x="8013" y="159296"/>
                  </a:lnTo>
                  <a:lnTo>
                    <a:pt x="10375" y="159626"/>
                  </a:lnTo>
                  <a:lnTo>
                    <a:pt x="17106" y="159626"/>
                  </a:lnTo>
                  <a:lnTo>
                    <a:pt x="20840" y="158597"/>
                  </a:lnTo>
                  <a:lnTo>
                    <a:pt x="27012" y="154292"/>
                  </a:lnTo>
                  <a:lnTo>
                    <a:pt x="29603" y="150571"/>
                  </a:lnTo>
                  <a:lnTo>
                    <a:pt x="31699" y="145300"/>
                  </a:lnTo>
                  <a:lnTo>
                    <a:pt x="52349" y="96774"/>
                  </a:lnTo>
                  <a:close/>
                </a:path>
                <a:path w="303529" h="160019">
                  <a:moveTo>
                    <a:pt x="132753" y="24904"/>
                  </a:moveTo>
                  <a:lnTo>
                    <a:pt x="131356" y="19634"/>
                  </a:lnTo>
                  <a:lnTo>
                    <a:pt x="128524" y="14998"/>
                  </a:lnTo>
                  <a:lnTo>
                    <a:pt x="126530" y="11709"/>
                  </a:lnTo>
                  <a:lnTo>
                    <a:pt x="125691" y="10312"/>
                  </a:lnTo>
                  <a:lnTo>
                    <a:pt x="121818" y="6654"/>
                  </a:lnTo>
                  <a:lnTo>
                    <a:pt x="118833" y="5054"/>
                  </a:lnTo>
                  <a:lnTo>
                    <a:pt x="118833" y="27038"/>
                  </a:lnTo>
                  <a:lnTo>
                    <a:pt x="118833" y="34417"/>
                  </a:lnTo>
                  <a:lnTo>
                    <a:pt x="118033" y="37706"/>
                  </a:lnTo>
                  <a:lnTo>
                    <a:pt x="116395" y="40601"/>
                  </a:lnTo>
                  <a:lnTo>
                    <a:pt x="114808" y="43472"/>
                  </a:lnTo>
                  <a:lnTo>
                    <a:pt x="112585" y="45720"/>
                  </a:lnTo>
                  <a:lnTo>
                    <a:pt x="106908" y="48958"/>
                  </a:lnTo>
                  <a:lnTo>
                    <a:pt x="103746" y="49784"/>
                  </a:lnTo>
                  <a:lnTo>
                    <a:pt x="96735" y="49784"/>
                  </a:lnTo>
                  <a:lnTo>
                    <a:pt x="81610" y="34417"/>
                  </a:lnTo>
                  <a:lnTo>
                    <a:pt x="81610" y="27038"/>
                  </a:lnTo>
                  <a:lnTo>
                    <a:pt x="96735" y="11709"/>
                  </a:lnTo>
                  <a:lnTo>
                    <a:pt x="103746" y="11709"/>
                  </a:lnTo>
                  <a:lnTo>
                    <a:pt x="106908" y="12534"/>
                  </a:lnTo>
                  <a:lnTo>
                    <a:pt x="112585" y="15760"/>
                  </a:lnTo>
                  <a:lnTo>
                    <a:pt x="114808" y="18021"/>
                  </a:lnTo>
                  <a:lnTo>
                    <a:pt x="116395" y="20878"/>
                  </a:lnTo>
                  <a:lnTo>
                    <a:pt x="118033" y="23774"/>
                  </a:lnTo>
                  <a:lnTo>
                    <a:pt x="118833" y="27038"/>
                  </a:lnTo>
                  <a:lnTo>
                    <a:pt x="118833" y="5054"/>
                  </a:lnTo>
                  <a:lnTo>
                    <a:pt x="111937" y="1320"/>
                  </a:lnTo>
                  <a:lnTo>
                    <a:pt x="106387" y="0"/>
                  </a:lnTo>
                  <a:lnTo>
                    <a:pt x="94043" y="0"/>
                  </a:lnTo>
                  <a:lnTo>
                    <a:pt x="88506" y="1320"/>
                  </a:lnTo>
                  <a:lnTo>
                    <a:pt x="78562" y="6654"/>
                  </a:lnTo>
                  <a:lnTo>
                    <a:pt x="74688" y="10312"/>
                  </a:lnTo>
                  <a:lnTo>
                    <a:pt x="71894" y="14998"/>
                  </a:lnTo>
                  <a:lnTo>
                    <a:pt x="69088" y="19634"/>
                  </a:lnTo>
                  <a:lnTo>
                    <a:pt x="67678" y="24904"/>
                  </a:lnTo>
                  <a:lnTo>
                    <a:pt x="67678" y="36576"/>
                  </a:lnTo>
                  <a:lnTo>
                    <a:pt x="94043" y="61480"/>
                  </a:lnTo>
                  <a:lnTo>
                    <a:pt x="106387" y="61480"/>
                  </a:lnTo>
                  <a:lnTo>
                    <a:pt x="111937" y="60172"/>
                  </a:lnTo>
                  <a:lnTo>
                    <a:pt x="121818" y="54838"/>
                  </a:lnTo>
                  <a:lnTo>
                    <a:pt x="125691" y="51181"/>
                  </a:lnTo>
                  <a:lnTo>
                    <a:pt x="126530" y="49784"/>
                  </a:lnTo>
                  <a:lnTo>
                    <a:pt x="131356" y="41821"/>
                  </a:lnTo>
                  <a:lnTo>
                    <a:pt x="132753" y="36576"/>
                  </a:lnTo>
                  <a:lnTo>
                    <a:pt x="132753" y="24904"/>
                  </a:lnTo>
                  <a:close/>
                </a:path>
                <a:path w="303529" h="160019">
                  <a:moveTo>
                    <a:pt x="187807" y="14795"/>
                  </a:moveTo>
                  <a:lnTo>
                    <a:pt x="142354" y="14795"/>
                  </a:lnTo>
                  <a:lnTo>
                    <a:pt x="142354" y="60477"/>
                  </a:lnTo>
                  <a:lnTo>
                    <a:pt x="155524" y="60477"/>
                  </a:lnTo>
                  <a:lnTo>
                    <a:pt x="155524" y="25641"/>
                  </a:lnTo>
                  <a:lnTo>
                    <a:pt x="174574" y="25641"/>
                  </a:lnTo>
                  <a:lnTo>
                    <a:pt x="174574" y="60477"/>
                  </a:lnTo>
                  <a:lnTo>
                    <a:pt x="187807" y="60477"/>
                  </a:lnTo>
                  <a:lnTo>
                    <a:pt x="187807" y="14795"/>
                  </a:lnTo>
                  <a:close/>
                </a:path>
                <a:path w="303529" h="160019">
                  <a:moveTo>
                    <a:pt x="248119" y="14795"/>
                  </a:moveTo>
                  <a:lnTo>
                    <a:pt x="235991" y="14795"/>
                  </a:lnTo>
                  <a:lnTo>
                    <a:pt x="213715" y="41948"/>
                  </a:lnTo>
                  <a:lnTo>
                    <a:pt x="213715" y="14795"/>
                  </a:lnTo>
                  <a:lnTo>
                    <a:pt x="200571" y="14795"/>
                  </a:lnTo>
                  <a:lnTo>
                    <a:pt x="200571" y="60477"/>
                  </a:lnTo>
                  <a:lnTo>
                    <a:pt x="212763" y="60477"/>
                  </a:lnTo>
                  <a:lnTo>
                    <a:pt x="234988" y="33286"/>
                  </a:lnTo>
                  <a:lnTo>
                    <a:pt x="234988" y="60477"/>
                  </a:lnTo>
                  <a:lnTo>
                    <a:pt x="248119" y="60477"/>
                  </a:lnTo>
                  <a:lnTo>
                    <a:pt x="248119" y="14795"/>
                  </a:lnTo>
                  <a:close/>
                </a:path>
                <a:path w="303529" h="160019">
                  <a:moveTo>
                    <a:pt x="303085" y="25730"/>
                  </a:moveTo>
                  <a:lnTo>
                    <a:pt x="301459" y="22009"/>
                  </a:lnTo>
                  <a:lnTo>
                    <a:pt x="298843" y="19151"/>
                  </a:lnTo>
                  <a:lnTo>
                    <a:pt x="291655" y="15087"/>
                  </a:lnTo>
                  <a:lnTo>
                    <a:pt x="287439" y="14084"/>
                  </a:lnTo>
                  <a:lnTo>
                    <a:pt x="277749" y="14084"/>
                  </a:lnTo>
                  <a:lnTo>
                    <a:pt x="257149" y="33108"/>
                  </a:lnTo>
                  <a:lnTo>
                    <a:pt x="257149" y="42189"/>
                  </a:lnTo>
                  <a:lnTo>
                    <a:pt x="277749" y="61175"/>
                  </a:lnTo>
                  <a:lnTo>
                    <a:pt x="282625" y="61175"/>
                  </a:lnTo>
                  <a:lnTo>
                    <a:pt x="287439" y="61175"/>
                  </a:lnTo>
                  <a:lnTo>
                    <a:pt x="291655" y="60147"/>
                  </a:lnTo>
                  <a:lnTo>
                    <a:pt x="298843" y="56083"/>
                  </a:lnTo>
                  <a:lnTo>
                    <a:pt x="301459" y="53251"/>
                  </a:lnTo>
                  <a:lnTo>
                    <a:pt x="303085" y="49631"/>
                  </a:lnTo>
                  <a:lnTo>
                    <a:pt x="292811" y="44018"/>
                  </a:lnTo>
                  <a:lnTo>
                    <a:pt x="290487" y="48196"/>
                  </a:lnTo>
                  <a:lnTo>
                    <a:pt x="287083" y="50292"/>
                  </a:lnTo>
                  <a:lnTo>
                    <a:pt x="279057" y="50292"/>
                  </a:lnTo>
                  <a:lnTo>
                    <a:pt x="276225" y="49136"/>
                  </a:lnTo>
                  <a:lnTo>
                    <a:pt x="271691" y="44627"/>
                  </a:lnTo>
                  <a:lnTo>
                    <a:pt x="270586" y="41554"/>
                  </a:lnTo>
                  <a:lnTo>
                    <a:pt x="270586" y="33718"/>
                  </a:lnTo>
                  <a:lnTo>
                    <a:pt x="271691" y="30632"/>
                  </a:lnTo>
                  <a:lnTo>
                    <a:pt x="276225" y="26098"/>
                  </a:lnTo>
                  <a:lnTo>
                    <a:pt x="279057" y="24968"/>
                  </a:lnTo>
                  <a:lnTo>
                    <a:pt x="287020" y="24968"/>
                  </a:lnTo>
                  <a:lnTo>
                    <a:pt x="290461" y="27076"/>
                  </a:lnTo>
                  <a:lnTo>
                    <a:pt x="292811" y="31242"/>
                  </a:lnTo>
                  <a:lnTo>
                    <a:pt x="303085" y="257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0527" y="1289842"/>
              <a:ext cx="286298" cy="67726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3868" y="1213947"/>
            <a:ext cx="611642" cy="159257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408115" y="1549044"/>
            <a:ext cx="564515" cy="203200"/>
            <a:chOff x="1408115" y="1549044"/>
            <a:chExt cx="564515" cy="20320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8115" y="1549044"/>
              <a:ext cx="522994" cy="20278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45791" y="1593898"/>
              <a:ext cx="27305" cy="6350"/>
            </a:xfrm>
            <a:custGeom>
              <a:avLst/>
              <a:gdLst/>
              <a:ahLst/>
              <a:cxnLst/>
              <a:rect l="l" t="t" r="r" b="b"/>
              <a:pathLst>
                <a:path w="27305" h="6350">
                  <a:moveTo>
                    <a:pt x="26705" y="0"/>
                  </a:moveTo>
                  <a:lnTo>
                    <a:pt x="0" y="0"/>
                  </a:lnTo>
                  <a:lnTo>
                    <a:pt x="0" y="6322"/>
                  </a:lnTo>
                  <a:lnTo>
                    <a:pt x="26705" y="6322"/>
                  </a:lnTo>
                  <a:lnTo>
                    <a:pt x="2670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/>
          <p:nvPr/>
        </p:nvSpPr>
        <p:spPr>
          <a:xfrm>
            <a:off x="1415351" y="1823707"/>
            <a:ext cx="544830" cy="55244"/>
          </a:xfrm>
          <a:custGeom>
            <a:avLst/>
            <a:gdLst/>
            <a:ahLst/>
            <a:cxnLst/>
            <a:rect l="l" t="t" r="r" b="b"/>
            <a:pathLst>
              <a:path w="544830" h="55244">
                <a:moveTo>
                  <a:pt x="45046" y="32397"/>
                </a:moveTo>
                <a:lnTo>
                  <a:pt x="42760" y="29654"/>
                </a:lnTo>
                <a:lnTo>
                  <a:pt x="41414" y="28041"/>
                </a:lnTo>
                <a:lnTo>
                  <a:pt x="37922" y="27228"/>
                </a:lnTo>
                <a:lnTo>
                  <a:pt x="37922" y="35877"/>
                </a:lnTo>
                <a:lnTo>
                  <a:pt x="37922" y="42240"/>
                </a:lnTo>
                <a:lnTo>
                  <a:pt x="36766" y="44589"/>
                </a:lnTo>
                <a:lnTo>
                  <a:pt x="34455" y="46113"/>
                </a:lnTo>
                <a:lnTo>
                  <a:pt x="32131" y="47574"/>
                </a:lnTo>
                <a:lnTo>
                  <a:pt x="28663" y="48336"/>
                </a:lnTo>
                <a:lnTo>
                  <a:pt x="7035" y="48336"/>
                </a:lnTo>
                <a:lnTo>
                  <a:pt x="7035" y="29654"/>
                </a:lnTo>
                <a:lnTo>
                  <a:pt x="29324" y="29654"/>
                </a:lnTo>
                <a:lnTo>
                  <a:pt x="32639" y="30441"/>
                </a:lnTo>
                <a:lnTo>
                  <a:pt x="36855" y="33489"/>
                </a:lnTo>
                <a:lnTo>
                  <a:pt x="37922" y="35877"/>
                </a:lnTo>
                <a:lnTo>
                  <a:pt x="37922" y="27228"/>
                </a:lnTo>
                <a:lnTo>
                  <a:pt x="34150" y="26327"/>
                </a:lnTo>
                <a:lnTo>
                  <a:pt x="37007" y="25298"/>
                </a:lnTo>
                <a:lnTo>
                  <a:pt x="38493" y="24257"/>
                </a:lnTo>
                <a:lnTo>
                  <a:pt x="39230" y="23736"/>
                </a:lnTo>
                <a:lnTo>
                  <a:pt x="42418" y="19596"/>
                </a:lnTo>
                <a:lnTo>
                  <a:pt x="43230" y="17094"/>
                </a:lnTo>
                <a:lnTo>
                  <a:pt x="43230" y="9753"/>
                </a:lnTo>
                <a:lnTo>
                  <a:pt x="41478" y="6362"/>
                </a:lnTo>
                <a:lnTo>
                  <a:pt x="41173" y="6159"/>
                </a:lnTo>
                <a:lnTo>
                  <a:pt x="38011" y="3962"/>
                </a:lnTo>
                <a:lnTo>
                  <a:pt x="35979" y="2590"/>
                </a:lnTo>
                <a:lnTo>
                  <a:pt x="35979" y="12128"/>
                </a:lnTo>
                <a:lnTo>
                  <a:pt x="35979" y="18097"/>
                </a:lnTo>
                <a:lnTo>
                  <a:pt x="34886" y="20383"/>
                </a:lnTo>
                <a:lnTo>
                  <a:pt x="30467" y="23495"/>
                </a:lnTo>
                <a:lnTo>
                  <a:pt x="27292" y="24257"/>
                </a:lnTo>
                <a:lnTo>
                  <a:pt x="7035" y="24257"/>
                </a:lnTo>
                <a:lnTo>
                  <a:pt x="7035" y="6159"/>
                </a:lnTo>
                <a:lnTo>
                  <a:pt x="27292" y="6159"/>
                </a:lnTo>
                <a:lnTo>
                  <a:pt x="30467" y="6883"/>
                </a:lnTo>
                <a:lnTo>
                  <a:pt x="32664" y="8382"/>
                </a:lnTo>
                <a:lnTo>
                  <a:pt x="34886" y="9842"/>
                </a:lnTo>
                <a:lnTo>
                  <a:pt x="35979" y="12128"/>
                </a:lnTo>
                <a:lnTo>
                  <a:pt x="35979" y="2590"/>
                </a:lnTo>
                <a:lnTo>
                  <a:pt x="34544" y="1612"/>
                </a:lnTo>
                <a:lnTo>
                  <a:pt x="29768" y="419"/>
                </a:lnTo>
                <a:lnTo>
                  <a:pt x="0" y="419"/>
                </a:lnTo>
                <a:lnTo>
                  <a:pt x="0" y="54038"/>
                </a:lnTo>
                <a:lnTo>
                  <a:pt x="31229" y="54038"/>
                </a:lnTo>
                <a:lnTo>
                  <a:pt x="36398" y="52793"/>
                </a:lnTo>
                <a:lnTo>
                  <a:pt x="42519" y="48336"/>
                </a:lnTo>
                <a:lnTo>
                  <a:pt x="43319" y="47764"/>
                </a:lnTo>
                <a:lnTo>
                  <a:pt x="45046" y="44132"/>
                </a:lnTo>
                <a:lnTo>
                  <a:pt x="45046" y="32397"/>
                </a:lnTo>
                <a:close/>
              </a:path>
              <a:path w="544830" h="55244">
                <a:moveTo>
                  <a:pt x="105803" y="419"/>
                </a:moveTo>
                <a:lnTo>
                  <a:pt x="66548" y="419"/>
                </a:lnTo>
                <a:lnTo>
                  <a:pt x="65633" y="19596"/>
                </a:lnTo>
                <a:lnTo>
                  <a:pt x="65290" y="25844"/>
                </a:lnTo>
                <a:lnTo>
                  <a:pt x="58026" y="48120"/>
                </a:lnTo>
                <a:lnTo>
                  <a:pt x="54762" y="48120"/>
                </a:lnTo>
                <a:lnTo>
                  <a:pt x="53924" y="48006"/>
                </a:lnTo>
                <a:lnTo>
                  <a:pt x="52692" y="47726"/>
                </a:lnTo>
                <a:lnTo>
                  <a:pt x="52197" y="53949"/>
                </a:lnTo>
                <a:lnTo>
                  <a:pt x="54216" y="54495"/>
                </a:lnTo>
                <a:lnTo>
                  <a:pt x="55956" y="54737"/>
                </a:lnTo>
                <a:lnTo>
                  <a:pt x="62611" y="54737"/>
                </a:lnTo>
                <a:lnTo>
                  <a:pt x="72872" y="6858"/>
                </a:lnTo>
                <a:lnTo>
                  <a:pt x="98564" y="6858"/>
                </a:lnTo>
                <a:lnTo>
                  <a:pt x="98564" y="54038"/>
                </a:lnTo>
                <a:lnTo>
                  <a:pt x="105803" y="54038"/>
                </a:lnTo>
                <a:lnTo>
                  <a:pt x="105803" y="419"/>
                </a:lnTo>
                <a:close/>
              </a:path>
              <a:path w="544830" h="55244">
                <a:moveTo>
                  <a:pt x="166573" y="13957"/>
                </a:moveTo>
                <a:lnTo>
                  <a:pt x="164706" y="8775"/>
                </a:lnTo>
                <a:lnTo>
                  <a:pt x="162128" y="6337"/>
                </a:lnTo>
                <a:lnTo>
                  <a:pt x="157226" y="1765"/>
                </a:lnTo>
                <a:lnTo>
                  <a:pt x="151866" y="25"/>
                </a:lnTo>
                <a:lnTo>
                  <a:pt x="140652" y="25"/>
                </a:lnTo>
                <a:lnTo>
                  <a:pt x="136639" y="635"/>
                </a:lnTo>
                <a:lnTo>
                  <a:pt x="129032" y="3162"/>
                </a:lnTo>
                <a:lnTo>
                  <a:pt x="125768" y="4940"/>
                </a:lnTo>
                <a:lnTo>
                  <a:pt x="123050" y="7251"/>
                </a:lnTo>
                <a:lnTo>
                  <a:pt x="126314" y="12649"/>
                </a:lnTo>
                <a:lnTo>
                  <a:pt x="128562" y="10693"/>
                </a:lnTo>
                <a:lnTo>
                  <a:pt x="131241" y="9144"/>
                </a:lnTo>
                <a:lnTo>
                  <a:pt x="137477" y="6921"/>
                </a:lnTo>
                <a:lnTo>
                  <a:pt x="140754" y="6337"/>
                </a:lnTo>
                <a:lnTo>
                  <a:pt x="149110" y="6337"/>
                </a:lnTo>
                <a:lnTo>
                  <a:pt x="152869" y="7531"/>
                </a:lnTo>
                <a:lnTo>
                  <a:pt x="158038" y="12369"/>
                </a:lnTo>
                <a:lnTo>
                  <a:pt x="159334" y="15875"/>
                </a:lnTo>
                <a:lnTo>
                  <a:pt x="159334" y="23736"/>
                </a:lnTo>
                <a:lnTo>
                  <a:pt x="159334" y="29171"/>
                </a:lnTo>
                <a:lnTo>
                  <a:pt x="159334" y="37947"/>
                </a:lnTo>
                <a:lnTo>
                  <a:pt x="157924" y="41478"/>
                </a:lnTo>
                <a:lnTo>
                  <a:pt x="155727" y="44157"/>
                </a:lnTo>
                <a:lnTo>
                  <a:pt x="152819" y="46050"/>
                </a:lnTo>
                <a:lnTo>
                  <a:pt x="149898" y="47917"/>
                </a:lnTo>
                <a:lnTo>
                  <a:pt x="146380" y="48831"/>
                </a:lnTo>
                <a:lnTo>
                  <a:pt x="138023" y="48831"/>
                </a:lnTo>
                <a:lnTo>
                  <a:pt x="134708" y="47942"/>
                </a:lnTo>
                <a:lnTo>
                  <a:pt x="129946" y="44348"/>
                </a:lnTo>
                <a:lnTo>
                  <a:pt x="128765" y="41871"/>
                </a:lnTo>
                <a:lnTo>
                  <a:pt x="128765" y="32372"/>
                </a:lnTo>
                <a:lnTo>
                  <a:pt x="133350" y="29171"/>
                </a:lnTo>
                <a:lnTo>
                  <a:pt x="159334" y="29171"/>
                </a:lnTo>
                <a:lnTo>
                  <a:pt x="159334" y="23736"/>
                </a:lnTo>
                <a:lnTo>
                  <a:pt x="135115" y="23736"/>
                </a:lnTo>
                <a:lnTo>
                  <a:pt x="129857" y="25171"/>
                </a:lnTo>
                <a:lnTo>
                  <a:pt x="123266" y="30746"/>
                </a:lnTo>
                <a:lnTo>
                  <a:pt x="121615" y="34404"/>
                </a:lnTo>
                <a:lnTo>
                  <a:pt x="121615" y="43649"/>
                </a:lnTo>
                <a:lnTo>
                  <a:pt x="123380" y="47421"/>
                </a:lnTo>
                <a:lnTo>
                  <a:pt x="130441" y="53124"/>
                </a:lnTo>
                <a:lnTo>
                  <a:pt x="135204" y="54559"/>
                </a:lnTo>
                <a:lnTo>
                  <a:pt x="145542" y="54559"/>
                </a:lnTo>
                <a:lnTo>
                  <a:pt x="159651" y="45681"/>
                </a:lnTo>
                <a:lnTo>
                  <a:pt x="159651" y="54038"/>
                </a:lnTo>
                <a:lnTo>
                  <a:pt x="166573" y="54038"/>
                </a:lnTo>
                <a:lnTo>
                  <a:pt x="166573" y="45681"/>
                </a:lnTo>
                <a:lnTo>
                  <a:pt x="166573" y="29171"/>
                </a:lnTo>
                <a:lnTo>
                  <a:pt x="166573" y="13957"/>
                </a:lnTo>
                <a:close/>
              </a:path>
              <a:path w="544830" h="55244">
                <a:moveTo>
                  <a:pt x="229273" y="10604"/>
                </a:moveTo>
                <a:lnTo>
                  <a:pt x="227164" y="7124"/>
                </a:lnTo>
                <a:lnTo>
                  <a:pt x="224294" y="4508"/>
                </a:lnTo>
                <a:lnTo>
                  <a:pt x="217030" y="914"/>
                </a:lnTo>
                <a:lnTo>
                  <a:pt x="212890" y="0"/>
                </a:lnTo>
                <a:lnTo>
                  <a:pt x="202971" y="0"/>
                </a:lnTo>
                <a:lnTo>
                  <a:pt x="180657" y="22009"/>
                </a:lnTo>
                <a:lnTo>
                  <a:pt x="180657" y="32461"/>
                </a:lnTo>
                <a:lnTo>
                  <a:pt x="202971" y="54559"/>
                </a:lnTo>
                <a:lnTo>
                  <a:pt x="208280" y="54559"/>
                </a:lnTo>
                <a:lnTo>
                  <a:pt x="212839" y="54559"/>
                </a:lnTo>
                <a:lnTo>
                  <a:pt x="216928" y="53644"/>
                </a:lnTo>
                <a:lnTo>
                  <a:pt x="224282" y="50050"/>
                </a:lnTo>
                <a:lnTo>
                  <a:pt x="227164" y="47396"/>
                </a:lnTo>
                <a:lnTo>
                  <a:pt x="229273" y="43954"/>
                </a:lnTo>
                <a:lnTo>
                  <a:pt x="223875" y="40259"/>
                </a:lnTo>
                <a:lnTo>
                  <a:pt x="222110" y="42938"/>
                </a:lnTo>
                <a:lnTo>
                  <a:pt x="219862" y="44894"/>
                </a:lnTo>
                <a:lnTo>
                  <a:pt x="214414" y="47485"/>
                </a:lnTo>
                <a:lnTo>
                  <a:pt x="211467" y="48120"/>
                </a:lnTo>
                <a:lnTo>
                  <a:pt x="204406" y="48120"/>
                </a:lnTo>
                <a:lnTo>
                  <a:pt x="187998" y="31356"/>
                </a:lnTo>
                <a:lnTo>
                  <a:pt x="187998" y="23164"/>
                </a:lnTo>
                <a:lnTo>
                  <a:pt x="204406" y="6337"/>
                </a:lnTo>
                <a:lnTo>
                  <a:pt x="211467" y="6337"/>
                </a:lnTo>
                <a:lnTo>
                  <a:pt x="214414" y="6972"/>
                </a:lnTo>
                <a:lnTo>
                  <a:pt x="219862" y="9626"/>
                </a:lnTo>
                <a:lnTo>
                  <a:pt x="222110" y="11645"/>
                </a:lnTo>
                <a:lnTo>
                  <a:pt x="223875" y="14287"/>
                </a:lnTo>
                <a:lnTo>
                  <a:pt x="229273" y="10604"/>
                </a:lnTo>
                <a:close/>
              </a:path>
              <a:path w="544830" h="55244">
                <a:moveTo>
                  <a:pt x="291465" y="419"/>
                </a:moveTo>
                <a:lnTo>
                  <a:pt x="284226" y="419"/>
                </a:lnTo>
                <a:lnTo>
                  <a:pt x="284226" y="24168"/>
                </a:lnTo>
                <a:lnTo>
                  <a:pt x="250482" y="24168"/>
                </a:lnTo>
                <a:lnTo>
                  <a:pt x="250482" y="419"/>
                </a:lnTo>
                <a:lnTo>
                  <a:pt x="243243" y="419"/>
                </a:lnTo>
                <a:lnTo>
                  <a:pt x="243243" y="54038"/>
                </a:lnTo>
                <a:lnTo>
                  <a:pt x="250482" y="54038"/>
                </a:lnTo>
                <a:lnTo>
                  <a:pt x="250482" y="30391"/>
                </a:lnTo>
                <a:lnTo>
                  <a:pt x="284226" y="30391"/>
                </a:lnTo>
                <a:lnTo>
                  <a:pt x="284226" y="54038"/>
                </a:lnTo>
                <a:lnTo>
                  <a:pt x="291465" y="54038"/>
                </a:lnTo>
                <a:lnTo>
                  <a:pt x="291465" y="419"/>
                </a:lnTo>
                <a:close/>
              </a:path>
              <a:path w="544830" h="55244">
                <a:moveTo>
                  <a:pt x="361492" y="419"/>
                </a:moveTo>
                <a:lnTo>
                  <a:pt x="355079" y="419"/>
                </a:lnTo>
                <a:lnTo>
                  <a:pt x="319303" y="43040"/>
                </a:lnTo>
                <a:lnTo>
                  <a:pt x="319303" y="419"/>
                </a:lnTo>
                <a:lnTo>
                  <a:pt x="312064" y="419"/>
                </a:lnTo>
                <a:lnTo>
                  <a:pt x="312064" y="54038"/>
                </a:lnTo>
                <a:lnTo>
                  <a:pt x="318579" y="54038"/>
                </a:lnTo>
                <a:lnTo>
                  <a:pt x="354253" y="11430"/>
                </a:lnTo>
                <a:lnTo>
                  <a:pt x="354253" y="54038"/>
                </a:lnTo>
                <a:lnTo>
                  <a:pt x="361492" y="54038"/>
                </a:lnTo>
                <a:lnTo>
                  <a:pt x="361492" y="419"/>
                </a:lnTo>
                <a:close/>
              </a:path>
              <a:path w="544830" h="55244">
                <a:moveTo>
                  <a:pt x="430022" y="54038"/>
                </a:moveTo>
                <a:lnTo>
                  <a:pt x="407377" y="26428"/>
                </a:lnTo>
                <a:lnTo>
                  <a:pt x="428485" y="419"/>
                </a:lnTo>
                <a:lnTo>
                  <a:pt x="420636" y="419"/>
                </a:lnTo>
                <a:lnTo>
                  <a:pt x="401777" y="23952"/>
                </a:lnTo>
                <a:lnTo>
                  <a:pt x="389445" y="23952"/>
                </a:lnTo>
                <a:lnTo>
                  <a:pt x="389445" y="419"/>
                </a:lnTo>
                <a:lnTo>
                  <a:pt x="382206" y="419"/>
                </a:lnTo>
                <a:lnTo>
                  <a:pt x="382206" y="54038"/>
                </a:lnTo>
                <a:lnTo>
                  <a:pt x="389445" y="54038"/>
                </a:lnTo>
                <a:lnTo>
                  <a:pt x="389445" y="30200"/>
                </a:lnTo>
                <a:lnTo>
                  <a:pt x="401662" y="30200"/>
                </a:lnTo>
                <a:lnTo>
                  <a:pt x="421449" y="54038"/>
                </a:lnTo>
                <a:lnTo>
                  <a:pt x="430022" y="54038"/>
                </a:lnTo>
                <a:close/>
              </a:path>
              <a:path w="544830" h="55244">
                <a:moveTo>
                  <a:pt x="490855" y="419"/>
                </a:moveTo>
                <a:lnTo>
                  <a:pt x="484466" y="419"/>
                </a:lnTo>
                <a:lnTo>
                  <a:pt x="448665" y="43040"/>
                </a:lnTo>
                <a:lnTo>
                  <a:pt x="448665" y="419"/>
                </a:lnTo>
                <a:lnTo>
                  <a:pt x="441439" y="419"/>
                </a:lnTo>
                <a:lnTo>
                  <a:pt x="441439" y="54038"/>
                </a:lnTo>
                <a:lnTo>
                  <a:pt x="447954" y="54038"/>
                </a:lnTo>
                <a:lnTo>
                  <a:pt x="483628" y="11430"/>
                </a:lnTo>
                <a:lnTo>
                  <a:pt x="483628" y="54038"/>
                </a:lnTo>
                <a:lnTo>
                  <a:pt x="490855" y="54038"/>
                </a:lnTo>
                <a:lnTo>
                  <a:pt x="490855" y="419"/>
                </a:lnTo>
                <a:close/>
              </a:path>
              <a:path w="544830" h="55244">
                <a:moveTo>
                  <a:pt x="526656" y="27241"/>
                </a:moveTo>
                <a:lnTo>
                  <a:pt x="511886" y="7861"/>
                </a:lnTo>
                <a:lnTo>
                  <a:pt x="505142" y="7861"/>
                </a:lnTo>
                <a:lnTo>
                  <a:pt x="519620" y="27241"/>
                </a:lnTo>
                <a:lnTo>
                  <a:pt x="505142" y="46507"/>
                </a:lnTo>
                <a:lnTo>
                  <a:pt x="511886" y="46507"/>
                </a:lnTo>
                <a:lnTo>
                  <a:pt x="526656" y="27241"/>
                </a:lnTo>
                <a:close/>
              </a:path>
              <a:path w="544830" h="55244">
                <a:moveTo>
                  <a:pt x="544817" y="27241"/>
                </a:moveTo>
                <a:lnTo>
                  <a:pt x="530034" y="7861"/>
                </a:lnTo>
                <a:lnTo>
                  <a:pt x="523303" y="7861"/>
                </a:lnTo>
                <a:lnTo>
                  <a:pt x="537781" y="27241"/>
                </a:lnTo>
                <a:lnTo>
                  <a:pt x="523303" y="46507"/>
                </a:lnTo>
                <a:lnTo>
                  <a:pt x="530034" y="46507"/>
                </a:lnTo>
                <a:lnTo>
                  <a:pt x="544817" y="272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/>
          <p:cNvGrpSpPr/>
          <p:nvPr/>
        </p:nvGrpSpPr>
        <p:grpSpPr>
          <a:xfrm>
            <a:off x="1350501" y="1124977"/>
            <a:ext cx="2909570" cy="1988820"/>
            <a:chOff x="1350501" y="1124977"/>
            <a:chExt cx="2909570" cy="198882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1694" y="1497899"/>
              <a:ext cx="416993" cy="16971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130094" y="1777619"/>
              <a:ext cx="311785" cy="60325"/>
            </a:xfrm>
            <a:custGeom>
              <a:avLst/>
              <a:gdLst/>
              <a:ahLst/>
              <a:cxnLst/>
              <a:rect l="l" t="t" r="r" b="b"/>
              <a:pathLst>
                <a:path w="311785" h="60325">
                  <a:moveTo>
                    <a:pt x="55714" y="0"/>
                  </a:moveTo>
                  <a:lnTo>
                    <a:pt x="15354" y="0"/>
                  </a:lnTo>
                  <a:lnTo>
                    <a:pt x="14528" y="25450"/>
                  </a:lnTo>
                  <a:lnTo>
                    <a:pt x="14224" y="32308"/>
                  </a:lnTo>
                  <a:lnTo>
                    <a:pt x="5791" y="54190"/>
                  </a:lnTo>
                  <a:lnTo>
                    <a:pt x="2387" y="54190"/>
                  </a:lnTo>
                  <a:lnTo>
                    <a:pt x="1460" y="54076"/>
                  </a:lnTo>
                  <a:lnTo>
                    <a:pt x="495" y="53822"/>
                  </a:lnTo>
                  <a:lnTo>
                    <a:pt x="0" y="59461"/>
                  </a:lnTo>
                  <a:lnTo>
                    <a:pt x="1625" y="59867"/>
                  </a:lnTo>
                  <a:lnTo>
                    <a:pt x="3225" y="60045"/>
                  </a:lnTo>
                  <a:lnTo>
                    <a:pt x="8305" y="60045"/>
                  </a:lnTo>
                  <a:lnTo>
                    <a:pt x="20815" y="5422"/>
                  </a:lnTo>
                  <a:lnTo>
                    <a:pt x="49530" y="5422"/>
                  </a:lnTo>
                  <a:lnTo>
                    <a:pt x="49530" y="59461"/>
                  </a:lnTo>
                  <a:lnTo>
                    <a:pt x="55714" y="59461"/>
                  </a:lnTo>
                  <a:lnTo>
                    <a:pt x="55714" y="0"/>
                  </a:lnTo>
                  <a:close/>
                </a:path>
                <a:path w="311785" h="60325">
                  <a:moveTo>
                    <a:pt x="115531" y="14757"/>
                  </a:moveTo>
                  <a:lnTo>
                    <a:pt x="110185" y="14757"/>
                  </a:lnTo>
                  <a:lnTo>
                    <a:pt x="80352" y="50292"/>
                  </a:lnTo>
                  <a:lnTo>
                    <a:pt x="80352" y="14757"/>
                  </a:lnTo>
                  <a:lnTo>
                    <a:pt x="74333" y="14757"/>
                  </a:lnTo>
                  <a:lnTo>
                    <a:pt x="74333" y="59461"/>
                  </a:lnTo>
                  <a:lnTo>
                    <a:pt x="79756" y="59461"/>
                  </a:lnTo>
                  <a:lnTo>
                    <a:pt x="109499" y="23926"/>
                  </a:lnTo>
                  <a:lnTo>
                    <a:pt x="109499" y="59461"/>
                  </a:lnTo>
                  <a:lnTo>
                    <a:pt x="115531" y="59461"/>
                  </a:lnTo>
                  <a:lnTo>
                    <a:pt x="115531" y="14757"/>
                  </a:lnTo>
                  <a:close/>
                </a:path>
                <a:path w="311785" h="60325">
                  <a:moveTo>
                    <a:pt x="168973" y="23253"/>
                  </a:moveTo>
                  <a:lnTo>
                    <a:pt x="167208" y="20358"/>
                  </a:lnTo>
                  <a:lnTo>
                    <a:pt x="164820" y="18161"/>
                  </a:lnTo>
                  <a:lnTo>
                    <a:pt x="158762" y="15176"/>
                  </a:lnTo>
                  <a:lnTo>
                    <a:pt x="155321" y="14414"/>
                  </a:lnTo>
                  <a:lnTo>
                    <a:pt x="147053" y="14414"/>
                  </a:lnTo>
                  <a:lnTo>
                    <a:pt x="128447" y="32766"/>
                  </a:lnTo>
                  <a:lnTo>
                    <a:pt x="128447" y="41452"/>
                  </a:lnTo>
                  <a:lnTo>
                    <a:pt x="147053" y="59867"/>
                  </a:lnTo>
                  <a:lnTo>
                    <a:pt x="151472" y="59867"/>
                  </a:lnTo>
                  <a:lnTo>
                    <a:pt x="155270" y="59867"/>
                  </a:lnTo>
                  <a:lnTo>
                    <a:pt x="158699" y="59131"/>
                  </a:lnTo>
                  <a:lnTo>
                    <a:pt x="164807" y="56108"/>
                  </a:lnTo>
                  <a:lnTo>
                    <a:pt x="167208" y="53924"/>
                  </a:lnTo>
                  <a:lnTo>
                    <a:pt x="168973" y="51054"/>
                  </a:lnTo>
                  <a:lnTo>
                    <a:pt x="164477" y="47980"/>
                  </a:lnTo>
                  <a:lnTo>
                    <a:pt x="162991" y="50165"/>
                  </a:lnTo>
                  <a:lnTo>
                    <a:pt x="161112" y="51841"/>
                  </a:lnTo>
                  <a:lnTo>
                    <a:pt x="156603" y="53975"/>
                  </a:lnTo>
                  <a:lnTo>
                    <a:pt x="154139" y="54533"/>
                  </a:lnTo>
                  <a:lnTo>
                    <a:pt x="148247" y="54533"/>
                  </a:lnTo>
                  <a:lnTo>
                    <a:pt x="134569" y="40563"/>
                  </a:lnTo>
                  <a:lnTo>
                    <a:pt x="134569" y="33705"/>
                  </a:lnTo>
                  <a:lnTo>
                    <a:pt x="148247" y="19685"/>
                  </a:lnTo>
                  <a:lnTo>
                    <a:pt x="154139" y="19685"/>
                  </a:lnTo>
                  <a:lnTo>
                    <a:pt x="156603" y="20243"/>
                  </a:lnTo>
                  <a:lnTo>
                    <a:pt x="161112" y="22428"/>
                  </a:lnTo>
                  <a:lnTo>
                    <a:pt x="162991" y="24104"/>
                  </a:lnTo>
                  <a:lnTo>
                    <a:pt x="164477" y="26339"/>
                  </a:lnTo>
                  <a:lnTo>
                    <a:pt x="168973" y="23253"/>
                  </a:lnTo>
                  <a:close/>
                </a:path>
                <a:path w="311785" h="60325">
                  <a:moveTo>
                    <a:pt x="211188" y="14757"/>
                  </a:moveTo>
                  <a:lnTo>
                    <a:pt x="171348" y="14757"/>
                  </a:lnTo>
                  <a:lnTo>
                    <a:pt x="171348" y="20116"/>
                  </a:lnTo>
                  <a:lnTo>
                    <a:pt x="188264" y="20116"/>
                  </a:lnTo>
                  <a:lnTo>
                    <a:pt x="188264" y="59436"/>
                  </a:lnTo>
                  <a:lnTo>
                    <a:pt x="194297" y="59436"/>
                  </a:lnTo>
                  <a:lnTo>
                    <a:pt x="194297" y="20116"/>
                  </a:lnTo>
                  <a:lnTo>
                    <a:pt x="211188" y="20116"/>
                  </a:lnTo>
                  <a:lnTo>
                    <a:pt x="211188" y="14757"/>
                  </a:lnTo>
                  <a:close/>
                </a:path>
                <a:path w="311785" h="60325">
                  <a:moveTo>
                    <a:pt x="259016" y="32766"/>
                  </a:moveTo>
                  <a:lnTo>
                    <a:pt x="258038" y="28829"/>
                  </a:lnTo>
                  <a:lnTo>
                    <a:pt x="254152" y="21920"/>
                  </a:lnTo>
                  <a:lnTo>
                    <a:pt x="252907" y="20688"/>
                  </a:lnTo>
                  <a:lnTo>
                    <a:pt x="252907" y="33705"/>
                  </a:lnTo>
                  <a:lnTo>
                    <a:pt x="252907" y="40513"/>
                  </a:lnTo>
                  <a:lnTo>
                    <a:pt x="252209" y="43522"/>
                  </a:lnTo>
                  <a:lnTo>
                    <a:pt x="249377" y="48856"/>
                  </a:lnTo>
                  <a:lnTo>
                    <a:pt x="247396" y="50901"/>
                  </a:lnTo>
                  <a:lnTo>
                    <a:pt x="244868" y="52336"/>
                  </a:lnTo>
                  <a:lnTo>
                    <a:pt x="242366" y="53797"/>
                  </a:lnTo>
                  <a:lnTo>
                    <a:pt x="239522" y="54533"/>
                  </a:lnTo>
                  <a:lnTo>
                    <a:pt x="233172" y="54533"/>
                  </a:lnTo>
                  <a:lnTo>
                    <a:pt x="219697" y="40513"/>
                  </a:lnTo>
                  <a:lnTo>
                    <a:pt x="219697" y="33705"/>
                  </a:lnTo>
                  <a:lnTo>
                    <a:pt x="233172" y="19685"/>
                  </a:lnTo>
                  <a:lnTo>
                    <a:pt x="239522" y="19685"/>
                  </a:lnTo>
                  <a:lnTo>
                    <a:pt x="252907" y="33705"/>
                  </a:lnTo>
                  <a:lnTo>
                    <a:pt x="252907" y="20688"/>
                  </a:lnTo>
                  <a:lnTo>
                    <a:pt x="251904" y="19685"/>
                  </a:lnTo>
                  <a:lnTo>
                    <a:pt x="251447" y="19227"/>
                  </a:lnTo>
                  <a:lnTo>
                    <a:pt x="247980" y="17284"/>
                  </a:lnTo>
                  <a:lnTo>
                    <a:pt x="244525" y="15392"/>
                  </a:lnTo>
                  <a:lnTo>
                    <a:pt x="240652" y="14414"/>
                  </a:lnTo>
                  <a:lnTo>
                    <a:pt x="232041" y="14414"/>
                  </a:lnTo>
                  <a:lnTo>
                    <a:pt x="213575" y="32766"/>
                  </a:lnTo>
                  <a:lnTo>
                    <a:pt x="213575" y="41452"/>
                  </a:lnTo>
                  <a:lnTo>
                    <a:pt x="232041" y="59867"/>
                  </a:lnTo>
                  <a:lnTo>
                    <a:pt x="240652" y="59867"/>
                  </a:lnTo>
                  <a:lnTo>
                    <a:pt x="259016" y="41452"/>
                  </a:lnTo>
                  <a:lnTo>
                    <a:pt x="259016" y="32766"/>
                  </a:lnTo>
                  <a:close/>
                </a:path>
                <a:path w="311785" h="60325">
                  <a:moveTo>
                    <a:pt x="311785" y="59436"/>
                  </a:moveTo>
                  <a:lnTo>
                    <a:pt x="292925" y="36423"/>
                  </a:lnTo>
                  <a:lnTo>
                    <a:pt x="310515" y="14757"/>
                  </a:lnTo>
                  <a:lnTo>
                    <a:pt x="303961" y="14757"/>
                  </a:lnTo>
                  <a:lnTo>
                    <a:pt x="288264" y="34378"/>
                  </a:lnTo>
                  <a:lnTo>
                    <a:pt x="277977" y="34378"/>
                  </a:lnTo>
                  <a:lnTo>
                    <a:pt x="277977" y="14757"/>
                  </a:lnTo>
                  <a:lnTo>
                    <a:pt x="271932" y="14757"/>
                  </a:lnTo>
                  <a:lnTo>
                    <a:pt x="271932" y="59436"/>
                  </a:lnTo>
                  <a:lnTo>
                    <a:pt x="277977" y="59436"/>
                  </a:lnTo>
                  <a:lnTo>
                    <a:pt x="277977" y="39560"/>
                  </a:lnTo>
                  <a:lnTo>
                    <a:pt x="288163" y="39560"/>
                  </a:lnTo>
                  <a:lnTo>
                    <a:pt x="304660" y="59436"/>
                  </a:lnTo>
                  <a:lnTo>
                    <a:pt x="311785" y="5943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1694" y="2057268"/>
              <a:ext cx="416993" cy="16968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30094" y="2343391"/>
              <a:ext cx="515620" cy="157480"/>
            </a:xfrm>
            <a:custGeom>
              <a:avLst/>
              <a:gdLst/>
              <a:ahLst/>
              <a:cxnLst/>
              <a:rect l="l" t="t" r="r" b="b"/>
              <a:pathLst>
                <a:path w="515619" h="157480">
                  <a:moveTo>
                    <a:pt x="48755" y="113601"/>
                  </a:moveTo>
                  <a:lnTo>
                    <a:pt x="47764" y="109689"/>
                  </a:lnTo>
                  <a:lnTo>
                    <a:pt x="43878" y="102781"/>
                  </a:lnTo>
                  <a:lnTo>
                    <a:pt x="42633" y="101549"/>
                  </a:lnTo>
                  <a:lnTo>
                    <a:pt x="42633" y="114566"/>
                  </a:lnTo>
                  <a:lnTo>
                    <a:pt x="42633" y="121373"/>
                  </a:lnTo>
                  <a:lnTo>
                    <a:pt x="29235" y="135394"/>
                  </a:lnTo>
                  <a:lnTo>
                    <a:pt x="22898" y="135394"/>
                  </a:lnTo>
                  <a:lnTo>
                    <a:pt x="9410" y="121373"/>
                  </a:lnTo>
                  <a:lnTo>
                    <a:pt x="9410" y="114566"/>
                  </a:lnTo>
                  <a:lnTo>
                    <a:pt x="22898" y="100545"/>
                  </a:lnTo>
                  <a:lnTo>
                    <a:pt x="29235" y="100545"/>
                  </a:lnTo>
                  <a:lnTo>
                    <a:pt x="42633" y="114566"/>
                  </a:lnTo>
                  <a:lnTo>
                    <a:pt x="42633" y="101549"/>
                  </a:lnTo>
                  <a:lnTo>
                    <a:pt x="41630" y="100545"/>
                  </a:lnTo>
                  <a:lnTo>
                    <a:pt x="41173" y="100088"/>
                  </a:lnTo>
                  <a:lnTo>
                    <a:pt x="34251" y="96253"/>
                  </a:lnTo>
                  <a:lnTo>
                    <a:pt x="30365" y="95275"/>
                  </a:lnTo>
                  <a:lnTo>
                    <a:pt x="21767" y="95275"/>
                  </a:lnTo>
                  <a:lnTo>
                    <a:pt x="3302" y="113601"/>
                  </a:lnTo>
                  <a:lnTo>
                    <a:pt x="3302" y="122339"/>
                  </a:lnTo>
                  <a:lnTo>
                    <a:pt x="21767" y="140728"/>
                  </a:lnTo>
                  <a:lnTo>
                    <a:pt x="30365" y="140728"/>
                  </a:lnTo>
                  <a:lnTo>
                    <a:pt x="48755" y="122339"/>
                  </a:lnTo>
                  <a:lnTo>
                    <a:pt x="48755" y="113601"/>
                  </a:lnTo>
                  <a:close/>
                </a:path>
                <a:path w="515619" h="157480">
                  <a:moveTo>
                    <a:pt x="55714" y="0"/>
                  </a:moveTo>
                  <a:lnTo>
                    <a:pt x="15354" y="0"/>
                  </a:lnTo>
                  <a:lnTo>
                    <a:pt x="14528" y="25476"/>
                  </a:lnTo>
                  <a:lnTo>
                    <a:pt x="14224" y="32334"/>
                  </a:lnTo>
                  <a:lnTo>
                    <a:pt x="5791" y="54190"/>
                  </a:lnTo>
                  <a:lnTo>
                    <a:pt x="2387" y="54190"/>
                  </a:lnTo>
                  <a:lnTo>
                    <a:pt x="1460" y="54063"/>
                  </a:lnTo>
                  <a:lnTo>
                    <a:pt x="495" y="53860"/>
                  </a:lnTo>
                  <a:lnTo>
                    <a:pt x="0" y="59461"/>
                  </a:lnTo>
                  <a:lnTo>
                    <a:pt x="1625" y="59855"/>
                  </a:lnTo>
                  <a:lnTo>
                    <a:pt x="3225" y="60071"/>
                  </a:lnTo>
                  <a:lnTo>
                    <a:pt x="8305" y="60071"/>
                  </a:lnTo>
                  <a:lnTo>
                    <a:pt x="20815" y="5422"/>
                  </a:lnTo>
                  <a:lnTo>
                    <a:pt x="49530" y="5422"/>
                  </a:lnTo>
                  <a:lnTo>
                    <a:pt x="49530" y="59461"/>
                  </a:lnTo>
                  <a:lnTo>
                    <a:pt x="55714" y="59461"/>
                  </a:lnTo>
                  <a:lnTo>
                    <a:pt x="55714" y="0"/>
                  </a:lnTo>
                  <a:close/>
                </a:path>
                <a:path w="515619" h="157480">
                  <a:moveTo>
                    <a:pt x="101777" y="95643"/>
                  </a:moveTo>
                  <a:lnTo>
                    <a:pt x="61671" y="95643"/>
                  </a:lnTo>
                  <a:lnTo>
                    <a:pt x="61671" y="140296"/>
                  </a:lnTo>
                  <a:lnTo>
                    <a:pt x="67703" y="140296"/>
                  </a:lnTo>
                  <a:lnTo>
                    <a:pt x="67703" y="100977"/>
                  </a:lnTo>
                  <a:lnTo>
                    <a:pt x="95732" y="100977"/>
                  </a:lnTo>
                  <a:lnTo>
                    <a:pt x="95732" y="140296"/>
                  </a:lnTo>
                  <a:lnTo>
                    <a:pt x="101777" y="140296"/>
                  </a:lnTo>
                  <a:lnTo>
                    <a:pt x="101777" y="95643"/>
                  </a:lnTo>
                  <a:close/>
                </a:path>
                <a:path w="515619" h="157480">
                  <a:moveTo>
                    <a:pt x="115531" y="14782"/>
                  </a:moveTo>
                  <a:lnTo>
                    <a:pt x="110185" y="14782"/>
                  </a:lnTo>
                  <a:lnTo>
                    <a:pt x="80352" y="50292"/>
                  </a:lnTo>
                  <a:lnTo>
                    <a:pt x="80352" y="14782"/>
                  </a:lnTo>
                  <a:lnTo>
                    <a:pt x="74333" y="14782"/>
                  </a:lnTo>
                  <a:lnTo>
                    <a:pt x="74333" y="59461"/>
                  </a:lnTo>
                  <a:lnTo>
                    <a:pt x="79756" y="59461"/>
                  </a:lnTo>
                  <a:lnTo>
                    <a:pt x="109499" y="23952"/>
                  </a:lnTo>
                  <a:lnTo>
                    <a:pt x="109499" y="59461"/>
                  </a:lnTo>
                  <a:lnTo>
                    <a:pt x="115531" y="59461"/>
                  </a:lnTo>
                  <a:lnTo>
                    <a:pt x="115531" y="14782"/>
                  </a:lnTo>
                  <a:close/>
                </a:path>
                <a:path w="515619" h="157480">
                  <a:moveTo>
                    <a:pt x="160134" y="95643"/>
                  </a:moveTo>
                  <a:lnTo>
                    <a:pt x="154774" y="95643"/>
                  </a:lnTo>
                  <a:lnTo>
                    <a:pt x="124968" y="131127"/>
                  </a:lnTo>
                  <a:lnTo>
                    <a:pt x="124968" y="95643"/>
                  </a:lnTo>
                  <a:lnTo>
                    <a:pt x="118935" y="95643"/>
                  </a:lnTo>
                  <a:lnTo>
                    <a:pt x="118935" y="140296"/>
                  </a:lnTo>
                  <a:lnTo>
                    <a:pt x="124358" y="140296"/>
                  </a:lnTo>
                  <a:lnTo>
                    <a:pt x="154101" y="104813"/>
                  </a:lnTo>
                  <a:lnTo>
                    <a:pt x="154101" y="140296"/>
                  </a:lnTo>
                  <a:lnTo>
                    <a:pt x="160134" y="140296"/>
                  </a:lnTo>
                  <a:lnTo>
                    <a:pt x="160134" y="95643"/>
                  </a:lnTo>
                  <a:close/>
                </a:path>
                <a:path w="515619" h="157480">
                  <a:moveTo>
                    <a:pt x="168973" y="23279"/>
                  </a:moveTo>
                  <a:lnTo>
                    <a:pt x="167208" y="20383"/>
                  </a:lnTo>
                  <a:lnTo>
                    <a:pt x="164820" y="18161"/>
                  </a:lnTo>
                  <a:lnTo>
                    <a:pt x="158762" y="15176"/>
                  </a:lnTo>
                  <a:lnTo>
                    <a:pt x="155321" y="14414"/>
                  </a:lnTo>
                  <a:lnTo>
                    <a:pt x="147053" y="14414"/>
                  </a:lnTo>
                  <a:lnTo>
                    <a:pt x="128447" y="32766"/>
                  </a:lnTo>
                  <a:lnTo>
                    <a:pt x="128447" y="41478"/>
                  </a:lnTo>
                  <a:lnTo>
                    <a:pt x="147053" y="59893"/>
                  </a:lnTo>
                  <a:lnTo>
                    <a:pt x="151472" y="59893"/>
                  </a:lnTo>
                  <a:lnTo>
                    <a:pt x="155270" y="59893"/>
                  </a:lnTo>
                  <a:lnTo>
                    <a:pt x="158699" y="59131"/>
                  </a:lnTo>
                  <a:lnTo>
                    <a:pt x="164807" y="56146"/>
                  </a:lnTo>
                  <a:lnTo>
                    <a:pt x="167208" y="53949"/>
                  </a:lnTo>
                  <a:lnTo>
                    <a:pt x="168973" y="51054"/>
                  </a:lnTo>
                  <a:lnTo>
                    <a:pt x="164477" y="48006"/>
                  </a:lnTo>
                  <a:lnTo>
                    <a:pt x="162991" y="50203"/>
                  </a:lnTo>
                  <a:lnTo>
                    <a:pt x="161112" y="51841"/>
                  </a:lnTo>
                  <a:lnTo>
                    <a:pt x="156603" y="54013"/>
                  </a:lnTo>
                  <a:lnTo>
                    <a:pt x="154139" y="54559"/>
                  </a:lnTo>
                  <a:lnTo>
                    <a:pt x="148247" y="54559"/>
                  </a:lnTo>
                  <a:lnTo>
                    <a:pt x="134569" y="40601"/>
                  </a:lnTo>
                  <a:lnTo>
                    <a:pt x="134569" y="33705"/>
                  </a:lnTo>
                  <a:lnTo>
                    <a:pt x="148247" y="19723"/>
                  </a:lnTo>
                  <a:lnTo>
                    <a:pt x="154139" y="19723"/>
                  </a:lnTo>
                  <a:lnTo>
                    <a:pt x="156603" y="20269"/>
                  </a:lnTo>
                  <a:lnTo>
                    <a:pt x="161112" y="22466"/>
                  </a:lnTo>
                  <a:lnTo>
                    <a:pt x="162991" y="24104"/>
                  </a:lnTo>
                  <a:lnTo>
                    <a:pt x="164477" y="26327"/>
                  </a:lnTo>
                  <a:lnTo>
                    <a:pt x="168973" y="23279"/>
                  </a:lnTo>
                  <a:close/>
                </a:path>
                <a:path w="515619" h="157480">
                  <a:moveTo>
                    <a:pt x="208826" y="95643"/>
                  </a:moveTo>
                  <a:lnTo>
                    <a:pt x="168986" y="95643"/>
                  </a:lnTo>
                  <a:lnTo>
                    <a:pt x="168986" y="100977"/>
                  </a:lnTo>
                  <a:lnTo>
                    <a:pt x="185877" y="100977"/>
                  </a:lnTo>
                  <a:lnTo>
                    <a:pt x="185877" y="140296"/>
                  </a:lnTo>
                  <a:lnTo>
                    <a:pt x="191909" y="140296"/>
                  </a:lnTo>
                  <a:lnTo>
                    <a:pt x="191909" y="100977"/>
                  </a:lnTo>
                  <a:lnTo>
                    <a:pt x="208826" y="100977"/>
                  </a:lnTo>
                  <a:lnTo>
                    <a:pt x="208826" y="95643"/>
                  </a:lnTo>
                  <a:close/>
                </a:path>
                <a:path w="515619" h="157480">
                  <a:moveTo>
                    <a:pt x="211188" y="14782"/>
                  </a:moveTo>
                  <a:lnTo>
                    <a:pt x="171348" y="14782"/>
                  </a:lnTo>
                  <a:lnTo>
                    <a:pt x="171348" y="20116"/>
                  </a:lnTo>
                  <a:lnTo>
                    <a:pt x="188264" y="20116"/>
                  </a:lnTo>
                  <a:lnTo>
                    <a:pt x="188264" y="59461"/>
                  </a:lnTo>
                  <a:lnTo>
                    <a:pt x="194297" y="59461"/>
                  </a:lnTo>
                  <a:lnTo>
                    <a:pt x="194297" y="20116"/>
                  </a:lnTo>
                  <a:lnTo>
                    <a:pt x="211188" y="20116"/>
                  </a:lnTo>
                  <a:lnTo>
                    <a:pt x="211188" y="14782"/>
                  </a:lnTo>
                  <a:close/>
                </a:path>
                <a:path w="515619" h="157480">
                  <a:moveTo>
                    <a:pt x="255714" y="95643"/>
                  </a:moveTo>
                  <a:lnTo>
                    <a:pt x="249770" y="95643"/>
                  </a:lnTo>
                  <a:lnTo>
                    <a:pt x="232930" y="133591"/>
                  </a:lnTo>
                  <a:lnTo>
                    <a:pt x="216128" y="95643"/>
                  </a:lnTo>
                  <a:lnTo>
                    <a:pt x="209829" y="95643"/>
                  </a:lnTo>
                  <a:lnTo>
                    <a:pt x="229819" y="140208"/>
                  </a:lnTo>
                  <a:lnTo>
                    <a:pt x="226606" y="147281"/>
                  </a:lnTo>
                  <a:lnTo>
                    <a:pt x="225247" y="149199"/>
                  </a:lnTo>
                  <a:lnTo>
                    <a:pt x="222377" y="151447"/>
                  </a:lnTo>
                  <a:lnTo>
                    <a:pt x="220624" y="152031"/>
                  </a:lnTo>
                  <a:lnTo>
                    <a:pt x="215404" y="152031"/>
                  </a:lnTo>
                  <a:lnTo>
                    <a:pt x="212686" y="150901"/>
                  </a:lnTo>
                  <a:lnTo>
                    <a:pt x="210413" y="148615"/>
                  </a:lnTo>
                  <a:lnTo>
                    <a:pt x="207632" y="153123"/>
                  </a:lnTo>
                  <a:lnTo>
                    <a:pt x="208991" y="154495"/>
                  </a:lnTo>
                  <a:lnTo>
                    <a:pt x="210591" y="155511"/>
                  </a:lnTo>
                  <a:lnTo>
                    <a:pt x="214350" y="156883"/>
                  </a:lnTo>
                  <a:lnTo>
                    <a:pt x="216331" y="157213"/>
                  </a:lnTo>
                  <a:lnTo>
                    <a:pt x="221843" y="157213"/>
                  </a:lnTo>
                  <a:lnTo>
                    <a:pt x="224701" y="156324"/>
                  </a:lnTo>
                  <a:lnTo>
                    <a:pt x="229463" y="152819"/>
                  </a:lnTo>
                  <a:lnTo>
                    <a:pt x="231546" y="149834"/>
                  </a:lnTo>
                  <a:lnTo>
                    <a:pt x="233375" y="145656"/>
                  </a:lnTo>
                  <a:lnTo>
                    <a:pt x="255714" y="95643"/>
                  </a:lnTo>
                  <a:close/>
                </a:path>
                <a:path w="515619" h="157480">
                  <a:moveTo>
                    <a:pt x="259016" y="32766"/>
                  </a:moveTo>
                  <a:lnTo>
                    <a:pt x="258038" y="28867"/>
                  </a:lnTo>
                  <a:lnTo>
                    <a:pt x="254152" y="21945"/>
                  </a:lnTo>
                  <a:lnTo>
                    <a:pt x="252907" y="20726"/>
                  </a:lnTo>
                  <a:lnTo>
                    <a:pt x="252907" y="33705"/>
                  </a:lnTo>
                  <a:lnTo>
                    <a:pt x="252907" y="40500"/>
                  </a:lnTo>
                  <a:lnTo>
                    <a:pt x="252209" y="43548"/>
                  </a:lnTo>
                  <a:lnTo>
                    <a:pt x="250774" y="46202"/>
                  </a:lnTo>
                  <a:lnTo>
                    <a:pt x="249377" y="48882"/>
                  </a:lnTo>
                  <a:lnTo>
                    <a:pt x="247396" y="50927"/>
                  </a:lnTo>
                  <a:lnTo>
                    <a:pt x="244868" y="52362"/>
                  </a:lnTo>
                  <a:lnTo>
                    <a:pt x="242366" y="53822"/>
                  </a:lnTo>
                  <a:lnTo>
                    <a:pt x="239522" y="54559"/>
                  </a:lnTo>
                  <a:lnTo>
                    <a:pt x="233172" y="54559"/>
                  </a:lnTo>
                  <a:lnTo>
                    <a:pt x="219697" y="40500"/>
                  </a:lnTo>
                  <a:lnTo>
                    <a:pt x="219697" y="33705"/>
                  </a:lnTo>
                  <a:lnTo>
                    <a:pt x="233172" y="19723"/>
                  </a:lnTo>
                  <a:lnTo>
                    <a:pt x="239522" y="19723"/>
                  </a:lnTo>
                  <a:lnTo>
                    <a:pt x="242366" y="20447"/>
                  </a:lnTo>
                  <a:lnTo>
                    <a:pt x="247396" y="23317"/>
                  </a:lnTo>
                  <a:lnTo>
                    <a:pt x="249389" y="25387"/>
                  </a:lnTo>
                  <a:lnTo>
                    <a:pt x="250774" y="28041"/>
                  </a:lnTo>
                  <a:lnTo>
                    <a:pt x="252209" y="30695"/>
                  </a:lnTo>
                  <a:lnTo>
                    <a:pt x="252907" y="33705"/>
                  </a:lnTo>
                  <a:lnTo>
                    <a:pt x="252907" y="20726"/>
                  </a:lnTo>
                  <a:lnTo>
                    <a:pt x="251904" y="19723"/>
                  </a:lnTo>
                  <a:lnTo>
                    <a:pt x="251447" y="19265"/>
                  </a:lnTo>
                  <a:lnTo>
                    <a:pt x="244525" y="15392"/>
                  </a:lnTo>
                  <a:lnTo>
                    <a:pt x="240652" y="14414"/>
                  </a:lnTo>
                  <a:lnTo>
                    <a:pt x="232041" y="14414"/>
                  </a:lnTo>
                  <a:lnTo>
                    <a:pt x="213575" y="32766"/>
                  </a:lnTo>
                  <a:lnTo>
                    <a:pt x="213575" y="41478"/>
                  </a:lnTo>
                  <a:lnTo>
                    <a:pt x="232041" y="59893"/>
                  </a:lnTo>
                  <a:lnTo>
                    <a:pt x="240652" y="59893"/>
                  </a:lnTo>
                  <a:lnTo>
                    <a:pt x="259016" y="41478"/>
                  </a:lnTo>
                  <a:lnTo>
                    <a:pt x="259016" y="32766"/>
                  </a:lnTo>
                  <a:close/>
                </a:path>
                <a:path w="515619" h="157480">
                  <a:moveTo>
                    <a:pt x="302704" y="122250"/>
                  </a:moveTo>
                  <a:lnTo>
                    <a:pt x="300824" y="120002"/>
                  </a:lnTo>
                  <a:lnTo>
                    <a:pt x="299669" y="118592"/>
                  </a:lnTo>
                  <a:lnTo>
                    <a:pt x="296735" y="117919"/>
                  </a:lnTo>
                  <a:lnTo>
                    <a:pt x="296735" y="125183"/>
                  </a:lnTo>
                  <a:lnTo>
                    <a:pt x="296735" y="130454"/>
                  </a:lnTo>
                  <a:lnTo>
                    <a:pt x="295783" y="132435"/>
                  </a:lnTo>
                  <a:lnTo>
                    <a:pt x="291922" y="134937"/>
                  </a:lnTo>
                  <a:lnTo>
                    <a:pt x="289052" y="135547"/>
                  </a:lnTo>
                  <a:lnTo>
                    <a:pt x="270992" y="135547"/>
                  </a:lnTo>
                  <a:lnTo>
                    <a:pt x="270992" y="120002"/>
                  </a:lnTo>
                  <a:lnTo>
                    <a:pt x="289585" y="120002"/>
                  </a:lnTo>
                  <a:lnTo>
                    <a:pt x="292354" y="120637"/>
                  </a:lnTo>
                  <a:lnTo>
                    <a:pt x="294119" y="121881"/>
                  </a:lnTo>
                  <a:lnTo>
                    <a:pt x="295871" y="123202"/>
                  </a:lnTo>
                  <a:lnTo>
                    <a:pt x="296735" y="125183"/>
                  </a:lnTo>
                  <a:lnTo>
                    <a:pt x="296735" y="117919"/>
                  </a:lnTo>
                  <a:lnTo>
                    <a:pt x="293611" y="117195"/>
                  </a:lnTo>
                  <a:lnTo>
                    <a:pt x="295973" y="116344"/>
                  </a:lnTo>
                  <a:lnTo>
                    <a:pt x="297218" y="115481"/>
                  </a:lnTo>
                  <a:lnTo>
                    <a:pt x="297827" y="115062"/>
                  </a:lnTo>
                  <a:lnTo>
                    <a:pt x="300494" y="111620"/>
                  </a:lnTo>
                  <a:lnTo>
                    <a:pt x="301167" y="109512"/>
                  </a:lnTo>
                  <a:lnTo>
                    <a:pt x="301167" y="103390"/>
                  </a:lnTo>
                  <a:lnTo>
                    <a:pt x="299732" y="100545"/>
                  </a:lnTo>
                  <a:lnTo>
                    <a:pt x="299504" y="100393"/>
                  </a:lnTo>
                  <a:lnTo>
                    <a:pt x="296837" y="98602"/>
                  </a:lnTo>
                  <a:lnTo>
                    <a:pt x="295135" y="97434"/>
                  </a:lnTo>
                  <a:lnTo>
                    <a:pt x="295135" y="105371"/>
                  </a:lnTo>
                  <a:lnTo>
                    <a:pt x="295135" y="110337"/>
                  </a:lnTo>
                  <a:lnTo>
                    <a:pt x="294208" y="112255"/>
                  </a:lnTo>
                  <a:lnTo>
                    <a:pt x="292366" y="113538"/>
                  </a:lnTo>
                  <a:lnTo>
                    <a:pt x="290537" y="114846"/>
                  </a:lnTo>
                  <a:lnTo>
                    <a:pt x="287896" y="115481"/>
                  </a:lnTo>
                  <a:lnTo>
                    <a:pt x="270992" y="115481"/>
                  </a:lnTo>
                  <a:lnTo>
                    <a:pt x="270992" y="100393"/>
                  </a:lnTo>
                  <a:lnTo>
                    <a:pt x="287896" y="100393"/>
                  </a:lnTo>
                  <a:lnTo>
                    <a:pt x="290537" y="101003"/>
                  </a:lnTo>
                  <a:lnTo>
                    <a:pt x="294208" y="103479"/>
                  </a:lnTo>
                  <a:lnTo>
                    <a:pt x="295135" y="105371"/>
                  </a:lnTo>
                  <a:lnTo>
                    <a:pt x="295135" y="97434"/>
                  </a:lnTo>
                  <a:lnTo>
                    <a:pt x="293954" y="96621"/>
                  </a:lnTo>
                  <a:lnTo>
                    <a:pt x="289953" y="95643"/>
                  </a:lnTo>
                  <a:lnTo>
                    <a:pt x="265137" y="95643"/>
                  </a:lnTo>
                  <a:lnTo>
                    <a:pt x="265137" y="140322"/>
                  </a:lnTo>
                  <a:lnTo>
                    <a:pt x="291160" y="140322"/>
                  </a:lnTo>
                  <a:lnTo>
                    <a:pt x="295478" y="139255"/>
                  </a:lnTo>
                  <a:lnTo>
                    <a:pt x="300583" y="135547"/>
                  </a:lnTo>
                  <a:lnTo>
                    <a:pt x="301256" y="135051"/>
                  </a:lnTo>
                  <a:lnTo>
                    <a:pt x="302704" y="132067"/>
                  </a:lnTo>
                  <a:lnTo>
                    <a:pt x="302704" y="122250"/>
                  </a:lnTo>
                  <a:close/>
                </a:path>
                <a:path w="515619" h="157480">
                  <a:moveTo>
                    <a:pt x="311785" y="59461"/>
                  </a:moveTo>
                  <a:lnTo>
                    <a:pt x="292925" y="36449"/>
                  </a:lnTo>
                  <a:lnTo>
                    <a:pt x="310515" y="14782"/>
                  </a:lnTo>
                  <a:lnTo>
                    <a:pt x="303961" y="14782"/>
                  </a:lnTo>
                  <a:lnTo>
                    <a:pt x="288264" y="34404"/>
                  </a:lnTo>
                  <a:lnTo>
                    <a:pt x="277977" y="34404"/>
                  </a:lnTo>
                  <a:lnTo>
                    <a:pt x="277977" y="14782"/>
                  </a:lnTo>
                  <a:lnTo>
                    <a:pt x="271932" y="14782"/>
                  </a:lnTo>
                  <a:lnTo>
                    <a:pt x="271932" y="59461"/>
                  </a:lnTo>
                  <a:lnTo>
                    <a:pt x="277977" y="59461"/>
                  </a:lnTo>
                  <a:lnTo>
                    <a:pt x="277977" y="39560"/>
                  </a:lnTo>
                  <a:lnTo>
                    <a:pt x="288163" y="39560"/>
                  </a:lnTo>
                  <a:lnTo>
                    <a:pt x="304660" y="59461"/>
                  </a:lnTo>
                  <a:lnTo>
                    <a:pt x="311785" y="59461"/>
                  </a:lnTo>
                  <a:close/>
                </a:path>
                <a:path w="515619" h="157480">
                  <a:moveTo>
                    <a:pt x="350266" y="106895"/>
                  </a:moveTo>
                  <a:lnTo>
                    <a:pt x="348703" y="102565"/>
                  </a:lnTo>
                  <a:lnTo>
                    <a:pt x="346519" y="100520"/>
                  </a:lnTo>
                  <a:lnTo>
                    <a:pt x="342480" y="96710"/>
                  </a:lnTo>
                  <a:lnTo>
                    <a:pt x="338010" y="95275"/>
                  </a:lnTo>
                  <a:lnTo>
                    <a:pt x="328663" y="95275"/>
                  </a:lnTo>
                  <a:lnTo>
                    <a:pt x="325310" y="95796"/>
                  </a:lnTo>
                  <a:lnTo>
                    <a:pt x="322160" y="96862"/>
                  </a:lnTo>
                  <a:lnTo>
                    <a:pt x="318973" y="97866"/>
                  </a:lnTo>
                  <a:lnTo>
                    <a:pt x="316268" y="99390"/>
                  </a:lnTo>
                  <a:lnTo>
                    <a:pt x="313994" y="101307"/>
                  </a:lnTo>
                  <a:lnTo>
                    <a:pt x="316712" y="105791"/>
                  </a:lnTo>
                  <a:lnTo>
                    <a:pt x="318592" y="104178"/>
                  </a:lnTo>
                  <a:lnTo>
                    <a:pt x="320827" y="102895"/>
                  </a:lnTo>
                  <a:lnTo>
                    <a:pt x="326021" y="101003"/>
                  </a:lnTo>
                  <a:lnTo>
                    <a:pt x="328739" y="100520"/>
                  </a:lnTo>
                  <a:lnTo>
                    <a:pt x="335724" y="100520"/>
                  </a:lnTo>
                  <a:lnTo>
                    <a:pt x="338848" y="101561"/>
                  </a:lnTo>
                  <a:lnTo>
                    <a:pt x="343166" y="105575"/>
                  </a:lnTo>
                  <a:lnTo>
                    <a:pt x="344246" y="108508"/>
                  </a:lnTo>
                  <a:lnTo>
                    <a:pt x="344246" y="115087"/>
                  </a:lnTo>
                  <a:lnTo>
                    <a:pt x="344246" y="119570"/>
                  </a:lnTo>
                  <a:lnTo>
                    <a:pt x="344246" y="126885"/>
                  </a:lnTo>
                  <a:lnTo>
                    <a:pt x="343039" y="129806"/>
                  </a:lnTo>
                  <a:lnTo>
                    <a:pt x="341249" y="132092"/>
                  </a:lnTo>
                  <a:lnTo>
                    <a:pt x="338797" y="133616"/>
                  </a:lnTo>
                  <a:lnTo>
                    <a:pt x="336359" y="135204"/>
                  </a:lnTo>
                  <a:lnTo>
                    <a:pt x="333451" y="135966"/>
                  </a:lnTo>
                  <a:lnTo>
                    <a:pt x="326478" y="135966"/>
                  </a:lnTo>
                  <a:lnTo>
                    <a:pt x="323710" y="135204"/>
                  </a:lnTo>
                  <a:lnTo>
                    <a:pt x="321716" y="133743"/>
                  </a:lnTo>
                  <a:lnTo>
                    <a:pt x="319735" y="132219"/>
                  </a:lnTo>
                  <a:lnTo>
                    <a:pt x="318757" y="130149"/>
                  </a:lnTo>
                  <a:lnTo>
                    <a:pt x="318757" y="122250"/>
                  </a:lnTo>
                  <a:lnTo>
                    <a:pt x="322580" y="119570"/>
                  </a:lnTo>
                  <a:lnTo>
                    <a:pt x="344246" y="119570"/>
                  </a:lnTo>
                  <a:lnTo>
                    <a:pt x="344246" y="115087"/>
                  </a:lnTo>
                  <a:lnTo>
                    <a:pt x="324053" y="115087"/>
                  </a:lnTo>
                  <a:lnTo>
                    <a:pt x="319684" y="116243"/>
                  </a:lnTo>
                  <a:lnTo>
                    <a:pt x="314185" y="120878"/>
                  </a:lnTo>
                  <a:lnTo>
                    <a:pt x="312813" y="123926"/>
                  </a:lnTo>
                  <a:lnTo>
                    <a:pt x="312813" y="131635"/>
                  </a:lnTo>
                  <a:lnTo>
                    <a:pt x="314274" y="134785"/>
                  </a:lnTo>
                  <a:lnTo>
                    <a:pt x="320154" y="139534"/>
                  </a:lnTo>
                  <a:lnTo>
                    <a:pt x="324129" y="140728"/>
                  </a:lnTo>
                  <a:lnTo>
                    <a:pt x="332740" y="140728"/>
                  </a:lnTo>
                  <a:lnTo>
                    <a:pt x="335876" y="140081"/>
                  </a:lnTo>
                  <a:lnTo>
                    <a:pt x="341134" y="137490"/>
                  </a:lnTo>
                  <a:lnTo>
                    <a:pt x="342798" y="135966"/>
                  </a:lnTo>
                  <a:lnTo>
                    <a:pt x="343141" y="135661"/>
                  </a:lnTo>
                  <a:lnTo>
                    <a:pt x="344500" y="133311"/>
                  </a:lnTo>
                  <a:lnTo>
                    <a:pt x="344500" y="140322"/>
                  </a:lnTo>
                  <a:lnTo>
                    <a:pt x="350266" y="140322"/>
                  </a:lnTo>
                  <a:lnTo>
                    <a:pt x="350266" y="133311"/>
                  </a:lnTo>
                  <a:lnTo>
                    <a:pt x="350266" y="119570"/>
                  </a:lnTo>
                  <a:lnTo>
                    <a:pt x="350266" y="106895"/>
                  </a:lnTo>
                  <a:close/>
                </a:path>
                <a:path w="515619" h="157480">
                  <a:moveTo>
                    <a:pt x="406514" y="95643"/>
                  </a:moveTo>
                  <a:lnTo>
                    <a:pt x="400481" y="95643"/>
                  </a:lnTo>
                  <a:lnTo>
                    <a:pt x="400481" y="115430"/>
                  </a:lnTo>
                  <a:lnTo>
                    <a:pt x="372351" y="115430"/>
                  </a:lnTo>
                  <a:lnTo>
                    <a:pt x="372351" y="95643"/>
                  </a:lnTo>
                  <a:lnTo>
                    <a:pt x="366331" y="95643"/>
                  </a:lnTo>
                  <a:lnTo>
                    <a:pt x="366331" y="140296"/>
                  </a:lnTo>
                  <a:lnTo>
                    <a:pt x="372351" y="140296"/>
                  </a:lnTo>
                  <a:lnTo>
                    <a:pt x="372351" y="120611"/>
                  </a:lnTo>
                  <a:lnTo>
                    <a:pt x="400481" y="120611"/>
                  </a:lnTo>
                  <a:lnTo>
                    <a:pt x="400481" y="140296"/>
                  </a:lnTo>
                  <a:lnTo>
                    <a:pt x="406514" y="140296"/>
                  </a:lnTo>
                  <a:lnTo>
                    <a:pt x="406514" y="95643"/>
                  </a:lnTo>
                  <a:close/>
                </a:path>
                <a:path w="515619" h="157480">
                  <a:moveTo>
                    <a:pt x="463867" y="95643"/>
                  </a:moveTo>
                  <a:lnTo>
                    <a:pt x="457835" y="95643"/>
                  </a:lnTo>
                  <a:lnTo>
                    <a:pt x="457835" y="115430"/>
                  </a:lnTo>
                  <a:lnTo>
                    <a:pt x="429704" y="115430"/>
                  </a:lnTo>
                  <a:lnTo>
                    <a:pt x="429704" y="95643"/>
                  </a:lnTo>
                  <a:lnTo>
                    <a:pt x="423684" y="95643"/>
                  </a:lnTo>
                  <a:lnTo>
                    <a:pt x="423684" y="140296"/>
                  </a:lnTo>
                  <a:lnTo>
                    <a:pt x="429704" y="140296"/>
                  </a:lnTo>
                  <a:lnTo>
                    <a:pt x="429704" y="120611"/>
                  </a:lnTo>
                  <a:lnTo>
                    <a:pt x="457835" y="120611"/>
                  </a:lnTo>
                  <a:lnTo>
                    <a:pt x="457835" y="140296"/>
                  </a:lnTo>
                  <a:lnTo>
                    <a:pt x="463867" y="140296"/>
                  </a:lnTo>
                  <a:lnTo>
                    <a:pt x="463867" y="95643"/>
                  </a:lnTo>
                  <a:close/>
                </a:path>
                <a:path w="515619" h="157480">
                  <a:moveTo>
                    <a:pt x="515353" y="95643"/>
                  </a:moveTo>
                  <a:lnTo>
                    <a:pt x="509828" y="95643"/>
                  </a:lnTo>
                  <a:lnTo>
                    <a:pt x="509828" y="100977"/>
                  </a:lnTo>
                  <a:lnTo>
                    <a:pt x="509828" y="121031"/>
                  </a:lnTo>
                  <a:lnTo>
                    <a:pt x="487883" y="121031"/>
                  </a:lnTo>
                  <a:lnTo>
                    <a:pt x="483666" y="117716"/>
                  </a:lnTo>
                  <a:lnTo>
                    <a:pt x="483666" y="104330"/>
                  </a:lnTo>
                  <a:lnTo>
                    <a:pt x="488010" y="100977"/>
                  </a:lnTo>
                  <a:lnTo>
                    <a:pt x="509828" y="100977"/>
                  </a:lnTo>
                  <a:lnTo>
                    <a:pt x="509828" y="95643"/>
                  </a:lnTo>
                  <a:lnTo>
                    <a:pt x="490677" y="95643"/>
                  </a:lnTo>
                  <a:lnTo>
                    <a:pt x="486041" y="96926"/>
                  </a:lnTo>
                  <a:lnTo>
                    <a:pt x="479234" y="102133"/>
                  </a:lnTo>
                  <a:lnTo>
                    <a:pt x="477532" y="105918"/>
                  </a:lnTo>
                  <a:lnTo>
                    <a:pt x="477532" y="114452"/>
                  </a:lnTo>
                  <a:lnTo>
                    <a:pt x="478472" y="117411"/>
                  </a:lnTo>
                  <a:lnTo>
                    <a:pt x="482219" y="122072"/>
                  </a:lnTo>
                  <a:lnTo>
                    <a:pt x="484886" y="123710"/>
                  </a:lnTo>
                  <a:lnTo>
                    <a:pt x="488327" y="124663"/>
                  </a:lnTo>
                  <a:lnTo>
                    <a:pt x="477215" y="140296"/>
                  </a:lnTo>
                  <a:lnTo>
                    <a:pt x="483755" y="140296"/>
                  </a:lnTo>
                  <a:lnTo>
                    <a:pt x="494106" y="125514"/>
                  </a:lnTo>
                  <a:lnTo>
                    <a:pt x="509828" y="125514"/>
                  </a:lnTo>
                  <a:lnTo>
                    <a:pt x="509828" y="140296"/>
                  </a:lnTo>
                  <a:lnTo>
                    <a:pt x="515353" y="140296"/>
                  </a:lnTo>
                  <a:lnTo>
                    <a:pt x="515353" y="125514"/>
                  </a:lnTo>
                  <a:lnTo>
                    <a:pt x="515353" y="121031"/>
                  </a:lnTo>
                  <a:lnTo>
                    <a:pt x="515353" y="100977"/>
                  </a:lnTo>
                  <a:lnTo>
                    <a:pt x="515353" y="9564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1694" y="2616606"/>
              <a:ext cx="416993" cy="16968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130094" y="2902724"/>
              <a:ext cx="515620" cy="157480"/>
            </a:xfrm>
            <a:custGeom>
              <a:avLst/>
              <a:gdLst/>
              <a:ahLst/>
              <a:cxnLst/>
              <a:rect l="l" t="t" r="r" b="b"/>
              <a:pathLst>
                <a:path w="515619" h="157480">
                  <a:moveTo>
                    <a:pt x="48755" y="113626"/>
                  </a:moveTo>
                  <a:lnTo>
                    <a:pt x="47764" y="109702"/>
                  </a:lnTo>
                  <a:lnTo>
                    <a:pt x="43878" y="102781"/>
                  </a:lnTo>
                  <a:lnTo>
                    <a:pt x="42633" y="101561"/>
                  </a:lnTo>
                  <a:lnTo>
                    <a:pt x="42633" y="114579"/>
                  </a:lnTo>
                  <a:lnTo>
                    <a:pt x="42633" y="121373"/>
                  </a:lnTo>
                  <a:lnTo>
                    <a:pt x="29235" y="135394"/>
                  </a:lnTo>
                  <a:lnTo>
                    <a:pt x="22898" y="135394"/>
                  </a:lnTo>
                  <a:lnTo>
                    <a:pt x="9410" y="121373"/>
                  </a:lnTo>
                  <a:lnTo>
                    <a:pt x="9410" y="114579"/>
                  </a:lnTo>
                  <a:lnTo>
                    <a:pt x="22898" y="100558"/>
                  </a:lnTo>
                  <a:lnTo>
                    <a:pt x="29235" y="100558"/>
                  </a:lnTo>
                  <a:lnTo>
                    <a:pt x="42633" y="114579"/>
                  </a:lnTo>
                  <a:lnTo>
                    <a:pt x="42633" y="101561"/>
                  </a:lnTo>
                  <a:lnTo>
                    <a:pt x="41630" y="100558"/>
                  </a:lnTo>
                  <a:lnTo>
                    <a:pt x="41173" y="100101"/>
                  </a:lnTo>
                  <a:lnTo>
                    <a:pt x="34251" y="96253"/>
                  </a:lnTo>
                  <a:lnTo>
                    <a:pt x="30365" y="95288"/>
                  </a:lnTo>
                  <a:lnTo>
                    <a:pt x="21767" y="95288"/>
                  </a:lnTo>
                  <a:lnTo>
                    <a:pt x="3302" y="113626"/>
                  </a:lnTo>
                  <a:lnTo>
                    <a:pt x="3302" y="122351"/>
                  </a:lnTo>
                  <a:lnTo>
                    <a:pt x="21767" y="140754"/>
                  </a:lnTo>
                  <a:lnTo>
                    <a:pt x="30365" y="140754"/>
                  </a:lnTo>
                  <a:lnTo>
                    <a:pt x="34251" y="139750"/>
                  </a:lnTo>
                  <a:lnTo>
                    <a:pt x="41173" y="135851"/>
                  </a:lnTo>
                  <a:lnTo>
                    <a:pt x="41630" y="135394"/>
                  </a:lnTo>
                  <a:lnTo>
                    <a:pt x="43878" y="133172"/>
                  </a:lnTo>
                  <a:lnTo>
                    <a:pt x="47764" y="126250"/>
                  </a:lnTo>
                  <a:lnTo>
                    <a:pt x="48755" y="122351"/>
                  </a:lnTo>
                  <a:lnTo>
                    <a:pt x="48755" y="113626"/>
                  </a:lnTo>
                  <a:close/>
                </a:path>
                <a:path w="515619" h="157480">
                  <a:moveTo>
                    <a:pt x="55714" y="0"/>
                  </a:moveTo>
                  <a:lnTo>
                    <a:pt x="15354" y="0"/>
                  </a:lnTo>
                  <a:lnTo>
                    <a:pt x="14528" y="25514"/>
                  </a:lnTo>
                  <a:lnTo>
                    <a:pt x="14224" y="32372"/>
                  </a:lnTo>
                  <a:lnTo>
                    <a:pt x="5791" y="54190"/>
                  </a:lnTo>
                  <a:lnTo>
                    <a:pt x="2387" y="54190"/>
                  </a:lnTo>
                  <a:lnTo>
                    <a:pt x="1460" y="54102"/>
                  </a:lnTo>
                  <a:lnTo>
                    <a:pt x="495" y="53860"/>
                  </a:lnTo>
                  <a:lnTo>
                    <a:pt x="0" y="59474"/>
                  </a:lnTo>
                  <a:lnTo>
                    <a:pt x="1625" y="59867"/>
                  </a:lnTo>
                  <a:lnTo>
                    <a:pt x="3225" y="60083"/>
                  </a:lnTo>
                  <a:lnTo>
                    <a:pt x="8305" y="60083"/>
                  </a:lnTo>
                  <a:lnTo>
                    <a:pt x="20815" y="5422"/>
                  </a:lnTo>
                  <a:lnTo>
                    <a:pt x="49530" y="5422"/>
                  </a:lnTo>
                  <a:lnTo>
                    <a:pt x="49530" y="59474"/>
                  </a:lnTo>
                  <a:lnTo>
                    <a:pt x="55714" y="59474"/>
                  </a:lnTo>
                  <a:lnTo>
                    <a:pt x="55714" y="0"/>
                  </a:lnTo>
                  <a:close/>
                </a:path>
                <a:path w="515619" h="157480">
                  <a:moveTo>
                    <a:pt x="101777" y="95643"/>
                  </a:moveTo>
                  <a:lnTo>
                    <a:pt x="61671" y="95643"/>
                  </a:lnTo>
                  <a:lnTo>
                    <a:pt x="61671" y="140335"/>
                  </a:lnTo>
                  <a:lnTo>
                    <a:pt x="67703" y="140335"/>
                  </a:lnTo>
                  <a:lnTo>
                    <a:pt x="67703" y="100977"/>
                  </a:lnTo>
                  <a:lnTo>
                    <a:pt x="95732" y="100977"/>
                  </a:lnTo>
                  <a:lnTo>
                    <a:pt x="95732" y="140335"/>
                  </a:lnTo>
                  <a:lnTo>
                    <a:pt x="101777" y="140335"/>
                  </a:lnTo>
                  <a:lnTo>
                    <a:pt x="101777" y="95643"/>
                  </a:lnTo>
                  <a:close/>
                </a:path>
                <a:path w="515619" h="157480">
                  <a:moveTo>
                    <a:pt x="115531" y="14782"/>
                  </a:moveTo>
                  <a:lnTo>
                    <a:pt x="110185" y="14782"/>
                  </a:lnTo>
                  <a:lnTo>
                    <a:pt x="80352" y="50292"/>
                  </a:lnTo>
                  <a:lnTo>
                    <a:pt x="80352" y="14782"/>
                  </a:lnTo>
                  <a:lnTo>
                    <a:pt x="74333" y="14782"/>
                  </a:lnTo>
                  <a:lnTo>
                    <a:pt x="74333" y="59474"/>
                  </a:lnTo>
                  <a:lnTo>
                    <a:pt x="79756" y="59474"/>
                  </a:lnTo>
                  <a:lnTo>
                    <a:pt x="109499" y="23990"/>
                  </a:lnTo>
                  <a:lnTo>
                    <a:pt x="109499" y="59474"/>
                  </a:lnTo>
                  <a:lnTo>
                    <a:pt x="115531" y="59474"/>
                  </a:lnTo>
                  <a:lnTo>
                    <a:pt x="115531" y="14782"/>
                  </a:lnTo>
                  <a:close/>
                </a:path>
                <a:path w="515619" h="157480">
                  <a:moveTo>
                    <a:pt x="160134" y="95643"/>
                  </a:moveTo>
                  <a:lnTo>
                    <a:pt x="154774" y="95643"/>
                  </a:lnTo>
                  <a:lnTo>
                    <a:pt x="124968" y="131152"/>
                  </a:lnTo>
                  <a:lnTo>
                    <a:pt x="124968" y="95643"/>
                  </a:lnTo>
                  <a:lnTo>
                    <a:pt x="118935" y="95643"/>
                  </a:lnTo>
                  <a:lnTo>
                    <a:pt x="118935" y="140335"/>
                  </a:lnTo>
                  <a:lnTo>
                    <a:pt x="124358" y="140335"/>
                  </a:lnTo>
                  <a:lnTo>
                    <a:pt x="154101" y="104787"/>
                  </a:lnTo>
                  <a:lnTo>
                    <a:pt x="154101" y="140335"/>
                  </a:lnTo>
                  <a:lnTo>
                    <a:pt x="160134" y="140335"/>
                  </a:lnTo>
                  <a:lnTo>
                    <a:pt x="160134" y="95643"/>
                  </a:lnTo>
                  <a:close/>
                </a:path>
                <a:path w="515619" h="157480">
                  <a:moveTo>
                    <a:pt x="168973" y="23291"/>
                  </a:moveTo>
                  <a:lnTo>
                    <a:pt x="167208" y="20396"/>
                  </a:lnTo>
                  <a:lnTo>
                    <a:pt x="164820" y="18199"/>
                  </a:lnTo>
                  <a:lnTo>
                    <a:pt x="158762" y="15176"/>
                  </a:lnTo>
                  <a:lnTo>
                    <a:pt x="155321" y="14452"/>
                  </a:lnTo>
                  <a:lnTo>
                    <a:pt x="147053" y="14452"/>
                  </a:lnTo>
                  <a:lnTo>
                    <a:pt x="128447" y="32766"/>
                  </a:lnTo>
                  <a:lnTo>
                    <a:pt x="128447" y="41516"/>
                  </a:lnTo>
                  <a:lnTo>
                    <a:pt x="147053" y="59893"/>
                  </a:lnTo>
                  <a:lnTo>
                    <a:pt x="151472" y="59893"/>
                  </a:lnTo>
                  <a:lnTo>
                    <a:pt x="155270" y="59893"/>
                  </a:lnTo>
                  <a:lnTo>
                    <a:pt x="158699" y="59131"/>
                  </a:lnTo>
                  <a:lnTo>
                    <a:pt x="164807" y="56146"/>
                  </a:lnTo>
                  <a:lnTo>
                    <a:pt x="167208" y="53949"/>
                  </a:lnTo>
                  <a:lnTo>
                    <a:pt x="168973" y="51092"/>
                  </a:lnTo>
                  <a:lnTo>
                    <a:pt x="164477" y="48006"/>
                  </a:lnTo>
                  <a:lnTo>
                    <a:pt x="162991" y="50228"/>
                  </a:lnTo>
                  <a:lnTo>
                    <a:pt x="161112" y="51854"/>
                  </a:lnTo>
                  <a:lnTo>
                    <a:pt x="156603" y="54013"/>
                  </a:lnTo>
                  <a:lnTo>
                    <a:pt x="154139" y="54559"/>
                  </a:lnTo>
                  <a:lnTo>
                    <a:pt x="148247" y="54559"/>
                  </a:lnTo>
                  <a:lnTo>
                    <a:pt x="134569" y="40601"/>
                  </a:lnTo>
                  <a:lnTo>
                    <a:pt x="134569" y="33743"/>
                  </a:lnTo>
                  <a:lnTo>
                    <a:pt x="148247" y="19723"/>
                  </a:lnTo>
                  <a:lnTo>
                    <a:pt x="154139" y="19723"/>
                  </a:lnTo>
                  <a:lnTo>
                    <a:pt x="156603" y="20269"/>
                  </a:lnTo>
                  <a:lnTo>
                    <a:pt x="161112" y="22466"/>
                  </a:lnTo>
                  <a:lnTo>
                    <a:pt x="162991" y="24142"/>
                  </a:lnTo>
                  <a:lnTo>
                    <a:pt x="164477" y="26339"/>
                  </a:lnTo>
                  <a:lnTo>
                    <a:pt x="168973" y="23291"/>
                  </a:lnTo>
                  <a:close/>
                </a:path>
                <a:path w="515619" h="157480">
                  <a:moveTo>
                    <a:pt x="208826" y="95643"/>
                  </a:moveTo>
                  <a:lnTo>
                    <a:pt x="168986" y="95643"/>
                  </a:lnTo>
                  <a:lnTo>
                    <a:pt x="168986" y="100977"/>
                  </a:lnTo>
                  <a:lnTo>
                    <a:pt x="185877" y="100977"/>
                  </a:lnTo>
                  <a:lnTo>
                    <a:pt x="185877" y="140296"/>
                  </a:lnTo>
                  <a:lnTo>
                    <a:pt x="191909" y="140296"/>
                  </a:lnTo>
                  <a:lnTo>
                    <a:pt x="191909" y="100977"/>
                  </a:lnTo>
                  <a:lnTo>
                    <a:pt x="208826" y="100977"/>
                  </a:lnTo>
                  <a:lnTo>
                    <a:pt x="208826" y="95643"/>
                  </a:lnTo>
                  <a:close/>
                </a:path>
                <a:path w="515619" h="157480">
                  <a:moveTo>
                    <a:pt x="211188" y="14782"/>
                  </a:moveTo>
                  <a:lnTo>
                    <a:pt x="171348" y="14782"/>
                  </a:lnTo>
                  <a:lnTo>
                    <a:pt x="171348" y="20154"/>
                  </a:lnTo>
                  <a:lnTo>
                    <a:pt x="188264" y="20154"/>
                  </a:lnTo>
                  <a:lnTo>
                    <a:pt x="188264" y="59474"/>
                  </a:lnTo>
                  <a:lnTo>
                    <a:pt x="194297" y="59474"/>
                  </a:lnTo>
                  <a:lnTo>
                    <a:pt x="194297" y="20154"/>
                  </a:lnTo>
                  <a:lnTo>
                    <a:pt x="211188" y="20154"/>
                  </a:lnTo>
                  <a:lnTo>
                    <a:pt x="211188" y="14782"/>
                  </a:lnTo>
                  <a:close/>
                </a:path>
                <a:path w="515619" h="157480">
                  <a:moveTo>
                    <a:pt x="255714" y="95643"/>
                  </a:moveTo>
                  <a:lnTo>
                    <a:pt x="249770" y="95643"/>
                  </a:lnTo>
                  <a:lnTo>
                    <a:pt x="232930" y="133591"/>
                  </a:lnTo>
                  <a:lnTo>
                    <a:pt x="216128" y="95643"/>
                  </a:lnTo>
                  <a:lnTo>
                    <a:pt x="209829" y="95643"/>
                  </a:lnTo>
                  <a:lnTo>
                    <a:pt x="229819" y="140246"/>
                  </a:lnTo>
                  <a:lnTo>
                    <a:pt x="226606" y="147281"/>
                  </a:lnTo>
                  <a:lnTo>
                    <a:pt x="225247" y="149199"/>
                  </a:lnTo>
                  <a:lnTo>
                    <a:pt x="222377" y="151485"/>
                  </a:lnTo>
                  <a:lnTo>
                    <a:pt x="220624" y="152031"/>
                  </a:lnTo>
                  <a:lnTo>
                    <a:pt x="215404" y="152031"/>
                  </a:lnTo>
                  <a:lnTo>
                    <a:pt x="212686" y="150914"/>
                  </a:lnTo>
                  <a:lnTo>
                    <a:pt x="210413" y="148653"/>
                  </a:lnTo>
                  <a:lnTo>
                    <a:pt x="207632" y="153162"/>
                  </a:lnTo>
                  <a:lnTo>
                    <a:pt x="208991" y="154508"/>
                  </a:lnTo>
                  <a:lnTo>
                    <a:pt x="210591" y="155536"/>
                  </a:lnTo>
                  <a:lnTo>
                    <a:pt x="214350" y="156883"/>
                  </a:lnTo>
                  <a:lnTo>
                    <a:pt x="216331" y="157213"/>
                  </a:lnTo>
                  <a:lnTo>
                    <a:pt x="221843" y="157213"/>
                  </a:lnTo>
                  <a:lnTo>
                    <a:pt x="224701" y="156337"/>
                  </a:lnTo>
                  <a:lnTo>
                    <a:pt x="229463" y="152831"/>
                  </a:lnTo>
                  <a:lnTo>
                    <a:pt x="231546" y="149872"/>
                  </a:lnTo>
                  <a:lnTo>
                    <a:pt x="233375" y="145669"/>
                  </a:lnTo>
                  <a:lnTo>
                    <a:pt x="255714" y="95643"/>
                  </a:lnTo>
                  <a:close/>
                </a:path>
                <a:path w="515619" h="157480">
                  <a:moveTo>
                    <a:pt x="259016" y="32766"/>
                  </a:moveTo>
                  <a:lnTo>
                    <a:pt x="258038" y="28867"/>
                  </a:lnTo>
                  <a:lnTo>
                    <a:pt x="256108" y="25387"/>
                  </a:lnTo>
                  <a:lnTo>
                    <a:pt x="254152" y="21945"/>
                  </a:lnTo>
                  <a:lnTo>
                    <a:pt x="252907" y="20726"/>
                  </a:lnTo>
                  <a:lnTo>
                    <a:pt x="252907" y="33743"/>
                  </a:lnTo>
                  <a:lnTo>
                    <a:pt x="252907" y="40513"/>
                  </a:lnTo>
                  <a:lnTo>
                    <a:pt x="252209" y="43561"/>
                  </a:lnTo>
                  <a:lnTo>
                    <a:pt x="250774" y="46215"/>
                  </a:lnTo>
                  <a:lnTo>
                    <a:pt x="249377" y="48895"/>
                  </a:lnTo>
                  <a:lnTo>
                    <a:pt x="247396" y="50965"/>
                  </a:lnTo>
                  <a:lnTo>
                    <a:pt x="242366" y="53835"/>
                  </a:lnTo>
                  <a:lnTo>
                    <a:pt x="239522" y="54559"/>
                  </a:lnTo>
                  <a:lnTo>
                    <a:pt x="233172" y="54559"/>
                  </a:lnTo>
                  <a:lnTo>
                    <a:pt x="219697" y="40513"/>
                  </a:lnTo>
                  <a:lnTo>
                    <a:pt x="219697" y="33743"/>
                  </a:lnTo>
                  <a:lnTo>
                    <a:pt x="220421" y="30695"/>
                  </a:lnTo>
                  <a:lnTo>
                    <a:pt x="223304" y="25387"/>
                  </a:lnTo>
                  <a:lnTo>
                    <a:pt x="225272" y="23317"/>
                  </a:lnTo>
                  <a:lnTo>
                    <a:pt x="227799" y="21882"/>
                  </a:lnTo>
                  <a:lnTo>
                    <a:pt x="230327" y="20421"/>
                  </a:lnTo>
                  <a:lnTo>
                    <a:pt x="233172" y="19723"/>
                  </a:lnTo>
                  <a:lnTo>
                    <a:pt x="239522" y="19723"/>
                  </a:lnTo>
                  <a:lnTo>
                    <a:pt x="242366" y="20421"/>
                  </a:lnTo>
                  <a:lnTo>
                    <a:pt x="244983" y="21945"/>
                  </a:lnTo>
                  <a:lnTo>
                    <a:pt x="247396" y="23317"/>
                  </a:lnTo>
                  <a:lnTo>
                    <a:pt x="249377" y="25387"/>
                  </a:lnTo>
                  <a:lnTo>
                    <a:pt x="252209" y="30695"/>
                  </a:lnTo>
                  <a:lnTo>
                    <a:pt x="252907" y="33743"/>
                  </a:lnTo>
                  <a:lnTo>
                    <a:pt x="252907" y="20726"/>
                  </a:lnTo>
                  <a:lnTo>
                    <a:pt x="251904" y="19723"/>
                  </a:lnTo>
                  <a:lnTo>
                    <a:pt x="251447" y="19265"/>
                  </a:lnTo>
                  <a:lnTo>
                    <a:pt x="244525" y="15430"/>
                  </a:lnTo>
                  <a:lnTo>
                    <a:pt x="240652" y="14452"/>
                  </a:lnTo>
                  <a:lnTo>
                    <a:pt x="232041" y="14452"/>
                  </a:lnTo>
                  <a:lnTo>
                    <a:pt x="213575" y="32766"/>
                  </a:lnTo>
                  <a:lnTo>
                    <a:pt x="213575" y="41516"/>
                  </a:lnTo>
                  <a:lnTo>
                    <a:pt x="232041" y="59893"/>
                  </a:lnTo>
                  <a:lnTo>
                    <a:pt x="240652" y="59893"/>
                  </a:lnTo>
                  <a:lnTo>
                    <a:pt x="244525" y="58915"/>
                  </a:lnTo>
                  <a:lnTo>
                    <a:pt x="251447" y="54991"/>
                  </a:lnTo>
                  <a:lnTo>
                    <a:pt x="251879" y="54559"/>
                  </a:lnTo>
                  <a:lnTo>
                    <a:pt x="254152" y="52311"/>
                  </a:lnTo>
                  <a:lnTo>
                    <a:pt x="258038" y="45415"/>
                  </a:lnTo>
                  <a:lnTo>
                    <a:pt x="259016" y="41516"/>
                  </a:lnTo>
                  <a:lnTo>
                    <a:pt x="259016" y="32766"/>
                  </a:lnTo>
                  <a:close/>
                </a:path>
                <a:path w="515619" h="157480">
                  <a:moveTo>
                    <a:pt x="302704" y="122288"/>
                  </a:moveTo>
                  <a:lnTo>
                    <a:pt x="300824" y="120027"/>
                  </a:lnTo>
                  <a:lnTo>
                    <a:pt x="299669" y="118630"/>
                  </a:lnTo>
                  <a:lnTo>
                    <a:pt x="296735" y="117944"/>
                  </a:lnTo>
                  <a:lnTo>
                    <a:pt x="296735" y="125183"/>
                  </a:lnTo>
                  <a:lnTo>
                    <a:pt x="296735" y="130492"/>
                  </a:lnTo>
                  <a:lnTo>
                    <a:pt x="295783" y="132435"/>
                  </a:lnTo>
                  <a:lnTo>
                    <a:pt x="293852" y="133718"/>
                  </a:lnTo>
                  <a:lnTo>
                    <a:pt x="291922" y="134937"/>
                  </a:lnTo>
                  <a:lnTo>
                    <a:pt x="289052" y="135547"/>
                  </a:lnTo>
                  <a:lnTo>
                    <a:pt x="270992" y="135547"/>
                  </a:lnTo>
                  <a:lnTo>
                    <a:pt x="270992" y="120027"/>
                  </a:lnTo>
                  <a:lnTo>
                    <a:pt x="289585" y="120027"/>
                  </a:lnTo>
                  <a:lnTo>
                    <a:pt x="292354" y="120637"/>
                  </a:lnTo>
                  <a:lnTo>
                    <a:pt x="295871" y="123202"/>
                  </a:lnTo>
                  <a:lnTo>
                    <a:pt x="296735" y="125183"/>
                  </a:lnTo>
                  <a:lnTo>
                    <a:pt x="296735" y="117944"/>
                  </a:lnTo>
                  <a:lnTo>
                    <a:pt x="293611" y="117195"/>
                  </a:lnTo>
                  <a:lnTo>
                    <a:pt x="295973" y="116370"/>
                  </a:lnTo>
                  <a:lnTo>
                    <a:pt x="297218" y="115519"/>
                  </a:lnTo>
                  <a:lnTo>
                    <a:pt x="297827" y="115100"/>
                  </a:lnTo>
                  <a:lnTo>
                    <a:pt x="300494" y="111620"/>
                  </a:lnTo>
                  <a:lnTo>
                    <a:pt x="301167" y="109550"/>
                  </a:lnTo>
                  <a:lnTo>
                    <a:pt x="301167" y="103416"/>
                  </a:lnTo>
                  <a:lnTo>
                    <a:pt x="299732" y="100584"/>
                  </a:lnTo>
                  <a:lnTo>
                    <a:pt x="299466" y="100406"/>
                  </a:lnTo>
                  <a:lnTo>
                    <a:pt x="295135" y="97434"/>
                  </a:lnTo>
                  <a:lnTo>
                    <a:pt x="295135" y="105371"/>
                  </a:lnTo>
                  <a:lnTo>
                    <a:pt x="295135" y="110337"/>
                  </a:lnTo>
                  <a:lnTo>
                    <a:pt x="294208" y="112255"/>
                  </a:lnTo>
                  <a:lnTo>
                    <a:pt x="290537" y="114884"/>
                  </a:lnTo>
                  <a:lnTo>
                    <a:pt x="287896" y="115519"/>
                  </a:lnTo>
                  <a:lnTo>
                    <a:pt x="270992" y="115519"/>
                  </a:lnTo>
                  <a:lnTo>
                    <a:pt x="270992" y="100406"/>
                  </a:lnTo>
                  <a:lnTo>
                    <a:pt x="287896" y="100406"/>
                  </a:lnTo>
                  <a:lnTo>
                    <a:pt x="290537" y="101015"/>
                  </a:lnTo>
                  <a:lnTo>
                    <a:pt x="294208" y="103517"/>
                  </a:lnTo>
                  <a:lnTo>
                    <a:pt x="295135" y="105371"/>
                  </a:lnTo>
                  <a:lnTo>
                    <a:pt x="295135" y="97434"/>
                  </a:lnTo>
                  <a:lnTo>
                    <a:pt x="293954" y="96621"/>
                  </a:lnTo>
                  <a:lnTo>
                    <a:pt x="289953" y="95643"/>
                  </a:lnTo>
                  <a:lnTo>
                    <a:pt x="265137" y="95643"/>
                  </a:lnTo>
                  <a:lnTo>
                    <a:pt x="265137" y="140335"/>
                  </a:lnTo>
                  <a:lnTo>
                    <a:pt x="291160" y="140335"/>
                  </a:lnTo>
                  <a:lnTo>
                    <a:pt x="295478" y="139268"/>
                  </a:lnTo>
                  <a:lnTo>
                    <a:pt x="298373" y="137198"/>
                  </a:lnTo>
                  <a:lnTo>
                    <a:pt x="300621" y="135547"/>
                  </a:lnTo>
                  <a:lnTo>
                    <a:pt x="301256" y="135089"/>
                  </a:lnTo>
                  <a:lnTo>
                    <a:pt x="302704" y="132067"/>
                  </a:lnTo>
                  <a:lnTo>
                    <a:pt x="302704" y="122288"/>
                  </a:lnTo>
                  <a:close/>
                </a:path>
                <a:path w="515619" h="157480">
                  <a:moveTo>
                    <a:pt x="311785" y="59474"/>
                  </a:moveTo>
                  <a:lnTo>
                    <a:pt x="292925" y="36461"/>
                  </a:lnTo>
                  <a:lnTo>
                    <a:pt x="310515" y="14782"/>
                  </a:lnTo>
                  <a:lnTo>
                    <a:pt x="303961" y="14782"/>
                  </a:lnTo>
                  <a:lnTo>
                    <a:pt x="288264" y="34417"/>
                  </a:lnTo>
                  <a:lnTo>
                    <a:pt x="277977" y="34417"/>
                  </a:lnTo>
                  <a:lnTo>
                    <a:pt x="277977" y="14782"/>
                  </a:lnTo>
                  <a:lnTo>
                    <a:pt x="271932" y="14782"/>
                  </a:lnTo>
                  <a:lnTo>
                    <a:pt x="271932" y="59474"/>
                  </a:lnTo>
                  <a:lnTo>
                    <a:pt x="277977" y="59474"/>
                  </a:lnTo>
                  <a:lnTo>
                    <a:pt x="277977" y="39598"/>
                  </a:lnTo>
                  <a:lnTo>
                    <a:pt x="288163" y="39598"/>
                  </a:lnTo>
                  <a:lnTo>
                    <a:pt x="304660" y="59474"/>
                  </a:lnTo>
                  <a:lnTo>
                    <a:pt x="311785" y="59474"/>
                  </a:lnTo>
                  <a:close/>
                </a:path>
                <a:path w="515619" h="157480">
                  <a:moveTo>
                    <a:pt x="350266" y="106895"/>
                  </a:moveTo>
                  <a:lnTo>
                    <a:pt x="348703" y="102565"/>
                  </a:lnTo>
                  <a:lnTo>
                    <a:pt x="346557" y="100558"/>
                  </a:lnTo>
                  <a:lnTo>
                    <a:pt x="342480" y="96748"/>
                  </a:lnTo>
                  <a:lnTo>
                    <a:pt x="338010" y="95288"/>
                  </a:lnTo>
                  <a:lnTo>
                    <a:pt x="328663" y="95288"/>
                  </a:lnTo>
                  <a:lnTo>
                    <a:pt x="325310" y="95834"/>
                  </a:lnTo>
                  <a:lnTo>
                    <a:pt x="318973" y="97904"/>
                  </a:lnTo>
                  <a:lnTo>
                    <a:pt x="316268" y="99402"/>
                  </a:lnTo>
                  <a:lnTo>
                    <a:pt x="313994" y="101320"/>
                  </a:lnTo>
                  <a:lnTo>
                    <a:pt x="316712" y="105829"/>
                  </a:lnTo>
                  <a:lnTo>
                    <a:pt x="318592" y="104178"/>
                  </a:lnTo>
                  <a:lnTo>
                    <a:pt x="320827" y="102908"/>
                  </a:lnTo>
                  <a:lnTo>
                    <a:pt x="323418" y="101955"/>
                  </a:lnTo>
                  <a:lnTo>
                    <a:pt x="326021" y="101041"/>
                  </a:lnTo>
                  <a:lnTo>
                    <a:pt x="328739" y="100558"/>
                  </a:lnTo>
                  <a:lnTo>
                    <a:pt x="335724" y="100558"/>
                  </a:lnTo>
                  <a:lnTo>
                    <a:pt x="338848" y="101561"/>
                  </a:lnTo>
                  <a:lnTo>
                    <a:pt x="343166" y="105587"/>
                  </a:lnTo>
                  <a:lnTo>
                    <a:pt x="344246" y="108508"/>
                  </a:lnTo>
                  <a:lnTo>
                    <a:pt x="344246" y="115100"/>
                  </a:lnTo>
                  <a:lnTo>
                    <a:pt x="344246" y="119570"/>
                  </a:lnTo>
                  <a:lnTo>
                    <a:pt x="344246" y="126885"/>
                  </a:lnTo>
                  <a:lnTo>
                    <a:pt x="343039" y="129844"/>
                  </a:lnTo>
                  <a:lnTo>
                    <a:pt x="341249" y="132105"/>
                  </a:lnTo>
                  <a:lnTo>
                    <a:pt x="336359" y="135216"/>
                  </a:lnTo>
                  <a:lnTo>
                    <a:pt x="333451" y="136004"/>
                  </a:lnTo>
                  <a:lnTo>
                    <a:pt x="326478" y="136004"/>
                  </a:lnTo>
                  <a:lnTo>
                    <a:pt x="323710" y="135242"/>
                  </a:lnTo>
                  <a:lnTo>
                    <a:pt x="321716" y="133743"/>
                  </a:lnTo>
                  <a:lnTo>
                    <a:pt x="319735" y="132219"/>
                  </a:lnTo>
                  <a:lnTo>
                    <a:pt x="318757" y="130187"/>
                  </a:lnTo>
                  <a:lnTo>
                    <a:pt x="318757" y="122262"/>
                  </a:lnTo>
                  <a:lnTo>
                    <a:pt x="322580" y="119570"/>
                  </a:lnTo>
                  <a:lnTo>
                    <a:pt x="344246" y="119570"/>
                  </a:lnTo>
                  <a:lnTo>
                    <a:pt x="344246" y="115100"/>
                  </a:lnTo>
                  <a:lnTo>
                    <a:pt x="324053" y="115100"/>
                  </a:lnTo>
                  <a:lnTo>
                    <a:pt x="319684" y="116255"/>
                  </a:lnTo>
                  <a:lnTo>
                    <a:pt x="314185" y="120891"/>
                  </a:lnTo>
                  <a:lnTo>
                    <a:pt x="312813" y="123964"/>
                  </a:lnTo>
                  <a:lnTo>
                    <a:pt x="312813" y="131648"/>
                  </a:lnTo>
                  <a:lnTo>
                    <a:pt x="314274" y="134785"/>
                  </a:lnTo>
                  <a:lnTo>
                    <a:pt x="317233" y="137198"/>
                  </a:lnTo>
                  <a:lnTo>
                    <a:pt x="320154" y="139534"/>
                  </a:lnTo>
                  <a:lnTo>
                    <a:pt x="324129" y="140754"/>
                  </a:lnTo>
                  <a:lnTo>
                    <a:pt x="332740" y="140754"/>
                  </a:lnTo>
                  <a:lnTo>
                    <a:pt x="335876" y="140093"/>
                  </a:lnTo>
                  <a:lnTo>
                    <a:pt x="341134" y="137464"/>
                  </a:lnTo>
                  <a:lnTo>
                    <a:pt x="342760" y="136004"/>
                  </a:lnTo>
                  <a:lnTo>
                    <a:pt x="343141" y="135674"/>
                  </a:lnTo>
                  <a:lnTo>
                    <a:pt x="344500" y="133350"/>
                  </a:lnTo>
                  <a:lnTo>
                    <a:pt x="344500" y="140296"/>
                  </a:lnTo>
                  <a:lnTo>
                    <a:pt x="350266" y="140296"/>
                  </a:lnTo>
                  <a:lnTo>
                    <a:pt x="350266" y="133350"/>
                  </a:lnTo>
                  <a:lnTo>
                    <a:pt x="350266" y="119570"/>
                  </a:lnTo>
                  <a:lnTo>
                    <a:pt x="350266" y="106895"/>
                  </a:lnTo>
                  <a:close/>
                </a:path>
                <a:path w="515619" h="157480">
                  <a:moveTo>
                    <a:pt x="406514" y="95643"/>
                  </a:moveTo>
                  <a:lnTo>
                    <a:pt x="400481" y="95643"/>
                  </a:lnTo>
                  <a:lnTo>
                    <a:pt x="400481" y="115430"/>
                  </a:lnTo>
                  <a:lnTo>
                    <a:pt x="372351" y="115430"/>
                  </a:lnTo>
                  <a:lnTo>
                    <a:pt x="372351" y="95643"/>
                  </a:lnTo>
                  <a:lnTo>
                    <a:pt x="366331" y="95643"/>
                  </a:lnTo>
                  <a:lnTo>
                    <a:pt x="366331" y="140335"/>
                  </a:lnTo>
                  <a:lnTo>
                    <a:pt x="372351" y="140335"/>
                  </a:lnTo>
                  <a:lnTo>
                    <a:pt x="372351" y="120611"/>
                  </a:lnTo>
                  <a:lnTo>
                    <a:pt x="400481" y="120611"/>
                  </a:lnTo>
                  <a:lnTo>
                    <a:pt x="400481" y="140335"/>
                  </a:lnTo>
                  <a:lnTo>
                    <a:pt x="406514" y="140335"/>
                  </a:lnTo>
                  <a:lnTo>
                    <a:pt x="406514" y="95643"/>
                  </a:lnTo>
                  <a:close/>
                </a:path>
                <a:path w="515619" h="157480">
                  <a:moveTo>
                    <a:pt x="463867" y="95643"/>
                  </a:moveTo>
                  <a:lnTo>
                    <a:pt x="457835" y="95643"/>
                  </a:lnTo>
                  <a:lnTo>
                    <a:pt x="457835" y="115430"/>
                  </a:lnTo>
                  <a:lnTo>
                    <a:pt x="429704" y="115430"/>
                  </a:lnTo>
                  <a:lnTo>
                    <a:pt x="429704" y="95643"/>
                  </a:lnTo>
                  <a:lnTo>
                    <a:pt x="423684" y="95643"/>
                  </a:lnTo>
                  <a:lnTo>
                    <a:pt x="423684" y="140335"/>
                  </a:lnTo>
                  <a:lnTo>
                    <a:pt x="429704" y="140335"/>
                  </a:lnTo>
                  <a:lnTo>
                    <a:pt x="429704" y="120611"/>
                  </a:lnTo>
                  <a:lnTo>
                    <a:pt x="457835" y="120611"/>
                  </a:lnTo>
                  <a:lnTo>
                    <a:pt x="457835" y="140335"/>
                  </a:lnTo>
                  <a:lnTo>
                    <a:pt x="463867" y="140335"/>
                  </a:lnTo>
                  <a:lnTo>
                    <a:pt x="463867" y="95643"/>
                  </a:lnTo>
                  <a:close/>
                </a:path>
                <a:path w="515619" h="157480">
                  <a:moveTo>
                    <a:pt x="515353" y="95643"/>
                  </a:moveTo>
                  <a:lnTo>
                    <a:pt x="509828" y="95643"/>
                  </a:lnTo>
                  <a:lnTo>
                    <a:pt x="509828" y="100977"/>
                  </a:lnTo>
                  <a:lnTo>
                    <a:pt x="509828" y="121043"/>
                  </a:lnTo>
                  <a:lnTo>
                    <a:pt x="487883" y="121043"/>
                  </a:lnTo>
                  <a:lnTo>
                    <a:pt x="483666" y="117716"/>
                  </a:lnTo>
                  <a:lnTo>
                    <a:pt x="483666" y="104368"/>
                  </a:lnTo>
                  <a:lnTo>
                    <a:pt x="488010" y="100977"/>
                  </a:lnTo>
                  <a:lnTo>
                    <a:pt x="509828" y="100977"/>
                  </a:lnTo>
                  <a:lnTo>
                    <a:pt x="509828" y="95643"/>
                  </a:lnTo>
                  <a:lnTo>
                    <a:pt x="490677" y="95643"/>
                  </a:lnTo>
                  <a:lnTo>
                    <a:pt x="486041" y="96964"/>
                  </a:lnTo>
                  <a:lnTo>
                    <a:pt x="479234" y="102146"/>
                  </a:lnTo>
                  <a:lnTo>
                    <a:pt x="477532" y="105956"/>
                  </a:lnTo>
                  <a:lnTo>
                    <a:pt x="477532" y="114490"/>
                  </a:lnTo>
                  <a:lnTo>
                    <a:pt x="478472" y="117436"/>
                  </a:lnTo>
                  <a:lnTo>
                    <a:pt x="482219" y="122110"/>
                  </a:lnTo>
                  <a:lnTo>
                    <a:pt x="484886" y="123723"/>
                  </a:lnTo>
                  <a:lnTo>
                    <a:pt x="488327" y="124701"/>
                  </a:lnTo>
                  <a:lnTo>
                    <a:pt x="477215" y="140335"/>
                  </a:lnTo>
                  <a:lnTo>
                    <a:pt x="483755" y="140335"/>
                  </a:lnTo>
                  <a:lnTo>
                    <a:pt x="494106" y="125552"/>
                  </a:lnTo>
                  <a:lnTo>
                    <a:pt x="509828" y="125552"/>
                  </a:lnTo>
                  <a:lnTo>
                    <a:pt x="509828" y="140335"/>
                  </a:lnTo>
                  <a:lnTo>
                    <a:pt x="515353" y="140335"/>
                  </a:lnTo>
                  <a:lnTo>
                    <a:pt x="515353" y="125552"/>
                  </a:lnTo>
                  <a:lnTo>
                    <a:pt x="515353" y="121043"/>
                  </a:lnTo>
                  <a:lnTo>
                    <a:pt x="515353" y="100977"/>
                  </a:lnTo>
                  <a:lnTo>
                    <a:pt x="515353" y="9564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080985" y="1125007"/>
              <a:ext cx="0" cy="1988185"/>
            </a:xfrm>
            <a:custGeom>
              <a:avLst/>
              <a:gdLst/>
              <a:ahLst/>
              <a:cxnLst/>
              <a:rect l="l" t="t" r="r" b="b"/>
              <a:pathLst>
                <a:path w="0" h="1988185">
                  <a:moveTo>
                    <a:pt x="0" y="1988179"/>
                  </a:moveTo>
                  <a:lnTo>
                    <a:pt x="0" y="0"/>
                  </a:lnTo>
                </a:path>
              </a:pathLst>
            </a:custGeom>
            <a:ln w="1273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7188" y="2171659"/>
              <a:ext cx="501597" cy="2219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50501" y="1125007"/>
              <a:ext cx="2909570" cy="1988185"/>
            </a:xfrm>
            <a:custGeom>
              <a:avLst/>
              <a:gdLst/>
              <a:ahLst/>
              <a:cxnLst/>
              <a:rect l="l" t="t" r="r" b="b"/>
              <a:pathLst>
                <a:path w="2909570" h="1988185">
                  <a:moveTo>
                    <a:pt x="6394" y="1988179"/>
                  </a:moveTo>
                  <a:lnTo>
                    <a:pt x="6394" y="0"/>
                  </a:lnTo>
                </a:path>
                <a:path w="2909570" h="1988185">
                  <a:moveTo>
                    <a:pt x="1454587" y="1988179"/>
                  </a:moveTo>
                  <a:lnTo>
                    <a:pt x="1454587" y="0"/>
                  </a:lnTo>
                </a:path>
                <a:path w="2909570" h="1988185">
                  <a:moveTo>
                    <a:pt x="2178685" y="1988179"/>
                  </a:moveTo>
                  <a:lnTo>
                    <a:pt x="2178685" y="0"/>
                  </a:lnTo>
                </a:path>
                <a:path w="2909570" h="1988185">
                  <a:moveTo>
                    <a:pt x="2902799" y="1988179"/>
                  </a:moveTo>
                  <a:lnTo>
                    <a:pt x="2902799" y="0"/>
                  </a:lnTo>
                </a:path>
                <a:path w="2909570" h="1988185">
                  <a:moveTo>
                    <a:pt x="0" y="1981809"/>
                  </a:moveTo>
                  <a:lnTo>
                    <a:pt x="2909169" y="1981809"/>
                  </a:lnTo>
                </a:path>
                <a:path w="2909570" h="1988185">
                  <a:moveTo>
                    <a:pt x="724104" y="1702125"/>
                  </a:moveTo>
                  <a:lnTo>
                    <a:pt x="2909169" y="1702125"/>
                  </a:lnTo>
                </a:path>
                <a:path w="2909570" h="1988185">
                  <a:moveTo>
                    <a:pt x="0" y="1422471"/>
                  </a:moveTo>
                  <a:lnTo>
                    <a:pt x="2909169" y="1422471"/>
                  </a:lnTo>
                </a:path>
                <a:path w="2909570" h="1988185">
                  <a:moveTo>
                    <a:pt x="724104" y="1142786"/>
                  </a:moveTo>
                  <a:lnTo>
                    <a:pt x="2909169" y="1142786"/>
                  </a:lnTo>
                </a:path>
              </a:pathLst>
            </a:custGeom>
            <a:ln w="1273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133396" y="1885759"/>
              <a:ext cx="512445" cy="62230"/>
            </a:xfrm>
            <a:custGeom>
              <a:avLst/>
              <a:gdLst/>
              <a:ahLst/>
              <a:cxnLst/>
              <a:rect l="l" t="t" r="r" b="b"/>
              <a:pathLst>
                <a:path w="512444" h="62230">
                  <a:moveTo>
                    <a:pt x="45453" y="18351"/>
                  </a:moveTo>
                  <a:lnTo>
                    <a:pt x="44462" y="14414"/>
                  </a:lnTo>
                  <a:lnTo>
                    <a:pt x="40576" y="7505"/>
                  </a:lnTo>
                  <a:lnTo>
                    <a:pt x="39331" y="6273"/>
                  </a:lnTo>
                  <a:lnTo>
                    <a:pt x="39331" y="19291"/>
                  </a:lnTo>
                  <a:lnTo>
                    <a:pt x="39331" y="26098"/>
                  </a:lnTo>
                  <a:lnTo>
                    <a:pt x="38633" y="29108"/>
                  </a:lnTo>
                  <a:lnTo>
                    <a:pt x="35801" y="34442"/>
                  </a:lnTo>
                  <a:lnTo>
                    <a:pt x="33832" y="36487"/>
                  </a:lnTo>
                  <a:lnTo>
                    <a:pt x="31292" y="37922"/>
                  </a:lnTo>
                  <a:lnTo>
                    <a:pt x="28778" y="39382"/>
                  </a:lnTo>
                  <a:lnTo>
                    <a:pt x="25933" y="40119"/>
                  </a:lnTo>
                  <a:lnTo>
                    <a:pt x="19596" y="40119"/>
                  </a:lnTo>
                  <a:lnTo>
                    <a:pt x="16751" y="39382"/>
                  </a:lnTo>
                  <a:lnTo>
                    <a:pt x="14122" y="37858"/>
                  </a:lnTo>
                  <a:lnTo>
                    <a:pt x="11696" y="36487"/>
                  </a:lnTo>
                  <a:lnTo>
                    <a:pt x="9728" y="34442"/>
                  </a:lnTo>
                  <a:lnTo>
                    <a:pt x="6845" y="29108"/>
                  </a:lnTo>
                  <a:lnTo>
                    <a:pt x="6108" y="26098"/>
                  </a:lnTo>
                  <a:lnTo>
                    <a:pt x="6108" y="19291"/>
                  </a:lnTo>
                  <a:lnTo>
                    <a:pt x="19596" y="5270"/>
                  </a:lnTo>
                  <a:lnTo>
                    <a:pt x="25933" y="5270"/>
                  </a:lnTo>
                  <a:lnTo>
                    <a:pt x="39331" y="19291"/>
                  </a:lnTo>
                  <a:lnTo>
                    <a:pt x="39331" y="6273"/>
                  </a:lnTo>
                  <a:lnTo>
                    <a:pt x="38328" y="5270"/>
                  </a:lnTo>
                  <a:lnTo>
                    <a:pt x="37871" y="4813"/>
                  </a:lnTo>
                  <a:lnTo>
                    <a:pt x="34417" y="2870"/>
                  </a:lnTo>
                  <a:lnTo>
                    <a:pt x="30949" y="977"/>
                  </a:lnTo>
                  <a:lnTo>
                    <a:pt x="27063" y="0"/>
                  </a:lnTo>
                  <a:lnTo>
                    <a:pt x="18465" y="0"/>
                  </a:lnTo>
                  <a:lnTo>
                    <a:pt x="0" y="18351"/>
                  </a:lnTo>
                  <a:lnTo>
                    <a:pt x="0" y="27038"/>
                  </a:lnTo>
                  <a:lnTo>
                    <a:pt x="18465" y="45453"/>
                  </a:lnTo>
                  <a:lnTo>
                    <a:pt x="27063" y="45453"/>
                  </a:lnTo>
                  <a:lnTo>
                    <a:pt x="45453" y="27038"/>
                  </a:lnTo>
                  <a:lnTo>
                    <a:pt x="45453" y="18351"/>
                  </a:lnTo>
                  <a:close/>
                </a:path>
                <a:path w="512444" h="62230">
                  <a:moveTo>
                    <a:pt x="98475" y="342"/>
                  </a:moveTo>
                  <a:lnTo>
                    <a:pt x="58369" y="342"/>
                  </a:lnTo>
                  <a:lnTo>
                    <a:pt x="58369" y="45046"/>
                  </a:lnTo>
                  <a:lnTo>
                    <a:pt x="64401" y="45046"/>
                  </a:lnTo>
                  <a:lnTo>
                    <a:pt x="64401" y="5702"/>
                  </a:lnTo>
                  <a:lnTo>
                    <a:pt x="92430" y="5702"/>
                  </a:lnTo>
                  <a:lnTo>
                    <a:pt x="92430" y="45046"/>
                  </a:lnTo>
                  <a:lnTo>
                    <a:pt x="98475" y="45046"/>
                  </a:lnTo>
                  <a:lnTo>
                    <a:pt x="98475" y="342"/>
                  </a:lnTo>
                  <a:close/>
                </a:path>
                <a:path w="512444" h="62230">
                  <a:moveTo>
                    <a:pt x="156832" y="342"/>
                  </a:moveTo>
                  <a:lnTo>
                    <a:pt x="151472" y="342"/>
                  </a:lnTo>
                  <a:lnTo>
                    <a:pt x="121666" y="35877"/>
                  </a:lnTo>
                  <a:lnTo>
                    <a:pt x="121666" y="342"/>
                  </a:lnTo>
                  <a:lnTo>
                    <a:pt x="115633" y="342"/>
                  </a:lnTo>
                  <a:lnTo>
                    <a:pt x="115633" y="45046"/>
                  </a:lnTo>
                  <a:lnTo>
                    <a:pt x="121056" y="45046"/>
                  </a:lnTo>
                  <a:lnTo>
                    <a:pt x="150799" y="9512"/>
                  </a:lnTo>
                  <a:lnTo>
                    <a:pt x="150799" y="45046"/>
                  </a:lnTo>
                  <a:lnTo>
                    <a:pt x="156832" y="45046"/>
                  </a:lnTo>
                  <a:lnTo>
                    <a:pt x="156832" y="342"/>
                  </a:lnTo>
                  <a:close/>
                </a:path>
                <a:path w="512444" h="62230">
                  <a:moveTo>
                    <a:pt x="205524" y="342"/>
                  </a:moveTo>
                  <a:lnTo>
                    <a:pt x="165684" y="342"/>
                  </a:lnTo>
                  <a:lnTo>
                    <a:pt x="165684" y="5702"/>
                  </a:lnTo>
                  <a:lnTo>
                    <a:pt x="182575" y="5702"/>
                  </a:lnTo>
                  <a:lnTo>
                    <a:pt x="182575" y="45046"/>
                  </a:lnTo>
                  <a:lnTo>
                    <a:pt x="188607" y="45046"/>
                  </a:lnTo>
                  <a:lnTo>
                    <a:pt x="188607" y="5702"/>
                  </a:lnTo>
                  <a:lnTo>
                    <a:pt x="205524" y="5702"/>
                  </a:lnTo>
                  <a:lnTo>
                    <a:pt x="205524" y="342"/>
                  </a:lnTo>
                  <a:close/>
                </a:path>
                <a:path w="512444" h="62230">
                  <a:moveTo>
                    <a:pt x="252412" y="342"/>
                  </a:moveTo>
                  <a:lnTo>
                    <a:pt x="246468" y="342"/>
                  </a:lnTo>
                  <a:lnTo>
                    <a:pt x="229628" y="38315"/>
                  </a:lnTo>
                  <a:lnTo>
                    <a:pt x="212826" y="342"/>
                  </a:lnTo>
                  <a:lnTo>
                    <a:pt x="206527" y="342"/>
                  </a:lnTo>
                  <a:lnTo>
                    <a:pt x="226517" y="44958"/>
                  </a:lnTo>
                  <a:lnTo>
                    <a:pt x="223304" y="52006"/>
                  </a:lnTo>
                  <a:lnTo>
                    <a:pt x="221945" y="53924"/>
                  </a:lnTo>
                  <a:lnTo>
                    <a:pt x="219075" y="56172"/>
                  </a:lnTo>
                  <a:lnTo>
                    <a:pt x="217322" y="56756"/>
                  </a:lnTo>
                  <a:lnTo>
                    <a:pt x="212102" y="56756"/>
                  </a:lnTo>
                  <a:lnTo>
                    <a:pt x="209384" y="55626"/>
                  </a:lnTo>
                  <a:lnTo>
                    <a:pt x="207111" y="53340"/>
                  </a:lnTo>
                  <a:lnTo>
                    <a:pt x="204330" y="57848"/>
                  </a:lnTo>
                  <a:lnTo>
                    <a:pt x="205689" y="59220"/>
                  </a:lnTo>
                  <a:lnTo>
                    <a:pt x="207289" y="60261"/>
                  </a:lnTo>
                  <a:lnTo>
                    <a:pt x="211048" y="61607"/>
                  </a:lnTo>
                  <a:lnTo>
                    <a:pt x="213029" y="61937"/>
                  </a:lnTo>
                  <a:lnTo>
                    <a:pt x="218541" y="61937"/>
                  </a:lnTo>
                  <a:lnTo>
                    <a:pt x="221399" y="61048"/>
                  </a:lnTo>
                  <a:lnTo>
                    <a:pt x="226161" y="57543"/>
                  </a:lnTo>
                  <a:lnTo>
                    <a:pt x="228244" y="54597"/>
                  </a:lnTo>
                  <a:lnTo>
                    <a:pt x="230073" y="50380"/>
                  </a:lnTo>
                  <a:lnTo>
                    <a:pt x="252412" y="342"/>
                  </a:lnTo>
                  <a:close/>
                </a:path>
                <a:path w="512444" h="62230">
                  <a:moveTo>
                    <a:pt x="299402" y="26974"/>
                  </a:moveTo>
                  <a:lnTo>
                    <a:pt x="297510" y="24726"/>
                  </a:lnTo>
                  <a:lnTo>
                    <a:pt x="296367" y="23355"/>
                  </a:lnTo>
                  <a:lnTo>
                    <a:pt x="293433" y="22669"/>
                  </a:lnTo>
                  <a:lnTo>
                    <a:pt x="293433" y="29870"/>
                  </a:lnTo>
                  <a:lnTo>
                    <a:pt x="293433" y="35204"/>
                  </a:lnTo>
                  <a:lnTo>
                    <a:pt x="292481" y="37160"/>
                  </a:lnTo>
                  <a:lnTo>
                    <a:pt x="288620" y="39662"/>
                  </a:lnTo>
                  <a:lnTo>
                    <a:pt x="285750" y="40271"/>
                  </a:lnTo>
                  <a:lnTo>
                    <a:pt x="267690" y="40271"/>
                  </a:lnTo>
                  <a:lnTo>
                    <a:pt x="267690" y="24726"/>
                  </a:lnTo>
                  <a:lnTo>
                    <a:pt x="286283" y="24726"/>
                  </a:lnTo>
                  <a:lnTo>
                    <a:pt x="289052" y="25361"/>
                  </a:lnTo>
                  <a:lnTo>
                    <a:pt x="292569" y="27927"/>
                  </a:lnTo>
                  <a:lnTo>
                    <a:pt x="293433" y="29870"/>
                  </a:lnTo>
                  <a:lnTo>
                    <a:pt x="293433" y="22669"/>
                  </a:lnTo>
                  <a:lnTo>
                    <a:pt x="290309" y="21920"/>
                  </a:lnTo>
                  <a:lnTo>
                    <a:pt x="292671" y="21069"/>
                  </a:lnTo>
                  <a:lnTo>
                    <a:pt x="293916" y="20205"/>
                  </a:lnTo>
                  <a:lnTo>
                    <a:pt x="294525" y="19786"/>
                  </a:lnTo>
                  <a:lnTo>
                    <a:pt x="297192" y="16344"/>
                  </a:lnTo>
                  <a:lnTo>
                    <a:pt x="297865" y="14262"/>
                  </a:lnTo>
                  <a:lnTo>
                    <a:pt x="297865" y="8140"/>
                  </a:lnTo>
                  <a:lnTo>
                    <a:pt x="296430" y="5308"/>
                  </a:lnTo>
                  <a:lnTo>
                    <a:pt x="296113" y="5092"/>
                  </a:lnTo>
                  <a:lnTo>
                    <a:pt x="291833" y="2159"/>
                  </a:lnTo>
                  <a:lnTo>
                    <a:pt x="291833" y="10096"/>
                  </a:lnTo>
                  <a:lnTo>
                    <a:pt x="291833" y="15062"/>
                  </a:lnTo>
                  <a:lnTo>
                    <a:pt x="290906" y="16979"/>
                  </a:lnTo>
                  <a:lnTo>
                    <a:pt x="289064" y="18262"/>
                  </a:lnTo>
                  <a:lnTo>
                    <a:pt x="287235" y="19570"/>
                  </a:lnTo>
                  <a:lnTo>
                    <a:pt x="284594" y="20205"/>
                  </a:lnTo>
                  <a:lnTo>
                    <a:pt x="267690" y="20205"/>
                  </a:lnTo>
                  <a:lnTo>
                    <a:pt x="267690" y="5092"/>
                  </a:lnTo>
                  <a:lnTo>
                    <a:pt x="284594" y="5092"/>
                  </a:lnTo>
                  <a:lnTo>
                    <a:pt x="287235" y="5727"/>
                  </a:lnTo>
                  <a:lnTo>
                    <a:pt x="289064" y="6985"/>
                  </a:lnTo>
                  <a:lnTo>
                    <a:pt x="290906" y="8204"/>
                  </a:lnTo>
                  <a:lnTo>
                    <a:pt x="291833" y="10096"/>
                  </a:lnTo>
                  <a:lnTo>
                    <a:pt x="291833" y="2159"/>
                  </a:lnTo>
                  <a:lnTo>
                    <a:pt x="290652" y="1346"/>
                  </a:lnTo>
                  <a:lnTo>
                    <a:pt x="286651" y="342"/>
                  </a:lnTo>
                  <a:lnTo>
                    <a:pt x="261835" y="342"/>
                  </a:lnTo>
                  <a:lnTo>
                    <a:pt x="261835" y="45046"/>
                  </a:lnTo>
                  <a:lnTo>
                    <a:pt x="287858" y="45046"/>
                  </a:lnTo>
                  <a:lnTo>
                    <a:pt x="292176" y="43980"/>
                  </a:lnTo>
                  <a:lnTo>
                    <a:pt x="297281" y="40271"/>
                  </a:lnTo>
                  <a:lnTo>
                    <a:pt x="297954" y="39776"/>
                  </a:lnTo>
                  <a:lnTo>
                    <a:pt x="299402" y="36791"/>
                  </a:lnTo>
                  <a:lnTo>
                    <a:pt x="299402" y="26974"/>
                  </a:lnTo>
                  <a:close/>
                </a:path>
                <a:path w="512444" h="62230">
                  <a:moveTo>
                    <a:pt x="346964" y="11620"/>
                  </a:moveTo>
                  <a:lnTo>
                    <a:pt x="345401" y="7289"/>
                  </a:lnTo>
                  <a:lnTo>
                    <a:pt x="343268" y="5270"/>
                  </a:lnTo>
                  <a:lnTo>
                    <a:pt x="339178" y="1460"/>
                  </a:lnTo>
                  <a:lnTo>
                    <a:pt x="334708" y="0"/>
                  </a:lnTo>
                  <a:lnTo>
                    <a:pt x="325361" y="0"/>
                  </a:lnTo>
                  <a:lnTo>
                    <a:pt x="322008" y="520"/>
                  </a:lnTo>
                  <a:lnTo>
                    <a:pt x="318858" y="1587"/>
                  </a:lnTo>
                  <a:lnTo>
                    <a:pt x="315671" y="2628"/>
                  </a:lnTo>
                  <a:lnTo>
                    <a:pt x="312966" y="4114"/>
                  </a:lnTo>
                  <a:lnTo>
                    <a:pt x="310692" y="6032"/>
                  </a:lnTo>
                  <a:lnTo>
                    <a:pt x="313410" y="10553"/>
                  </a:lnTo>
                  <a:lnTo>
                    <a:pt x="315290" y="8902"/>
                  </a:lnTo>
                  <a:lnTo>
                    <a:pt x="317525" y="7620"/>
                  </a:lnTo>
                  <a:lnTo>
                    <a:pt x="322719" y="5727"/>
                  </a:lnTo>
                  <a:lnTo>
                    <a:pt x="325437" y="5270"/>
                  </a:lnTo>
                  <a:lnTo>
                    <a:pt x="332422" y="5270"/>
                  </a:lnTo>
                  <a:lnTo>
                    <a:pt x="335546" y="6286"/>
                  </a:lnTo>
                  <a:lnTo>
                    <a:pt x="339864" y="10299"/>
                  </a:lnTo>
                  <a:lnTo>
                    <a:pt x="340944" y="13233"/>
                  </a:lnTo>
                  <a:lnTo>
                    <a:pt x="340944" y="19812"/>
                  </a:lnTo>
                  <a:lnTo>
                    <a:pt x="340944" y="24295"/>
                  </a:lnTo>
                  <a:lnTo>
                    <a:pt x="340944" y="31610"/>
                  </a:lnTo>
                  <a:lnTo>
                    <a:pt x="339737" y="34569"/>
                  </a:lnTo>
                  <a:lnTo>
                    <a:pt x="337947" y="36817"/>
                  </a:lnTo>
                  <a:lnTo>
                    <a:pt x="333057" y="39928"/>
                  </a:lnTo>
                  <a:lnTo>
                    <a:pt x="330149" y="40690"/>
                  </a:lnTo>
                  <a:lnTo>
                    <a:pt x="323176" y="40690"/>
                  </a:lnTo>
                  <a:lnTo>
                    <a:pt x="320408" y="39928"/>
                  </a:lnTo>
                  <a:lnTo>
                    <a:pt x="316433" y="36944"/>
                  </a:lnTo>
                  <a:lnTo>
                    <a:pt x="315455" y="34874"/>
                  </a:lnTo>
                  <a:lnTo>
                    <a:pt x="315455" y="26974"/>
                  </a:lnTo>
                  <a:lnTo>
                    <a:pt x="319278" y="24295"/>
                  </a:lnTo>
                  <a:lnTo>
                    <a:pt x="340944" y="24295"/>
                  </a:lnTo>
                  <a:lnTo>
                    <a:pt x="340944" y="19812"/>
                  </a:lnTo>
                  <a:lnTo>
                    <a:pt x="320751" y="19812"/>
                  </a:lnTo>
                  <a:lnTo>
                    <a:pt x="316382" y="20942"/>
                  </a:lnTo>
                  <a:lnTo>
                    <a:pt x="310883" y="25603"/>
                  </a:lnTo>
                  <a:lnTo>
                    <a:pt x="309511" y="28689"/>
                  </a:lnTo>
                  <a:lnTo>
                    <a:pt x="309511" y="36360"/>
                  </a:lnTo>
                  <a:lnTo>
                    <a:pt x="310972" y="39509"/>
                  </a:lnTo>
                  <a:lnTo>
                    <a:pt x="316852" y="44259"/>
                  </a:lnTo>
                  <a:lnTo>
                    <a:pt x="320827" y="45453"/>
                  </a:lnTo>
                  <a:lnTo>
                    <a:pt x="329438" y="45453"/>
                  </a:lnTo>
                  <a:lnTo>
                    <a:pt x="332574" y="44805"/>
                  </a:lnTo>
                  <a:lnTo>
                    <a:pt x="337832" y="42189"/>
                  </a:lnTo>
                  <a:lnTo>
                    <a:pt x="339496" y="40690"/>
                  </a:lnTo>
                  <a:lnTo>
                    <a:pt x="339839" y="40386"/>
                  </a:lnTo>
                  <a:lnTo>
                    <a:pt x="341198" y="38074"/>
                  </a:lnTo>
                  <a:lnTo>
                    <a:pt x="341198" y="45046"/>
                  </a:lnTo>
                  <a:lnTo>
                    <a:pt x="346964" y="45046"/>
                  </a:lnTo>
                  <a:lnTo>
                    <a:pt x="346964" y="38074"/>
                  </a:lnTo>
                  <a:lnTo>
                    <a:pt x="346964" y="24295"/>
                  </a:lnTo>
                  <a:lnTo>
                    <a:pt x="346964" y="11620"/>
                  </a:lnTo>
                  <a:close/>
                </a:path>
                <a:path w="512444" h="62230">
                  <a:moveTo>
                    <a:pt x="403212" y="342"/>
                  </a:moveTo>
                  <a:lnTo>
                    <a:pt x="397179" y="342"/>
                  </a:lnTo>
                  <a:lnTo>
                    <a:pt x="397179" y="20154"/>
                  </a:lnTo>
                  <a:lnTo>
                    <a:pt x="369049" y="20154"/>
                  </a:lnTo>
                  <a:lnTo>
                    <a:pt x="369049" y="342"/>
                  </a:lnTo>
                  <a:lnTo>
                    <a:pt x="363029" y="342"/>
                  </a:lnTo>
                  <a:lnTo>
                    <a:pt x="363029" y="45046"/>
                  </a:lnTo>
                  <a:lnTo>
                    <a:pt x="369049" y="45046"/>
                  </a:lnTo>
                  <a:lnTo>
                    <a:pt x="369049" y="25336"/>
                  </a:lnTo>
                  <a:lnTo>
                    <a:pt x="397179" y="25336"/>
                  </a:lnTo>
                  <a:lnTo>
                    <a:pt x="397179" y="45046"/>
                  </a:lnTo>
                  <a:lnTo>
                    <a:pt x="403212" y="45046"/>
                  </a:lnTo>
                  <a:lnTo>
                    <a:pt x="403212" y="342"/>
                  </a:lnTo>
                  <a:close/>
                </a:path>
                <a:path w="512444" h="62230">
                  <a:moveTo>
                    <a:pt x="460565" y="342"/>
                  </a:moveTo>
                  <a:lnTo>
                    <a:pt x="454533" y="342"/>
                  </a:lnTo>
                  <a:lnTo>
                    <a:pt x="454533" y="20154"/>
                  </a:lnTo>
                  <a:lnTo>
                    <a:pt x="426402" y="20154"/>
                  </a:lnTo>
                  <a:lnTo>
                    <a:pt x="426402" y="342"/>
                  </a:lnTo>
                  <a:lnTo>
                    <a:pt x="420382" y="342"/>
                  </a:lnTo>
                  <a:lnTo>
                    <a:pt x="420382" y="45046"/>
                  </a:lnTo>
                  <a:lnTo>
                    <a:pt x="426402" y="45046"/>
                  </a:lnTo>
                  <a:lnTo>
                    <a:pt x="426402" y="25336"/>
                  </a:lnTo>
                  <a:lnTo>
                    <a:pt x="454533" y="25336"/>
                  </a:lnTo>
                  <a:lnTo>
                    <a:pt x="454533" y="45046"/>
                  </a:lnTo>
                  <a:lnTo>
                    <a:pt x="460565" y="45046"/>
                  </a:lnTo>
                  <a:lnTo>
                    <a:pt x="460565" y="342"/>
                  </a:lnTo>
                  <a:close/>
                </a:path>
                <a:path w="512444" h="62230">
                  <a:moveTo>
                    <a:pt x="512051" y="342"/>
                  </a:moveTo>
                  <a:lnTo>
                    <a:pt x="506526" y="342"/>
                  </a:lnTo>
                  <a:lnTo>
                    <a:pt x="506526" y="5702"/>
                  </a:lnTo>
                  <a:lnTo>
                    <a:pt x="506526" y="25730"/>
                  </a:lnTo>
                  <a:lnTo>
                    <a:pt x="484581" y="25730"/>
                  </a:lnTo>
                  <a:lnTo>
                    <a:pt x="480364" y="22440"/>
                  </a:lnTo>
                  <a:lnTo>
                    <a:pt x="480364" y="9080"/>
                  </a:lnTo>
                  <a:lnTo>
                    <a:pt x="484708" y="5702"/>
                  </a:lnTo>
                  <a:lnTo>
                    <a:pt x="506526" y="5702"/>
                  </a:lnTo>
                  <a:lnTo>
                    <a:pt x="506526" y="342"/>
                  </a:lnTo>
                  <a:lnTo>
                    <a:pt x="487375" y="342"/>
                  </a:lnTo>
                  <a:lnTo>
                    <a:pt x="482739" y="1651"/>
                  </a:lnTo>
                  <a:lnTo>
                    <a:pt x="479336" y="4267"/>
                  </a:lnTo>
                  <a:lnTo>
                    <a:pt x="475932" y="6858"/>
                  </a:lnTo>
                  <a:lnTo>
                    <a:pt x="474230" y="10668"/>
                  </a:lnTo>
                  <a:lnTo>
                    <a:pt x="474230" y="19202"/>
                  </a:lnTo>
                  <a:lnTo>
                    <a:pt x="475170" y="22161"/>
                  </a:lnTo>
                  <a:lnTo>
                    <a:pt x="478917" y="26797"/>
                  </a:lnTo>
                  <a:lnTo>
                    <a:pt x="481584" y="28435"/>
                  </a:lnTo>
                  <a:lnTo>
                    <a:pt x="485025" y="29413"/>
                  </a:lnTo>
                  <a:lnTo>
                    <a:pt x="473913" y="45046"/>
                  </a:lnTo>
                  <a:lnTo>
                    <a:pt x="480453" y="45046"/>
                  </a:lnTo>
                  <a:lnTo>
                    <a:pt x="490804" y="30264"/>
                  </a:lnTo>
                  <a:lnTo>
                    <a:pt x="506526" y="30264"/>
                  </a:lnTo>
                  <a:lnTo>
                    <a:pt x="506526" y="45046"/>
                  </a:lnTo>
                  <a:lnTo>
                    <a:pt x="512051" y="45046"/>
                  </a:lnTo>
                  <a:lnTo>
                    <a:pt x="512051" y="30264"/>
                  </a:lnTo>
                  <a:lnTo>
                    <a:pt x="512051" y="25730"/>
                  </a:lnTo>
                  <a:lnTo>
                    <a:pt x="512051" y="5702"/>
                  </a:lnTo>
                  <a:lnTo>
                    <a:pt x="512051" y="3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350501" y="1131346"/>
              <a:ext cx="2909570" cy="857250"/>
            </a:xfrm>
            <a:custGeom>
              <a:avLst/>
              <a:gdLst/>
              <a:ahLst/>
              <a:cxnLst/>
              <a:rect l="l" t="t" r="r" b="b"/>
              <a:pathLst>
                <a:path w="2909570" h="857250">
                  <a:moveTo>
                    <a:pt x="0" y="856792"/>
                  </a:moveTo>
                  <a:lnTo>
                    <a:pt x="2909169" y="856792"/>
                  </a:lnTo>
                </a:path>
                <a:path w="2909570" h="857250">
                  <a:moveTo>
                    <a:pt x="724104" y="577108"/>
                  </a:moveTo>
                  <a:lnTo>
                    <a:pt x="2909169" y="577108"/>
                  </a:lnTo>
                </a:path>
                <a:path w="2909570" h="857250">
                  <a:moveTo>
                    <a:pt x="0" y="297454"/>
                  </a:moveTo>
                  <a:lnTo>
                    <a:pt x="2909169" y="297454"/>
                  </a:lnTo>
                </a:path>
                <a:path w="2909570" h="857250">
                  <a:moveTo>
                    <a:pt x="0" y="0"/>
                  </a:moveTo>
                  <a:lnTo>
                    <a:pt x="2909169" y="0"/>
                  </a:lnTo>
                </a:path>
              </a:pathLst>
            </a:custGeom>
            <a:ln w="1273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4823" y="1476686"/>
              <a:ext cx="181597" cy="18159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74823" y="1756889"/>
              <a:ext cx="181597" cy="18159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74823" y="2037091"/>
              <a:ext cx="181597" cy="18159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74823" y="2317294"/>
              <a:ext cx="181597" cy="18159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74823" y="2597497"/>
              <a:ext cx="181597" cy="18159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74823" y="2877730"/>
              <a:ext cx="181597" cy="18159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4362" y="1476656"/>
              <a:ext cx="181566" cy="1816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04331" y="2037091"/>
              <a:ext cx="181597" cy="18159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04331" y="1756889"/>
              <a:ext cx="181597" cy="18159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04331" y="2317294"/>
              <a:ext cx="181597" cy="18159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04331" y="2597497"/>
              <a:ext cx="181597" cy="18159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04331" y="2877730"/>
              <a:ext cx="181597" cy="18159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250051" y="1847657"/>
              <a:ext cx="125095" cy="560705"/>
            </a:xfrm>
            <a:custGeom>
              <a:avLst/>
              <a:gdLst/>
              <a:ahLst/>
              <a:cxnLst/>
              <a:rect l="l" t="t" r="r" b="b"/>
              <a:pathLst>
                <a:path w="125095" h="560705">
                  <a:moveTo>
                    <a:pt x="0" y="560435"/>
                  </a:moveTo>
                  <a:lnTo>
                    <a:pt x="124541" y="560435"/>
                  </a:lnTo>
                  <a:lnTo>
                    <a:pt x="124541" y="0"/>
                  </a:lnTo>
                  <a:lnTo>
                    <a:pt x="73913" y="0"/>
                  </a:lnTo>
                </a:path>
              </a:pathLst>
            </a:custGeom>
            <a:ln w="12738">
              <a:solidFill>
                <a:srgbClr val="AB103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250051" y="1808673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5">
                  <a:moveTo>
                    <a:pt x="77998" y="0"/>
                  </a:moveTo>
                  <a:lnTo>
                    <a:pt x="0" y="39014"/>
                  </a:lnTo>
                  <a:lnTo>
                    <a:pt x="77998" y="77998"/>
                  </a:lnTo>
                  <a:lnTo>
                    <a:pt x="77998" y="0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5" name="object 4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08115" y="2730998"/>
            <a:ext cx="438985" cy="221955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827995" y="4921193"/>
            <a:ext cx="3888104" cy="9525"/>
            <a:chOff x="827995" y="4921193"/>
            <a:chExt cx="3888104" cy="9525"/>
          </a:xfrm>
        </p:grpSpPr>
        <p:sp>
          <p:nvSpPr>
            <p:cNvPr id="47" name="object 47"/>
            <p:cNvSpPr/>
            <p:nvPr/>
          </p:nvSpPr>
          <p:spPr>
            <a:xfrm>
              <a:off x="859654" y="4925695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27995" y="4925695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" name="object 49"/>
          <p:cNvGrpSpPr/>
          <p:nvPr/>
        </p:nvGrpSpPr>
        <p:grpSpPr>
          <a:xfrm>
            <a:off x="827995" y="5869715"/>
            <a:ext cx="3888104" cy="9525"/>
            <a:chOff x="827995" y="5869715"/>
            <a:chExt cx="3888104" cy="9525"/>
          </a:xfrm>
        </p:grpSpPr>
        <p:sp>
          <p:nvSpPr>
            <p:cNvPr id="50" name="object 50"/>
            <p:cNvSpPr/>
            <p:nvPr/>
          </p:nvSpPr>
          <p:spPr>
            <a:xfrm>
              <a:off x="859654" y="5874217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827995" y="5874217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1022466" y="5016917"/>
            <a:ext cx="350202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Закон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не вимагає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складати протокол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установчих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чи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загальних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зборів </a:t>
            </a:r>
            <a:r>
              <a:rPr dirty="0" sz="1000" spc="150">
                <a:solidFill>
                  <a:srgbClr val="AC1032"/>
                </a:solidFill>
                <a:latin typeface="Tahoma"/>
                <a:cs typeface="Tahoma"/>
              </a:rPr>
              <a:t>ОСББ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за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затвердженою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Мінрегіоном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формою.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Ця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вимога передбачена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5">
                <a:solidFill>
                  <a:srgbClr val="AC1032"/>
                </a:solidFill>
                <a:latin typeface="Tahoma"/>
                <a:cs typeface="Tahoma"/>
              </a:rPr>
              <a:t>лише</a:t>
            </a:r>
            <a:r>
              <a:rPr dirty="0" sz="1000" spc="-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для</a:t>
            </a:r>
            <a:r>
              <a:rPr dirty="0" sz="1000" spc="-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зборів</a:t>
            </a:r>
            <a:r>
              <a:rPr dirty="0" sz="1000" spc="-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співвласників</a:t>
            </a:r>
            <a:r>
              <a:rPr dirty="0" sz="1000" spc="-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багатоквартирних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будинків,</a:t>
            </a:r>
            <a:r>
              <a:rPr dirty="0" sz="1000" spc="-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де</a:t>
            </a:r>
            <a:r>
              <a:rPr dirty="0" sz="1000" spc="-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не</a:t>
            </a:r>
            <a:r>
              <a:rPr dirty="0" sz="1000" spc="-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створено</a:t>
            </a:r>
            <a:r>
              <a:rPr dirty="0" sz="1000" spc="-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ОСББ.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15297" y="6172145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тепер</a:t>
            </a:r>
            <a:r>
              <a:rPr dirty="0" sz="9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зупинимося</a:t>
            </a:r>
            <a:r>
              <a:rPr dirty="0" sz="9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докладно</a:t>
            </a:r>
            <a:r>
              <a:rPr dirty="0" sz="9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питанні</a:t>
            </a:r>
            <a:r>
              <a:rPr dirty="0" sz="9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розподілу</a:t>
            </a:r>
            <a:r>
              <a:rPr dirty="0" sz="9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голосів,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також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тісно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пов’язаному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ним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питанні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розподілу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управління.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Розберемо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прикладі,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пригоді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нам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стане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діаграма.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54" name="object 5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683989" y="842432"/>
            <a:ext cx="1613824" cy="1905359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493348" y="1042716"/>
            <a:ext cx="1022075" cy="1440169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788304" y="7093119"/>
            <a:ext cx="17208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0" b="1">
                <a:solidFill>
                  <a:srgbClr val="AC1032"/>
                </a:solidFill>
                <a:latin typeface="Trebuchet MS"/>
                <a:cs typeface="Trebuchet MS"/>
              </a:rPr>
              <a:t>32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884178" y="7093119"/>
            <a:ext cx="17208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0" b="1">
                <a:solidFill>
                  <a:srgbClr val="AC1032"/>
                </a:solidFill>
                <a:latin typeface="Trebuchet MS"/>
                <a:cs typeface="Trebuchet MS"/>
              </a:rPr>
              <a:t>33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300" y="4932754"/>
            <a:ext cx="3913504" cy="2020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Думки,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висловлені 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цьому 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посібнику,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належать </a:t>
            </a:r>
            <a:r>
              <a:rPr dirty="0" sz="700" spc="40" i="1">
                <a:solidFill>
                  <a:srgbClr val="231F20"/>
                </a:solidFill>
                <a:latin typeface="Verdana"/>
                <a:cs typeface="Verdana"/>
              </a:rPr>
              <a:t>авторам 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7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не 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обов’язково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відображають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офіційну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позицію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45" i="1">
                <a:solidFill>
                  <a:srgbClr val="231F20"/>
                </a:solidFill>
                <a:latin typeface="Verdana"/>
                <a:cs typeface="Verdana"/>
              </a:rPr>
              <a:t>Програми</a:t>
            </a:r>
            <a:r>
              <a:rPr dirty="0" sz="700" spc="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розвитку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ООН.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Жодну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 частину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 посібника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не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40" i="1">
                <a:solidFill>
                  <a:srgbClr val="231F20"/>
                </a:solidFill>
                <a:latin typeface="Verdana"/>
                <a:cs typeface="Verdana"/>
              </a:rPr>
              <a:t>можна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відтворити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40" i="1">
                <a:solidFill>
                  <a:srgbClr val="231F20"/>
                </a:solidFill>
                <a:latin typeface="Verdana"/>
                <a:cs typeface="Verdana"/>
              </a:rPr>
              <a:t>або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використовувати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будь-яким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чином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без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від- </a:t>
            </a:r>
            <a:r>
              <a:rPr dirty="0" sz="700" spc="-2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повідного 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посилання </a:t>
            </a:r>
            <a:r>
              <a:rPr dirty="0" sz="700" spc="45" i="1">
                <a:solidFill>
                  <a:srgbClr val="231F20"/>
                </a:solidFill>
                <a:latin typeface="Verdana"/>
                <a:cs typeface="Verdana"/>
              </a:rPr>
              <a:t>на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першоджерело.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Повне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відтворення 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тексту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посібника 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 можливо</a:t>
            </a:r>
            <a:r>
              <a:rPr dirty="0" sz="7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лише</a:t>
            </a:r>
            <a:r>
              <a:rPr dirty="0" sz="7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за</a:t>
            </a:r>
            <a:r>
              <a:rPr dirty="0" sz="7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письмової</a:t>
            </a:r>
            <a:r>
              <a:rPr dirty="0" sz="7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згоди</a:t>
            </a:r>
            <a:r>
              <a:rPr dirty="0" sz="7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45" i="1">
                <a:solidFill>
                  <a:srgbClr val="231F20"/>
                </a:solidFill>
                <a:latin typeface="Verdana"/>
                <a:cs typeface="Verdana"/>
              </a:rPr>
              <a:t>Програми</a:t>
            </a:r>
            <a:r>
              <a:rPr dirty="0" sz="7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розвитку</a:t>
            </a:r>
            <a:r>
              <a:rPr dirty="0" sz="7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ООН.</a:t>
            </a:r>
            <a:endParaRPr sz="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Проект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«Об’єднання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впровадження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сталих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енергоефек-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тивних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рішень»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(HOUSES)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реалізується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Програмою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розвитку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ООН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фінансується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Європейським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Союзом.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Мета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проекту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мобілізувати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багатоквартир-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спільні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дії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підвищення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енергоефективності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свого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житла.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Проект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мотивує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підтримує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проводить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навчання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надає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консультації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ініціативним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групам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створення,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ефективного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управління,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ведення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бухгалтерії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підвищення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рівня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енергоефективності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будинків.</a:t>
            </a:r>
            <a:endParaRPr sz="7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565"/>
              </a:spcBef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Більше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проект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сайті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Програми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розвитку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ООН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4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  <a:hlinkClick r:id="rId2"/>
              </a:rPr>
              <a:t>www.ua.undp.org</a:t>
            </a:r>
            <a:endParaRPr sz="7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565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Долучитися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проекту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дізнатися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контакти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координаторів проекту в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регіонах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завітавши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сайт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3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  <a:hlinkClick r:id="rId3"/>
              </a:rPr>
              <a:t>www.houses.in.ua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0498" y="2621483"/>
            <a:ext cx="0" cy="1432560"/>
          </a:xfrm>
          <a:custGeom>
            <a:avLst/>
            <a:gdLst/>
            <a:ahLst/>
            <a:cxnLst/>
            <a:rect l="l" t="t" r="r" b="b"/>
            <a:pathLst>
              <a:path w="0" h="1432560">
                <a:moveTo>
                  <a:pt x="0" y="0"/>
                </a:moveTo>
                <a:lnTo>
                  <a:pt x="0" y="1432072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13298" y="2611547"/>
            <a:ext cx="3536950" cy="1461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800" spc="90">
                <a:solidFill>
                  <a:srgbClr val="231F20"/>
                </a:solidFill>
                <a:latin typeface="Tahoma"/>
                <a:cs typeface="Tahoma"/>
              </a:rPr>
              <a:t>Цей </a:t>
            </a:r>
            <a:r>
              <a:rPr dirty="0" sz="800" spc="75">
                <a:solidFill>
                  <a:srgbClr val="231F20"/>
                </a:solidFill>
                <a:latin typeface="Tahoma"/>
                <a:cs typeface="Tahoma"/>
              </a:rPr>
              <a:t>посібник </a:t>
            </a:r>
            <a:r>
              <a:rPr dirty="0" sz="800" spc="80">
                <a:solidFill>
                  <a:srgbClr val="231F20"/>
                </a:solidFill>
                <a:latin typeface="Tahoma"/>
                <a:cs typeface="Tahoma"/>
              </a:rPr>
              <a:t>розроблений </a:t>
            </a:r>
            <a:r>
              <a:rPr dirty="0" sz="800" spc="65">
                <a:solidFill>
                  <a:srgbClr val="231F20"/>
                </a:solidFill>
                <a:latin typeface="Tahoma"/>
                <a:cs typeface="Tahoma"/>
              </a:rPr>
              <a:t>в рамках </a:t>
            </a:r>
            <a:r>
              <a:rPr dirty="0" sz="800" spc="60">
                <a:solidFill>
                  <a:srgbClr val="231F20"/>
                </a:solidFill>
                <a:latin typeface="Tahoma"/>
                <a:cs typeface="Tahoma"/>
              </a:rPr>
              <a:t>проекту </a:t>
            </a:r>
            <a:r>
              <a:rPr dirty="0" sz="800" spc="55">
                <a:solidFill>
                  <a:srgbClr val="231F20"/>
                </a:solidFill>
                <a:latin typeface="Tahoma"/>
                <a:cs typeface="Tahoma"/>
              </a:rPr>
              <a:t>«Об’єднання спів- </a:t>
            </a:r>
            <a:r>
              <a:rPr dirty="0" sz="800" spc="-2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6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8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65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8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6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8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70">
                <a:solidFill>
                  <a:srgbClr val="231F20"/>
                </a:solidFill>
                <a:latin typeface="Tahoma"/>
                <a:cs typeface="Tahoma"/>
              </a:rPr>
              <a:t>впровадження</a:t>
            </a:r>
            <a:r>
              <a:rPr dirty="0" sz="8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0">
                <a:solidFill>
                  <a:srgbClr val="231F20"/>
                </a:solidFill>
                <a:latin typeface="Tahoma"/>
                <a:cs typeface="Tahoma"/>
              </a:rPr>
              <a:t>сталих</a:t>
            </a:r>
            <a:r>
              <a:rPr dirty="0" sz="8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65">
                <a:solidFill>
                  <a:srgbClr val="231F20"/>
                </a:solidFill>
                <a:latin typeface="Tahoma"/>
                <a:cs typeface="Tahoma"/>
              </a:rPr>
              <a:t>енергоефективних </a:t>
            </a:r>
            <a:r>
              <a:rPr dirty="0" sz="800" spc="-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5">
                <a:solidFill>
                  <a:srgbClr val="231F20"/>
                </a:solidFill>
                <a:latin typeface="Tahoma"/>
                <a:cs typeface="Tahoma"/>
              </a:rPr>
              <a:t>рішень»</a:t>
            </a:r>
            <a:r>
              <a:rPr dirty="0" sz="8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35">
                <a:solidFill>
                  <a:srgbClr val="231F20"/>
                </a:solidFill>
                <a:latin typeface="Tahoma"/>
                <a:cs typeface="Tahoma"/>
              </a:rPr>
              <a:t>(HOUSES),</a:t>
            </a:r>
            <a:r>
              <a:rPr dirty="0" sz="8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80">
                <a:solidFill>
                  <a:srgbClr val="231F20"/>
                </a:solidFill>
                <a:latin typeface="Tahoma"/>
                <a:cs typeface="Tahoma"/>
              </a:rPr>
              <a:t>який</a:t>
            </a:r>
            <a:r>
              <a:rPr dirty="0" sz="8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60">
                <a:solidFill>
                  <a:srgbClr val="231F20"/>
                </a:solidFill>
                <a:latin typeface="Tahoma"/>
                <a:cs typeface="Tahoma"/>
              </a:rPr>
              <a:t>впроваджується</a:t>
            </a:r>
            <a:r>
              <a:rPr dirty="0" sz="8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85">
                <a:solidFill>
                  <a:srgbClr val="231F20"/>
                </a:solidFill>
                <a:latin typeface="Tahoma"/>
                <a:cs typeface="Tahoma"/>
              </a:rPr>
              <a:t>Програмо</a:t>
            </a:r>
            <a:r>
              <a:rPr dirty="0" sz="8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60">
                <a:solidFill>
                  <a:srgbClr val="231F20"/>
                </a:solidFill>
                <a:latin typeface="Tahoma"/>
                <a:cs typeface="Tahoma"/>
              </a:rPr>
              <a:t>розвитку</a:t>
            </a:r>
            <a:r>
              <a:rPr dirty="0" sz="8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114">
                <a:solidFill>
                  <a:srgbClr val="231F20"/>
                </a:solidFill>
                <a:latin typeface="Tahoma"/>
                <a:cs typeface="Tahoma"/>
              </a:rPr>
              <a:t>ООН </a:t>
            </a:r>
            <a:r>
              <a:rPr dirty="0" sz="800" spc="-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8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0">
                <a:solidFill>
                  <a:srgbClr val="231F20"/>
                </a:solidFill>
                <a:latin typeface="Tahoma"/>
                <a:cs typeface="Tahoma"/>
              </a:rPr>
              <a:t>фінансується</a:t>
            </a:r>
            <a:r>
              <a:rPr dirty="0" sz="8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80">
                <a:solidFill>
                  <a:srgbClr val="231F20"/>
                </a:solidFill>
                <a:latin typeface="Tahoma"/>
                <a:cs typeface="Tahoma"/>
              </a:rPr>
              <a:t>Європейським</a:t>
            </a:r>
            <a:r>
              <a:rPr dirty="0" sz="8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5">
                <a:solidFill>
                  <a:srgbClr val="231F20"/>
                </a:solidFill>
                <a:latin typeface="Tahoma"/>
                <a:cs typeface="Tahoma"/>
              </a:rPr>
              <a:t>Союзом.</a:t>
            </a:r>
            <a:endParaRPr sz="8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565"/>
              </a:spcBef>
            </a:pPr>
            <a:r>
              <a:rPr dirty="0" sz="800" spc="75">
                <a:solidFill>
                  <a:srgbClr val="231F20"/>
                </a:solidFill>
                <a:latin typeface="Tahoma"/>
                <a:cs typeface="Tahoma"/>
              </a:rPr>
              <a:t>Мета </a:t>
            </a:r>
            <a:r>
              <a:rPr dirty="0" sz="800" spc="85">
                <a:solidFill>
                  <a:srgbClr val="231F20"/>
                </a:solidFill>
                <a:latin typeface="Tahoma"/>
                <a:cs typeface="Tahoma"/>
              </a:rPr>
              <a:t>посібника </a:t>
            </a:r>
            <a:r>
              <a:rPr dirty="0" sz="800" spc="-3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800" spc="65">
                <a:solidFill>
                  <a:srgbClr val="231F20"/>
                </a:solidFill>
                <a:latin typeface="Tahoma"/>
                <a:cs typeface="Tahoma"/>
              </a:rPr>
              <a:t>дати </a:t>
            </a:r>
            <a:r>
              <a:rPr dirty="0" sz="800" spc="70">
                <a:solidFill>
                  <a:srgbClr val="231F20"/>
                </a:solidFill>
                <a:latin typeface="Tahoma"/>
                <a:cs typeface="Tahoma"/>
              </a:rPr>
              <a:t>базові </a:t>
            </a:r>
            <a:r>
              <a:rPr dirty="0" sz="800" spc="85">
                <a:solidFill>
                  <a:srgbClr val="231F20"/>
                </a:solidFill>
                <a:latin typeface="Tahoma"/>
                <a:cs typeface="Tahoma"/>
              </a:rPr>
              <a:t>знання </a:t>
            </a:r>
            <a:r>
              <a:rPr dirty="0" sz="800" spc="95">
                <a:solidFill>
                  <a:srgbClr val="231F20"/>
                </a:solidFill>
                <a:latin typeface="Tahoma"/>
                <a:cs typeface="Tahoma"/>
              </a:rPr>
              <a:t>щодо </a:t>
            </a:r>
            <a:r>
              <a:rPr dirty="0" sz="800" spc="80">
                <a:solidFill>
                  <a:srgbClr val="231F20"/>
                </a:solidFill>
                <a:latin typeface="Tahoma"/>
                <a:cs typeface="Tahoma"/>
              </a:rPr>
              <a:t>порядку </a:t>
            </a:r>
            <a:r>
              <a:rPr dirty="0" sz="800" spc="85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800" spc="-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8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8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5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8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8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0">
                <a:solidFill>
                  <a:srgbClr val="231F20"/>
                </a:solidFill>
                <a:latin typeface="Tahoma"/>
                <a:cs typeface="Tahoma"/>
              </a:rPr>
              <a:t>багатоквартирних</a:t>
            </a:r>
            <a:r>
              <a:rPr dirty="0" sz="8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5">
                <a:solidFill>
                  <a:srgbClr val="231F20"/>
                </a:solidFill>
                <a:latin typeface="Tahoma"/>
                <a:cs typeface="Tahoma"/>
              </a:rPr>
              <a:t>будинків </a:t>
            </a:r>
            <a:r>
              <a:rPr dirty="0" sz="800" spc="-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5">
                <a:solidFill>
                  <a:srgbClr val="231F20"/>
                </a:solidFill>
                <a:latin typeface="Tahoma"/>
                <a:cs typeface="Tahoma"/>
              </a:rPr>
              <a:t>(ОСББ).</a:t>
            </a:r>
            <a:r>
              <a:rPr dirty="0" sz="8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7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8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60">
                <a:solidFill>
                  <a:srgbClr val="231F20"/>
                </a:solidFill>
                <a:latin typeface="Tahoma"/>
                <a:cs typeface="Tahoma"/>
              </a:rPr>
              <a:t>посібнику</a:t>
            </a:r>
            <a:r>
              <a:rPr dirty="0" sz="8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5">
                <a:solidFill>
                  <a:srgbClr val="231F20"/>
                </a:solidFill>
                <a:latin typeface="Tahoma"/>
                <a:cs typeface="Tahoma"/>
              </a:rPr>
              <a:t>розкриваються</a:t>
            </a:r>
            <a:r>
              <a:rPr dirty="0" sz="8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65">
                <a:solidFill>
                  <a:srgbClr val="231F20"/>
                </a:solidFill>
                <a:latin typeface="Tahoma"/>
                <a:cs typeface="Tahoma"/>
              </a:rPr>
              <a:t>юридичні</a:t>
            </a:r>
            <a:r>
              <a:rPr dirty="0" sz="8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1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8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0">
                <a:solidFill>
                  <a:srgbClr val="231F20"/>
                </a:solidFill>
                <a:latin typeface="Tahoma"/>
                <a:cs typeface="Tahoma"/>
              </a:rPr>
              <a:t>практичні</a:t>
            </a:r>
            <a:r>
              <a:rPr dirty="0" sz="8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5">
                <a:solidFill>
                  <a:srgbClr val="231F20"/>
                </a:solidFill>
                <a:latin typeface="Tahoma"/>
                <a:cs typeface="Tahoma"/>
              </a:rPr>
              <a:t>аспекти </a:t>
            </a:r>
            <a:r>
              <a:rPr dirty="0" sz="800" spc="-2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8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45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8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45">
                <a:solidFill>
                  <a:srgbClr val="231F20"/>
                </a:solidFill>
                <a:latin typeface="Tahoma"/>
                <a:cs typeface="Tahoma"/>
              </a:rPr>
              <a:t>об’єднань.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885"/>
              </a:spcBef>
            </a:pPr>
            <a:r>
              <a:rPr dirty="0" sz="800" spc="60" b="1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dirty="0" sz="800" spc="-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800" spc="55" b="1">
                <a:solidFill>
                  <a:srgbClr val="231F20"/>
                </a:solidFill>
                <a:latin typeface="Trebuchet MS"/>
                <a:cs typeface="Trebuchet MS"/>
              </a:rPr>
              <a:t>загальною</a:t>
            </a:r>
            <a:r>
              <a:rPr dirty="0" sz="800" spc="-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800" spc="50" b="1">
                <a:solidFill>
                  <a:srgbClr val="231F20"/>
                </a:solidFill>
                <a:latin typeface="Trebuchet MS"/>
                <a:cs typeface="Trebuchet MS"/>
              </a:rPr>
              <a:t>редакцією</a:t>
            </a:r>
            <a:r>
              <a:rPr dirty="0" sz="800" spc="-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800" spc="60" b="1">
                <a:solidFill>
                  <a:srgbClr val="231F20"/>
                </a:solidFill>
                <a:latin typeface="Trebuchet MS"/>
                <a:cs typeface="Trebuchet MS"/>
              </a:rPr>
              <a:t>Дмитра</a:t>
            </a:r>
            <a:r>
              <a:rPr dirty="0" sz="800" spc="-3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800" spc="55" b="1">
                <a:solidFill>
                  <a:srgbClr val="231F20"/>
                </a:solidFill>
                <a:latin typeface="Trebuchet MS"/>
                <a:cs typeface="Trebuchet MS"/>
              </a:rPr>
              <a:t>Левицького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8227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3.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Поняття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38106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(а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орган місцевого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самоврядування,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уповноваже-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ний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підписання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договору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співвласник).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Уповноважена на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підписання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договору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особа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робить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власного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імені,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імені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всіх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одночасно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1600142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По-друге, 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вимагає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договору на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один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будинок.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укладати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один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договір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управителем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кілька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динків,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адже стороною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договору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конкретного </a:t>
            </a:r>
            <a:r>
              <a:rPr dirty="0" sz="900" spc="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будинку.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Цю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вимогу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часом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порушують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органи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місцевого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само-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врядування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укладанні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договорів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управителями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після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значення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управителя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результатами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конкурсу.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3" y="2666813"/>
            <a:ext cx="3914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По-третє, 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правління,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голова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1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управителі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розумінні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закону.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Управитель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суб’єкт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підприємницької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діяльності,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який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надає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відповідну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послугу.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3" y="3276355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По-четверте,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фізичні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особи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підприємці,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залучені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догово-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ром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мають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договору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співвласниками,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приймають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безпосередньо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платежі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них,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насправді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упра-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вителями,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звичайними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підрядниками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(наприклад,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комплек-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сного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прибирання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консультаційних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послуг).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967658"/>
            <a:ext cx="2737485" cy="6578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357505">
              <a:lnSpc>
                <a:spcPts val="1200"/>
              </a:lnSpc>
              <a:spcBef>
                <a:spcPts val="340"/>
              </a:spcBef>
            </a:pPr>
            <a:r>
              <a:rPr dirty="0" sz="1200" spc="-55" b="1">
                <a:solidFill>
                  <a:srgbClr val="AC1032"/>
                </a:solidFill>
                <a:latin typeface="Tahoma"/>
                <a:cs typeface="Tahoma"/>
              </a:rPr>
              <a:t>У</a:t>
            </a:r>
            <a:r>
              <a:rPr dirty="0" sz="1200" b="1">
                <a:solidFill>
                  <a:srgbClr val="AC1032"/>
                </a:solidFill>
                <a:latin typeface="Tahoma"/>
                <a:cs typeface="Tahoma"/>
              </a:rPr>
              <a:t>п</a:t>
            </a:r>
            <a:r>
              <a:rPr dirty="0" sz="1200" spc="-5" b="1">
                <a:solidFill>
                  <a:srgbClr val="AC1032"/>
                </a:solidFill>
                <a:latin typeface="Tahoma"/>
                <a:cs typeface="Tahoma"/>
              </a:rPr>
              <a:t>р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авлінн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я</a:t>
            </a:r>
            <a:r>
              <a:rPr dirty="0" sz="1200" spc="-6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15" b="1">
                <a:solidFill>
                  <a:srgbClr val="AC1032"/>
                </a:solidFill>
                <a:latin typeface="Tahoma"/>
                <a:cs typeface="Tahoma"/>
              </a:rPr>
              <a:t>б</a:t>
            </a:r>
            <a:r>
              <a:rPr dirty="0" sz="1200" spc="-55" b="1">
                <a:solidFill>
                  <a:srgbClr val="AC1032"/>
                </a:solidFill>
                <a:latin typeface="Tahoma"/>
                <a:cs typeface="Tahoma"/>
              </a:rPr>
              <a:t>ага</a:t>
            </a:r>
            <a:r>
              <a:rPr dirty="0" sz="1200" spc="-75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оква</a:t>
            </a: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р</a:t>
            </a:r>
            <a:r>
              <a:rPr dirty="0" sz="1200" spc="-10" b="1">
                <a:solidFill>
                  <a:srgbClr val="AC1032"/>
                </a:solidFill>
                <a:latin typeface="Tahoma"/>
                <a:cs typeface="Tahoma"/>
              </a:rPr>
              <a:t>тирним  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б</a:t>
            </a:r>
            <a:r>
              <a:rPr dirty="0" sz="1200" spc="-70" b="1">
                <a:solidFill>
                  <a:srgbClr val="AC1032"/>
                </a:solidFill>
                <a:latin typeface="Tahoma"/>
                <a:cs typeface="Tahoma"/>
              </a:rPr>
              <a:t>у</a:t>
            </a:r>
            <a:r>
              <a:rPr dirty="0" sz="1200" spc="-15" b="1">
                <a:solidFill>
                  <a:srgbClr val="AC1032"/>
                </a:solidFill>
                <a:latin typeface="Tahoma"/>
                <a:cs typeface="Tahoma"/>
              </a:rPr>
              <a:t>дин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к</a:t>
            </a:r>
            <a:r>
              <a:rPr dirty="0" sz="1200" spc="-15" b="1">
                <a:solidFill>
                  <a:srgbClr val="AC1032"/>
                </a:solidFill>
                <a:latin typeface="Tahoma"/>
                <a:cs typeface="Tahoma"/>
              </a:rPr>
              <a:t>о</a:t>
            </a:r>
            <a:r>
              <a:rPr dirty="0" sz="1200" b="1">
                <a:solidFill>
                  <a:srgbClr val="AC1032"/>
                </a:solidFill>
                <a:latin typeface="Tahoma"/>
                <a:cs typeface="Tahoma"/>
              </a:rPr>
              <a:t>м</a:t>
            </a:r>
            <a:r>
              <a:rPr dirty="0" sz="1200" spc="-6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AC1032"/>
                </a:solidFill>
                <a:latin typeface="Tahoma"/>
                <a:cs typeface="Tahoma"/>
              </a:rPr>
              <a:t>уп</a:t>
            </a:r>
            <a:r>
              <a:rPr dirty="0" sz="1200" spc="-15" b="1">
                <a:solidFill>
                  <a:srgbClr val="AC1032"/>
                </a:solidFill>
                <a:latin typeface="Tahoma"/>
                <a:cs typeface="Tahoma"/>
              </a:rPr>
              <a:t>р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ави</a:t>
            </a:r>
            <a:r>
              <a:rPr dirty="0" sz="1200" spc="-60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200" spc="-10" b="1">
                <a:solidFill>
                  <a:srgbClr val="AC1032"/>
                </a:solidFill>
                <a:latin typeface="Tahoma"/>
                <a:cs typeface="Tahoma"/>
              </a:rPr>
              <a:t>е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лем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4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коротко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охарактеризували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самостійне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1084" y="1462946"/>
            <a:ext cx="11080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4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бага-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1600118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токвартирним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будинком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(про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через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статутні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органи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поговоримо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докладніше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наступних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темах),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зараз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коротко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зупинимося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управлінні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багатоквартир-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будинком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через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управителя.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2362013"/>
            <a:ext cx="3913504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особливості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здійснення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токвартирному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будинку»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дає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визначення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управителя: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5" i="1">
                <a:solidFill>
                  <a:srgbClr val="231F20"/>
                </a:solidFill>
                <a:latin typeface="Verdana"/>
                <a:cs typeface="Verdana"/>
              </a:rPr>
              <a:t>«упра-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ви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л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ь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ба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г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оква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тирно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г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б</a:t>
            </a:r>
            <a:r>
              <a:rPr dirty="0" sz="900" spc="-60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дин</a:t>
            </a:r>
            <a:r>
              <a:rPr dirty="0" sz="900" spc="-20" i="1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35" i="1">
                <a:solidFill>
                  <a:srgbClr val="231F20"/>
                </a:solidFill>
                <a:latin typeface="Verdana"/>
                <a:cs typeface="Verdana"/>
              </a:rPr>
              <a:t>(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дал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25" i="1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управи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900" spc="-50" i="1">
                <a:solidFill>
                  <a:srgbClr val="231F20"/>
                </a:solidFill>
                <a:latin typeface="Verdana"/>
                <a:cs typeface="Verdana"/>
              </a:rPr>
              <a:t>ль</a:t>
            </a:r>
            <a:r>
              <a:rPr dirty="0" sz="900" spc="-35" i="1">
                <a:solidFill>
                  <a:srgbClr val="231F20"/>
                </a:solidFill>
                <a:latin typeface="Verdana"/>
                <a:cs typeface="Verdana"/>
              </a:rPr>
              <a:t>)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25" i="1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ф</a:t>
            </a:r>
            <a:r>
              <a:rPr dirty="0" sz="900" spc="-35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зична 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особа </a:t>
            </a:r>
            <a:r>
              <a:rPr dirty="0" sz="900" spc="-125" i="1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dirty="0" sz="9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підприємець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або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юридична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особа </a:t>
            </a:r>
            <a:r>
              <a:rPr dirty="0" sz="900" spc="-125" i="1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dirty="0" sz="9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 i="1">
                <a:solidFill>
                  <a:srgbClr val="231F20"/>
                </a:solidFill>
                <a:latin typeface="Verdana"/>
                <a:cs typeface="Verdana"/>
              </a:rPr>
              <a:t>суб’єкт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підприєм-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ницької</a:t>
            </a:r>
            <a:r>
              <a:rPr dirty="0" sz="900" spc="-8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діяльності,</a:t>
            </a:r>
            <a:r>
              <a:rPr dirty="0" sz="900" spc="-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яка</a:t>
            </a:r>
            <a:r>
              <a:rPr dirty="0" sz="900" spc="-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за</a:t>
            </a:r>
            <a:r>
              <a:rPr dirty="0" sz="900" spc="-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договором</a:t>
            </a:r>
            <a:r>
              <a:rPr dirty="0" sz="900" spc="-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із</a:t>
            </a:r>
            <a:r>
              <a:rPr dirty="0" sz="900" spc="-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співвласниками</a:t>
            </a:r>
            <a:r>
              <a:rPr dirty="0" sz="900" spc="-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забезпе-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 i="1">
                <a:solidFill>
                  <a:srgbClr val="231F20"/>
                </a:solidFill>
                <a:latin typeface="Verdana"/>
                <a:cs typeface="Verdana"/>
              </a:rPr>
              <a:t>чує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належне</a:t>
            </a:r>
            <a:r>
              <a:rPr dirty="0" sz="9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утримання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та</a:t>
            </a:r>
            <a:r>
              <a:rPr dirty="0" sz="9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ремонт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спільного</a:t>
            </a:r>
            <a:r>
              <a:rPr dirty="0" sz="9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5" i="1">
                <a:solidFill>
                  <a:srgbClr val="231F20"/>
                </a:solidFill>
                <a:latin typeface="Verdana"/>
                <a:cs typeface="Verdana"/>
              </a:rPr>
              <a:t>майна</a:t>
            </a:r>
            <a:r>
              <a:rPr dirty="0" sz="9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багатоквар-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тирного 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будинку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і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прибудинкової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території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та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належні умови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пр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живанн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я</a:t>
            </a:r>
            <a:r>
              <a:rPr dirty="0" sz="900" spc="-1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900" spc="-1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задов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ленн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я</a:t>
            </a:r>
            <a:r>
              <a:rPr dirty="0" sz="900" spc="-1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5" i="1">
                <a:solidFill>
                  <a:srgbClr val="231F20"/>
                </a:solidFill>
                <a:latin typeface="Verdana"/>
                <a:cs typeface="Verdana"/>
              </a:rPr>
              <a:t>г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осп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дарсь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-по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б</a:t>
            </a:r>
            <a:r>
              <a:rPr dirty="0" sz="900" spc="-40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900" spc="-60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ови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х</a:t>
            </a:r>
            <a:r>
              <a:rPr dirty="0" sz="900" spc="-1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п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тре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б</a:t>
            </a:r>
            <a:r>
              <a:rPr dirty="0" sz="900" spc="-150" i="1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r>
              <a:rPr dirty="0" sz="900" spc="-150" i="1">
                <a:solidFill>
                  <a:srgbClr val="231F20"/>
                </a:solidFill>
                <a:latin typeface="Verdana"/>
                <a:cs typeface="Verdana"/>
              </a:rPr>
              <a:t>»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98" y="3733400"/>
            <a:ext cx="3913504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 правильного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розуміння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статусу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управителя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наголосимо,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мова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визначенні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йде не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спеціаліста за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професією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«мене-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джер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(управитель)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житлового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(групи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будинків)»,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b="1">
                <a:solidFill>
                  <a:srgbClr val="231F20"/>
                </a:solidFill>
                <a:latin typeface="Tahoma"/>
                <a:cs typeface="Tahoma"/>
              </a:rPr>
              <a:t>суб’єкта господарювання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учасника правовідносин,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бути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ф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зично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ю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обо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ю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підприємцем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юридично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ю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обо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ю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. 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Зверніть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увагу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формулювання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«за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договором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никами».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наявність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договору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зі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(а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наяв-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ність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відповідної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освіти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проходження професійної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атестації)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визначає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кінцевому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підсумку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статус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управителя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такого.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7995" y="5251389"/>
            <a:ext cx="3888104" cy="9525"/>
            <a:chOff x="827995" y="5251389"/>
            <a:chExt cx="3888104" cy="9525"/>
          </a:xfrm>
        </p:grpSpPr>
        <p:sp>
          <p:nvSpPr>
            <p:cNvPr id="14" name="object 14"/>
            <p:cNvSpPr/>
            <p:nvPr/>
          </p:nvSpPr>
          <p:spPr>
            <a:xfrm>
              <a:off x="859654" y="5255891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27995" y="5255891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827995" y="6199911"/>
            <a:ext cx="3888104" cy="9525"/>
            <a:chOff x="827995" y="6199911"/>
            <a:chExt cx="3888104" cy="9525"/>
          </a:xfrm>
        </p:grpSpPr>
        <p:sp>
          <p:nvSpPr>
            <p:cNvPr id="17" name="object 17"/>
            <p:cNvSpPr/>
            <p:nvPr/>
          </p:nvSpPr>
          <p:spPr>
            <a:xfrm>
              <a:off x="859654" y="6204413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27995" y="6204413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815297" y="5347117"/>
            <a:ext cx="3719195" cy="1155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48615" marR="144780" indent="-635">
              <a:lnSpc>
                <a:spcPct val="100000"/>
              </a:lnSpc>
              <a:spcBef>
                <a:spcPts val="100"/>
              </a:spcBef>
            </a:pP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Статус</a:t>
            </a:r>
            <a:r>
              <a:rPr dirty="0" sz="1000" spc="-3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управителя</a:t>
            </a:r>
            <a:r>
              <a:rPr dirty="0" sz="1000" spc="-3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як</a:t>
            </a:r>
            <a:r>
              <a:rPr dirty="0" sz="1000" spc="-3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учасника</a:t>
            </a:r>
            <a:r>
              <a:rPr dirty="0" sz="1000" spc="-3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правовідносин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щодо</a:t>
            </a:r>
            <a:r>
              <a:rPr dirty="0" sz="1000" spc="-3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управління</a:t>
            </a:r>
            <a:r>
              <a:rPr dirty="0" sz="1000" spc="-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багатоквартирним</a:t>
            </a:r>
            <a:r>
              <a:rPr dirty="0" sz="1000" spc="-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будинком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визначається</a:t>
            </a:r>
            <a:r>
              <a:rPr dirty="0" sz="1000" spc="-3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наявністю</a:t>
            </a:r>
            <a:r>
              <a:rPr dirty="0" sz="1000" spc="-3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у</a:t>
            </a:r>
            <a:r>
              <a:rPr dirty="0" sz="1000" spc="-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нього</a:t>
            </a:r>
            <a:r>
              <a:rPr dirty="0" sz="1000" spc="-3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договору</a:t>
            </a:r>
            <a:endParaRPr sz="1000">
              <a:latin typeface="Tahoma"/>
              <a:cs typeface="Tahoma"/>
            </a:endParaRPr>
          </a:p>
          <a:p>
            <a:pPr algn="ctr" marL="207010" marR="5080">
              <a:lnSpc>
                <a:spcPct val="100000"/>
              </a:lnSpc>
            </a:pPr>
            <a:r>
              <a:rPr dirty="0" sz="1000" spc="75">
                <a:solidFill>
                  <a:srgbClr val="AC1032"/>
                </a:solidFill>
                <a:latin typeface="Tahoma"/>
                <a:cs typeface="Tahoma"/>
              </a:rPr>
              <a:t>зі</a:t>
            </a:r>
            <a:r>
              <a:rPr dirty="0" sz="1000" spc="-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співвласниками</a:t>
            </a:r>
            <a:r>
              <a:rPr dirty="0" sz="1000" spc="-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конкретного</a:t>
            </a:r>
            <a:r>
              <a:rPr dirty="0" sz="1000" spc="-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багатоквартирного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будинку,</a:t>
            </a:r>
            <a:r>
              <a:rPr dirty="0" sz="1000" spc="-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а</a:t>
            </a:r>
            <a:r>
              <a:rPr dirty="0" sz="1000" spc="-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не</a:t>
            </a:r>
            <a:r>
              <a:rPr dirty="0" sz="1000" spc="-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освітою</a:t>
            </a:r>
            <a:r>
              <a:rPr dirty="0" sz="1000" spc="-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чи</a:t>
            </a:r>
            <a:r>
              <a:rPr dirty="0" sz="1000" spc="-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професійною</a:t>
            </a:r>
            <a:r>
              <a:rPr dirty="0" sz="1000" spc="-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5">
                <a:solidFill>
                  <a:srgbClr val="AC1032"/>
                </a:solidFill>
                <a:latin typeface="Tahoma"/>
                <a:cs typeface="Tahoma"/>
              </a:rPr>
              <a:t>атестацією.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висновки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зробити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наведеного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визначення?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5297" y="6629315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По-перше,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сторонами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договору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управлін-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900" spc="1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900" spc="2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будинком</a:t>
            </a:r>
            <a:r>
              <a:rPr dirty="0" sz="900" spc="1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2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управитель</a:t>
            </a:r>
            <a:r>
              <a:rPr dirty="0" sz="900" spc="2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4972" y="4263345"/>
            <a:ext cx="1969960" cy="196993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143307" y="6476951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Управитель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надає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послугу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управління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багатоквартирним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динком.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розуміти,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зміст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вужчим,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ніж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функція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взагалі.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8304" y="7093119"/>
            <a:ext cx="18605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40" b="1">
                <a:solidFill>
                  <a:srgbClr val="AC1032"/>
                </a:solidFill>
                <a:latin typeface="Trebuchet MS"/>
                <a:cs typeface="Trebuchet MS"/>
              </a:rPr>
              <a:t>34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84560" y="7093119"/>
            <a:ext cx="17145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5" b="1">
                <a:solidFill>
                  <a:srgbClr val="AC1032"/>
                </a:solidFill>
                <a:latin typeface="Trebuchet MS"/>
                <a:cs typeface="Trebuchet MS"/>
              </a:rPr>
              <a:t>35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8304" y="7093119"/>
            <a:ext cx="17907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15" b="1">
                <a:solidFill>
                  <a:srgbClr val="AC1032"/>
                </a:solidFill>
                <a:latin typeface="Trebuchet MS"/>
                <a:cs typeface="Trebuchet MS"/>
              </a:rPr>
              <a:t>36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81512" y="7093119"/>
            <a:ext cx="17399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5" b="1">
                <a:solidFill>
                  <a:srgbClr val="AC1032"/>
                </a:solidFill>
                <a:latin typeface="Trebuchet MS"/>
                <a:cs typeface="Trebuchet MS"/>
              </a:rPr>
              <a:t>37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8227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3.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Поняття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967646"/>
            <a:ext cx="3624579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solidFill>
                  <a:srgbClr val="AC1032"/>
                </a:solidFill>
                <a:latin typeface="Tahoma"/>
                <a:cs typeface="Tahoma"/>
              </a:rPr>
              <a:t>Висновки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900" spc="-150" b="1">
                <a:solidFill>
                  <a:srgbClr val="231F20"/>
                </a:solidFill>
                <a:latin typeface="Tahoma"/>
                <a:cs typeface="Tahoma"/>
              </a:rPr>
              <a:t>1.</a:t>
            </a:r>
            <a:r>
              <a:rPr dirty="0" sz="9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Існує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три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будинком: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1447718"/>
            <a:ext cx="3914775" cy="12446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372745" indent="-180340">
              <a:lnSpc>
                <a:spcPct val="100000"/>
              </a:lnSpc>
              <a:spcBef>
                <a:spcPts val="219"/>
              </a:spcBef>
              <a:buFont typeface="Tahoma"/>
              <a:buChar char="■"/>
              <a:tabLst>
                <a:tab pos="372745" algn="l"/>
              </a:tabLst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самими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ами,</a:t>
            </a:r>
            <a:endParaRPr sz="900">
              <a:latin typeface="Tahoma"/>
              <a:cs typeface="Tahoma"/>
            </a:endParaRPr>
          </a:p>
          <a:p>
            <a:pPr marL="372745" marR="5715" indent="-180340">
              <a:lnSpc>
                <a:spcPct val="111100"/>
              </a:lnSpc>
              <a:buFont typeface="Tahoma"/>
              <a:buChar char="■"/>
              <a:tabLst>
                <a:tab pos="372745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через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статутні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органи</a:t>
            </a:r>
            <a:r>
              <a:rPr dirty="0" sz="9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створеного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ними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(або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ОСББ),</a:t>
            </a:r>
            <a:endParaRPr sz="900">
              <a:latin typeface="Tahoma"/>
              <a:cs typeface="Tahoma"/>
            </a:endParaRPr>
          </a:p>
          <a:p>
            <a:pPr marL="37274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372745" algn="l"/>
              </a:tabLst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управителем.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marL="12700" marR="5080" indent="-635">
              <a:lnSpc>
                <a:spcPct val="111100"/>
              </a:lnSpc>
            </a:pPr>
            <a:r>
              <a:rPr dirty="0" sz="900" spc="-45" b="1">
                <a:solidFill>
                  <a:srgbClr val="231F20"/>
                </a:solidFill>
                <a:latin typeface="Tahoma"/>
                <a:cs typeface="Tahoma"/>
              </a:rPr>
              <a:t>2.</a:t>
            </a:r>
            <a:r>
              <a:rPr dirty="0" sz="900" spc="-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Управління багатоквартирним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будинком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самими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никами</a:t>
            </a:r>
            <a:r>
              <a:rPr dirty="0" sz="900" spc="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формою</a:t>
            </a:r>
            <a:r>
              <a:rPr dirty="0" sz="900" spc="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900" spc="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будинком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«за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замовчуванням».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2819342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60" b="1">
                <a:solidFill>
                  <a:srgbClr val="231F20"/>
                </a:solidFill>
                <a:latin typeface="Tahoma"/>
                <a:cs typeface="Tahoma"/>
              </a:rPr>
              <a:t>3.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самостійно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вільно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обирають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будь-який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змінити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форму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3276507"/>
            <a:ext cx="391477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Tahoma"/>
                <a:cs typeface="Tahoma"/>
              </a:rPr>
              <a:t>4.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управління багатоквартирним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будинком є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тратами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визначаються 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ними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(перелік  витрат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вичерпним)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обмежуються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платою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управителю,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жуть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здійснюватися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різних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формах: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шляхом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сплати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внесків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шляхом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безпосереднього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придбання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товарів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послуг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самими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співвласниками.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12" y="4343343"/>
            <a:ext cx="3914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231F20"/>
                </a:solidFill>
                <a:latin typeface="Tahoma"/>
                <a:cs typeface="Tahoma"/>
              </a:rPr>
              <a:t>5.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можуть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приймати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рішення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більшістю голосів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навіть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без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(хоча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рамках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робити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простіше).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27" y="838096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Ось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визначає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складові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будинком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стаття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5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житлово-комуналь-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послуги»: 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(1)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утримання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спільного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будинку;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(2)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купівля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електричної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енергії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забезпечення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функ-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ціонування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будинку;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(3)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точний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ремонт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1904906"/>
            <a:ext cx="391477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бачимо,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роль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управителя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фактично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зводиться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утри-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мання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Утім,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дозволяє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співвласникам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наділити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управителя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деякими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додатковими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функціями,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наприклад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їхнього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імені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здавати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оренду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допоміжні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приміщення,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висту-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пати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замовником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капітальних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робіт,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уповноваженою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бою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моделі надання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комунальних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послуг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колективним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договором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(про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поговоримо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іншій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темі).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кожному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разі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набір повноважень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управителя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завжди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вужчий,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ніж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власників,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логічно.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1" y="3428955"/>
            <a:ext cx="3914775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Хто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ж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залучає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управителя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управління багатоквартирним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будинком?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Звісно,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співвласники.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домовляють-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ціну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управління.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Але,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нагадаємо,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законодав-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ство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передбачає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можливість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обрання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управителя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органом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місцевого самоврядування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шляхом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конкурсу.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Такий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конкурс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проводиться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разі,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співвласниками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тано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6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липн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6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ро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л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творен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ОСБ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 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було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визначено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іншої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управління.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обрав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управителя,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укладається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управителем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 b="1">
                <a:solidFill>
                  <a:srgbClr val="231F20"/>
                </a:solidFill>
                <a:latin typeface="Tahoma"/>
                <a:cs typeface="Tahoma"/>
              </a:rPr>
              <a:t>співвлас</a:t>
            </a:r>
            <a:r>
              <a:rPr dirty="0" sz="900" spc="30" b="1">
                <a:solidFill>
                  <a:srgbClr val="231F20"/>
                </a:solidFill>
                <a:latin typeface="Trebuchet MS"/>
                <a:cs typeface="Trebuchet MS"/>
              </a:rPr>
              <a:t>- </a:t>
            </a:r>
            <a:r>
              <a:rPr dirty="0" sz="900" spc="-2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45" b="1">
                <a:solidFill>
                  <a:srgbClr val="231F20"/>
                </a:solidFill>
                <a:latin typeface="Tahoma"/>
                <a:cs typeface="Tahoma"/>
              </a:rPr>
              <a:t>никами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(договір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управителем,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обраним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шляхом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конкурсу,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підписує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посадова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особа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органу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місцевого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самоврядування,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імені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співвласників).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97" y="5410144"/>
            <a:ext cx="391477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кілька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управителем.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Він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повинен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уклада-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тися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згідно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типовим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(затвердженим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постановою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Кабінету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Мі-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ністрів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5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вересня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2018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р.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№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712).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Укладається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такий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один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рік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можливою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пролонгацією.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Тож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власники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помилилися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вибором,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їм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достатньо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завчасно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вести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прийняти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відмову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подовження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договору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черговий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строк,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повідомити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управителю.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часто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простішим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швидшим,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ніж вимагати дострокового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розірвання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договору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судовому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порядку.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38327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Україні: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правовий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статус,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38106"/>
            <a:ext cx="3914775" cy="1550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(власників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квартир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житлових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приміщень)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його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власник.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стає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власником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цілому,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квар-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тир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приміщень,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майна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тирному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просто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 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заміна.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жодним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чином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змінює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відносин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 багатоквартирному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будинку. 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майно,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придбане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зараховується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ності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юридичної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особи,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спільної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ків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297" y="855886"/>
            <a:ext cx="3913504" cy="1833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49655">
              <a:lnSpc>
                <a:spcPct val="125000"/>
              </a:lnSpc>
              <a:spcBef>
                <a:spcPts val="100"/>
              </a:spcBef>
            </a:pPr>
            <a:r>
              <a:rPr dirty="0" sz="1600" spc="15" b="1">
                <a:solidFill>
                  <a:srgbClr val="AC1032"/>
                </a:solidFill>
                <a:latin typeface="Tahoma"/>
                <a:cs typeface="Tahoma"/>
              </a:rPr>
              <a:t>Тема </a:t>
            </a:r>
            <a:r>
              <a:rPr dirty="0" sz="1600" spc="-10" b="1">
                <a:solidFill>
                  <a:srgbClr val="AC1032"/>
                </a:solidFill>
                <a:latin typeface="Tahoma"/>
                <a:cs typeface="Tahoma"/>
              </a:rPr>
              <a:t>4. </a:t>
            </a:r>
            <a:r>
              <a:rPr dirty="0" sz="1600" spc="90" b="1">
                <a:solidFill>
                  <a:srgbClr val="AC1032"/>
                </a:solidFill>
                <a:latin typeface="Tahoma"/>
                <a:cs typeface="Tahoma"/>
              </a:rPr>
              <a:t>ОСББ </a:t>
            </a:r>
            <a:r>
              <a:rPr dirty="0" sz="1600" spc="15" b="1">
                <a:solidFill>
                  <a:srgbClr val="AC1032"/>
                </a:solidFill>
                <a:latin typeface="Tahoma"/>
                <a:cs typeface="Tahoma"/>
              </a:rPr>
              <a:t>в </a:t>
            </a:r>
            <a:r>
              <a:rPr dirty="0" sz="1600" spc="-10" b="1">
                <a:solidFill>
                  <a:srgbClr val="AC1032"/>
                </a:solidFill>
                <a:latin typeface="Tahoma"/>
                <a:cs typeface="Tahoma"/>
              </a:rPr>
              <a:t>Україні: </a:t>
            </a:r>
            <a:r>
              <a:rPr dirty="0" sz="1600" spc="-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45" b="1">
                <a:solidFill>
                  <a:srgbClr val="AC1032"/>
                </a:solidFill>
                <a:latin typeface="Tahoma"/>
                <a:cs typeface="Tahoma"/>
              </a:rPr>
              <a:t>правовий</a:t>
            </a:r>
            <a:r>
              <a:rPr dirty="0" sz="16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AC1032"/>
                </a:solidFill>
                <a:latin typeface="Tahoma"/>
                <a:cs typeface="Tahoma"/>
              </a:rPr>
              <a:t>статус,</a:t>
            </a:r>
            <a:r>
              <a:rPr dirty="0" sz="16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40" b="1">
                <a:solidFill>
                  <a:srgbClr val="AC1032"/>
                </a:solidFill>
                <a:latin typeface="Tahoma"/>
                <a:cs typeface="Tahoma"/>
              </a:rPr>
              <a:t>порядок </a:t>
            </a:r>
            <a:r>
              <a:rPr dirty="0" sz="1600" spc="-45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45" b="1">
                <a:solidFill>
                  <a:srgbClr val="AC1032"/>
                </a:solidFill>
                <a:latin typeface="Tahoma"/>
                <a:cs typeface="Tahoma"/>
              </a:rPr>
              <a:t>створення</a:t>
            </a:r>
            <a:r>
              <a:rPr dirty="0" sz="16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-15" b="1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6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20" b="1">
                <a:solidFill>
                  <a:srgbClr val="AC1032"/>
                </a:solidFill>
                <a:latin typeface="Tahoma"/>
                <a:cs typeface="Tahoma"/>
              </a:rPr>
              <a:t>діяльності</a:t>
            </a:r>
            <a:endParaRPr sz="1600">
              <a:latin typeface="Tahoma"/>
              <a:cs typeface="Tahoma"/>
            </a:endParaRPr>
          </a:p>
          <a:p>
            <a:pPr algn="just" marL="192405" marR="5080">
              <a:lnSpc>
                <a:spcPct val="125000"/>
              </a:lnSpc>
              <a:spcBef>
                <a:spcPts val="1040"/>
              </a:spcBef>
            </a:pP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Ця </a:t>
            </a:r>
            <a:r>
              <a:rPr dirty="0" sz="800" spc="35" i="1">
                <a:solidFill>
                  <a:srgbClr val="231F20"/>
                </a:solidFill>
                <a:latin typeface="Verdana"/>
                <a:cs typeface="Verdana"/>
              </a:rPr>
              <a:t>тема </a:t>
            </a:r>
            <a:r>
              <a:rPr dirty="0" sz="800" spc="-20" i="1">
                <a:solidFill>
                  <a:srgbClr val="231F20"/>
                </a:solidFill>
                <a:latin typeface="Verdana"/>
                <a:cs typeface="Verdana"/>
              </a:rPr>
              <a:t>у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нашому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посібнику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є </a:t>
            </a:r>
            <a:r>
              <a:rPr dirty="0" sz="800" spc="35" i="1">
                <a:solidFill>
                  <a:srgbClr val="231F20"/>
                </a:solidFill>
                <a:latin typeface="Verdana"/>
                <a:cs typeface="Verdana"/>
              </a:rPr>
              <a:t>першою 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з трьох </a:t>
            </a:r>
            <a:r>
              <a:rPr dirty="0" sz="800" spc="-10" i="1">
                <a:solidFill>
                  <a:srgbClr val="231F20"/>
                </a:solidFill>
                <a:latin typeface="Verdana"/>
                <a:cs typeface="Verdana"/>
              </a:rPr>
              <a:t>тем,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присвячених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 безпосередньо створенню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та 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діяльності </a:t>
            </a:r>
            <a:r>
              <a:rPr dirty="0" sz="800" spc="10" i="1">
                <a:solidFill>
                  <a:srgbClr val="231F20"/>
                </a:solidFill>
                <a:latin typeface="Verdana"/>
                <a:cs typeface="Verdana"/>
              </a:rPr>
              <a:t>ОСББ. </a:t>
            </a:r>
            <a:r>
              <a:rPr dirty="0" sz="800" spc="60" i="1">
                <a:solidFill>
                  <a:srgbClr val="231F20"/>
                </a:solidFill>
                <a:latin typeface="Verdana"/>
                <a:cs typeface="Verdana"/>
              </a:rPr>
              <a:t>У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ній </a:t>
            </a:r>
            <a:r>
              <a:rPr dirty="0" sz="800" spc="60" i="1">
                <a:solidFill>
                  <a:srgbClr val="231F20"/>
                </a:solidFill>
                <a:latin typeface="Verdana"/>
                <a:cs typeface="Verdana"/>
              </a:rPr>
              <a:t>ми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ознайо-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мимося </a:t>
            </a:r>
            <a:r>
              <a:rPr dirty="0" sz="800" i="1">
                <a:solidFill>
                  <a:srgbClr val="231F20"/>
                </a:solidFill>
                <a:latin typeface="Verdana"/>
                <a:cs typeface="Verdana"/>
              </a:rPr>
              <a:t>із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правовим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статусом </a:t>
            </a:r>
            <a:r>
              <a:rPr dirty="0" sz="800" spc="10" i="1">
                <a:solidFill>
                  <a:srgbClr val="231F20"/>
                </a:solidFill>
                <a:latin typeface="Verdana"/>
                <a:cs typeface="Verdana"/>
              </a:rPr>
              <a:t>ОСББ,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його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органами </a:t>
            </a:r>
            <a:r>
              <a:rPr dirty="0" sz="800" spc="10" i="1">
                <a:solidFill>
                  <a:srgbClr val="231F20"/>
                </a:solidFill>
                <a:latin typeface="Verdana"/>
                <a:cs typeface="Verdana"/>
              </a:rPr>
              <a:t>управління, 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0" i="1">
                <a:solidFill>
                  <a:srgbClr val="231F20"/>
                </a:solidFill>
                <a:latin typeface="Verdana"/>
                <a:cs typeface="Verdana"/>
              </a:rPr>
              <a:t>докладно </a:t>
            </a:r>
            <a:r>
              <a:rPr dirty="0" sz="800" spc="35" i="1">
                <a:solidFill>
                  <a:srgbClr val="231F20"/>
                </a:solidFill>
                <a:latin typeface="Verdana"/>
                <a:cs typeface="Verdana"/>
              </a:rPr>
              <a:t>розберемо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порядок скликання 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і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проведення </a:t>
            </a:r>
            <a:r>
              <a:rPr dirty="0" sz="800" spc="10" i="1">
                <a:solidFill>
                  <a:srgbClr val="231F20"/>
                </a:solidFill>
                <a:latin typeface="Verdana"/>
                <a:cs typeface="Verdana"/>
              </a:rPr>
              <a:t>установчих </a:t>
            </a:r>
            <a:r>
              <a:rPr dirty="0" sz="800" spc="-2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зборів</a:t>
            </a:r>
            <a:r>
              <a:rPr dirty="0" sz="8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та</a:t>
            </a:r>
            <a:r>
              <a:rPr dirty="0" sz="8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інші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питання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створення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0" i="1">
                <a:solidFill>
                  <a:srgbClr val="231F20"/>
                </a:solidFill>
                <a:latin typeface="Verdana"/>
                <a:cs typeface="Verdana"/>
              </a:rPr>
              <a:t>ОСББ.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297" y="2796447"/>
            <a:ext cx="3913504" cy="657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Загальний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5" b="1">
                <a:solidFill>
                  <a:srgbClr val="AC1032"/>
                </a:solidFill>
                <a:latin typeface="Tahoma"/>
                <a:cs typeface="Tahoma"/>
              </a:rPr>
              <a:t>огляд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правового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статусу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Настав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розібратися,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чинне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законодавство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визна-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чає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статус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об’єднань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97" y="3581343"/>
            <a:ext cx="3913504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Україні створюється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юридична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особа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(на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відміну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від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деяких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країн,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аналогічні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статусу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юридичної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особи не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мають).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моменту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державної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реєстрації об’єднання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набуває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обов’язків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юридичної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особи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законодавством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України.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означає,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зобов’язане,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інші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юридичні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особи,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вести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бухгалтерський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облік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дотримуватися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податко-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вого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законодавства,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випадку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наявності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найманих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працівни-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ків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трудового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законодавства.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Також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означає,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юридична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відкрити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банківський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рахунок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прозоро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приймати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нього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укладати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імені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договори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навіть залучати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позики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тобто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ників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повноцінним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юридичним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фінансовим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інструментом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належного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свого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впро-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вадження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ньому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енергоефективних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заходів.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7995" y="5899089"/>
            <a:ext cx="3888104" cy="9525"/>
            <a:chOff x="827995" y="5899089"/>
            <a:chExt cx="3888104" cy="9525"/>
          </a:xfrm>
        </p:grpSpPr>
        <p:sp>
          <p:nvSpPr>
            <p:cNvPr id="9" name="object 9"/>
            <p:cNvSpPr/>
            <p:nvPr/>
          </p:nvSpPr>
          <p:spPr>
            <a:xfrm>
              <a:off x="859654" y="5903591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27995" y="5903591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827995" y="6847611"/>
            <a:ext cx="3888104" cy="9525"/>
            <a:chOff x="827995" y="6847611"/>
            <a:chExt cx="3888104" cy="9525"/>
          </a:xfrm>
        </p:grpSpPr>
        <p:sp>
          <p:nvSpPr>
            <p:cNvPr id="12" name="object 12"/>
            <p:cNvSpPr/>
            <p:nvPr/>
          </p:nvSpPr>
          <p:spPr>
            <a:xfrm>
              <a:off x="859654" y="6852113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27995" y="6852113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206166" y="5994818"/>
            <a:ext cx="313563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в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Україні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є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45">
                <a:solidFill>
                  <a:srgbClr val="AC1032"/>
                </a:solidFill>
                <a:latin typeface="Tahoma"/>
                <a:cs typeface="Tahoma"/>
              </a:rPr>
              <a:t>юридичними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особами.</a:t>
            </a:r>
            <a:endParaRPr sz="1000">
              <a:latin typeface="Tahoma"/>
              <a:cs typeface="Tahom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000" spc="140">
                <a:solidFill>
                  <a:srgbClr val="AC1032"/>
                </a:solidFill>
                <a:latin typeface="Tahoma"/>
                <a:cs typeface="Tahoma"/>
              </a:rPr>
              <a:t>Цей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статус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робить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об’єднання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40">
                <a:solidFill>
                  <a:srgbClr val="AC1032"/>
                </a:solidFill>
                <a:latin typeface="Tahoma"/>
                <a:cs typeface="Tahoma"/>
              </a:rPr>
              <a:t>повноцінним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45">
                <a:solidFill>
                  <a:srgbClr val="AC1032"/>
                </a:solidFill>
                <a:latin typeface="Tahoma"/>
                <a:cs typeface="Tahoma"/>
              </a:rPr>
              <a:t>юридичним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і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фінансовим інструментом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співвласників 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у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впровадженні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енергоефективних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заходів.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165006" y="2558856"/>
            <a:ext cx="3888104" cy="9525"/>
            <a:chOff x="6165006" y="2558856"/>
            <a:chExt cx="3888104" cy="9525"/>
          </a:xfrm>
        </p:grpSpPr>
        <p:sp>
          <p:nvSpPr>
            <p:cNvPr id="16" name="object 16"/>
            <p:cNvSpPr/>
            <p:nvPr/>
          </p:nvSpPr>
          <p:spPr>
            <a:xfrm>
              <a:off x="6196644" y="2563358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165006" y="2563358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65" y="0"/>
                  </a:moveTo>
                  <a:lnTo>
                    <a:pt x="3887998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6165006" y="3050193"/>
            <a:ext cx="3888104" cy="9525"/>
            <a:chOff x="6165006" y="3050193"/>
            <a:chExt cx="3888104" cy="9525"/>
          </a:xfrm>
        </p:grpSpPr>
        <p:sp>
          <p:nvSpPr>
            <p:cNvPr id="19" name="object 19"/>
            <p:cNvSpPr/>
            <p:nvPr/>
          </p:nvSpPr>
          <p:spPr>
            <a:xfrm>
              <a:off x="6196644" y="3054696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165006" y="3054696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65" y="0"/>
                  </a:moveTo>
                  <a:lnTo>
                    <a:pt x="3887998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6796092" y="2654588"/>
            <a:ext cx="26301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9880" marR="5080" indent="-297815">
              <a:lnSpc>
                <a:spcPct val="100000"/>
              </a:lnSpc>
              <a:spcBef>
                <a:spcPts val="100"/>
              </a:spcBef>
            </a:pP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не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є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не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може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бути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власником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багатоквартирного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будинку.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43312" y="3276507"/>
            <a:ext cx="391604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неприбутковою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організацією.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Чинним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законодав-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ством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передбачено,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має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право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бути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внесеним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Реєстру неприбуткових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установ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організацій,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отримавши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статус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неприбуткової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організації.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Цей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процес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автоматич-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ним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новоствореному 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подати відповідну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заяву.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Статус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неприбуткової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організації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дозволяє 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спла-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чувати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податок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прибуток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підприємств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коштів,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йому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надходять,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застосовувати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відповідні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особливі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правила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бух-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галтерського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податкового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обліку.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148852" y="4857865"/>
            <a:ext cx="3902710" cy="9525"/>
            <a:chOff x="6148852" y="4857865"/>
            <a:chExt cx="3902710" cy="9525"/>
          </a:xfrm>
        </p:grpSpPr>
        <p:sp>
          <p:nvSpPr>
            <p:cNvPr id="24" name="object 24"/>
            <p:cNvSpPr/>
            <p:nvPr/>
          </p:nvSpPr>
          <p:spPr>
            <a:xfrm>
              <a:off x="6180246" y="4862367"/>
              <a:ext cx="3848735" cy="0"/>
            </a:xfrm>
            <a:custGeom>
              <a:avLst/>
              <a:gdLst/>
              <a:ahLst/>
              <a:cxnLst/>
              <a:rect l="l" t="t" r="r" b="b"/>
              <a:pathLst>
                <a:path w="3848734" h="0">
                  <a:moveTo>
                    <a:pt x="0" y="0"/>
                  </a:moveTo>
                  <a:lnTo>
                    <a:pt x="3848465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148852" y="4862367"/>
              <a:ext cx="3902710" cy="0"/>
            </a:xfrm>
            <a:custGeom>
              <a:avLst/>
              <a:gdLst/>
              <a:ahLst/>
              <a:cxnLst/>
              <a:rect l="l" t="t" r="r" b="b"/>
              <a:pathLst>
                <a:path w="3902709" h="0">
                  <a:moveTo>
                    <a:pt x="0" y="0"/>
                  </a:moveTo>
                  <a:lnTo>
                    <a:pt x="13441" y="0"/>
                  </a:lnTo>
                </a:path>
                <a:path w="3902709" h="0">
                  <a:moveTo>
                    <a:pt x="3888851" y="0"/>
                  </a:moveTo>
                  <a:lnTo>
                    <a:pt x="3902293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6148852" y="5349187"/>
            <a:ext cx="3902710" cy="9525"/>
            <a:chOff x="6148852" y="5349187"/>
            <a:chExt cx="3902710" cy="9525"/>
          </a:xfrm>
        </p:grpSpPr>
        <p:sp>
          <p:nvSpPr>
            <p:cNvPr id="27" name="object 27"/>
            <p:cNvSpPr/>
            <p:nvPr/>
          </p:nvSpPr>
          <p:spPr>
            <a:xfrm>
              <a:off x="6180246" y="5353689"/>
              <a:ext cx="3848735" cy="0"/>
            </a:xfrm>
            <a:custGeom>
              <a:avLst/>
              <a:gdLst/>
              <a:ahLst/>
              <a:cxnLst/>
              <a:rect l="l" t="t" r="r" b="b"/>
              <a:pathLst>
                <a:path w="3848734" h="0">
                  <a:moveTo>
                    <a:pt x="0" y="0"/>
                  </a:moveTo>
                  <a:lnTo>
                    <a:pt x="3848465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148852" y="5353689"/>
              <a:ext cx="3902710" cy="0"/>
            </a:xfrm>
            <a:custGeom>
              <a:avLst/>
              <a:gdLst/>
              <a:ahLst/>
              <a:cxnLst/>
              <a:rect l="l" t="t" r="r" b="b"/>
              <a:pathLst>
                <a:path w="3902709" h="0">
                  <a:moveTo>
                    <a:pt x="0" y="0"/>
                  </a:moveTo>
                  <a:lnTo>
                    <a:pt x="13441" y="0"/>
                  </a:lnTo>
                </a:path>
                <a:path w="3902709" h="0">
                  <a:moveTo>
                    <a:pt x="3888851" y="0"/>
                  </a:moveTo>
                  <a:lnTo>
                    <a:pt x="3902293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6660977" y="4953582"/>
            <a:ext cx="28822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9855">
              <a:lnSpc>
                <a:spcPct val="100000"/>
              </a:lnSpc>
              <a:spcBef>
                <a:spcPts val="100"/>
              </a:spcBef>
            </a:pP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ОСББ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є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неприбутковою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організацією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за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податковим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законодавством</a:t>
            </a:r>
            <a:r>
              <a:rPr dirty="0" sz="1000" spc="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України.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8304" y="7093119"/>
            <a:ext cx="18224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30" b="1">
                <a:solidFill>
                  <a:srgbClr val="AC1032"/>
                </a:solidFill>
                <a:latin typeface="Trebuchet MS"/>
                <a:cs typeface="Trebuchet MS"/>
              </a:rPr>
              <a:t>38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877828" y="7093119"/>
            <a:ext cx="17907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15" b="1">
                <a:solidFill>
                  <a:srgbClr val="AC1032"/>
                </a:solidFill>
                <a:latin typeface="Trebuchet MS"/>
                <a:cs typeface="Trebuchet MS"/>
              </a:rPr>
              <a:t>39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36149" y="5562545"/>
            <a:ext cx="3929379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якому створено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рівні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своїх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правах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обов’язках.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немає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поділу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«членів»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«не-членів».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прийма-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ються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встановленою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більшістю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усіх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голосів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усіх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ків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кожен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тирного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має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право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брати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участь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загальних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зборах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Прийняті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загальними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зборами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межах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їхньої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ком-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петенції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обов’язковими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всіх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Сплата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обов’язковою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всіх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співвласників.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38327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Україні: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правовий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статус,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477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(поруч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управлінням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багатоквартирним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будинком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його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власниками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безпосередньо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управителем).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Будинок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пере-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буває в управлінні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моменту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його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(створен-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ня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означає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одночасно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обрання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співвласниками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форми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через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ОСББ).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потребує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жодних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додаткових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дій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суб’єктів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(«списання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балансу»,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«передачі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управлін-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ня»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будинку)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розпочати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312" y="837919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утримання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ремонт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спільного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динку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розподіляються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між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усіма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без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винятку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співвласниками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пропорційно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загальної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площі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нале-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жать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кожному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співвласнику.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7995" y="1618853"/>
            <a:ext cx="3888104" cy="9525"/>
            <a:chOff x="827995" y="1618853"/>
            <a:chExt cx="3888104" cy="9525"/>
          </a:xfrm>
        </p:grpSpPr>
        <p:sp>
          <p:nvSpPr>
            <p:cNvPr id="7" name="object 7"/>
            <p:cNvSpPr/>
            <p:nvPr/>
          </p:nvSpPr>
          <p:spPr>
            <a:xfrm>
              <a:off x="859654" y="1623355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27995" y="1623355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827995" y="2414990"/>
            <a:ext cx="3888104" cy="9525"/>
            <a:chOff x="827995" y="2414990"/>
            <a:chExt cx="3888104" cy="9525"/>
          </a:xfrm>
        </p:grpSpPr>
        <p:sp>
          <p:nvSpPr>
            <p:cNvPr id="10" name="object 10"/>
            <p:cNvSpPr/>
            <p:nvPr/>
          </p:nvSpPr>
          <p:spPr>
            <a:xfrm>
              <a:off x="859654" y="2419492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27995" y="2419492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069006" y="1714584"/>
            <a:ext cx="340995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В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немає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поділу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співвласників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на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5">
                <a:solidFill>
                  <a:srgbClr val="AC1032"/>
                </a:solidFill>
                <a:latin typeface="Tahoma"/>
                <a:cs typeface="Tahoma"/>
              </a:rPr>
              <a:t>«членів»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та 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«не-членів».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Прийняті загальними </a:t>
            </a:r>
            <a:r>
              <a:rPr dirty="0" sz="1000" spc="140">
                <a:solidFill>
                  <a:srgbClr val="AC1032"/>
                </a:solidFill>
                <a:latin typeface="Tahoma"/>
                <a:cs typeface="Tahoma"/>
              </a:rPr>
              <a:t>зборами </a:t>
            </a:r>
            <a:r>
              <a:rPr dirty="0" sz="1000" spc="14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в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межах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їхньої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компетенції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40">
                <a:solidFill>
                  <a:srgbClr val="AC1032"/>
                </a:solidFill>
                <a:latin typeface="Tahoma"/>
                <a:cs typeface="Tahoma"/>
              </a:rPr>
              <a:t>рішення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є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обов’язковими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для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всіх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співвласників.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7995" y="3612915"/>
            <a:ext cx="3888104" cy="9525"/>
            <a:chOff x="827995" y="3612915"/>
            <a:chExt cx="3888104" cy="9525"/>
          </a:xfrm>
        </p:grpSpPr>
        <p:sp>
          <p:nvSpPr>
            <p:cNvPr id="14" name="object 14"/>
            <p:cNvSpPr/>
            <p:nvPr/>
          </p:nvSpPr>
          <p:spPr>
            <a:xfrm>
              <a:off x="859654" y="3617417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27995" y="3617417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827995" y="4409052"/>
            <a:ext cx="3888104" cy="9525"/>
            <a:chOff x="827995" y="4409052"/>
            <a:chExt cx="3888104" cy="9525"/>
          </a:xfrm>
        </p:grpSpPr>
        <p:sp>
          <p:nvSpPr>
            <p:cNvPr id="17" name="object 17"/>
            <p:cNvSpPr/>
            <p:nvPr/>
          </p:nvSpPr>
          <p:spPr>
            <a:xfrm>
              <a:off x="859654" y="4413555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27995" y="4413555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010146" y="3708651"/>
            <a:ext cx="352806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Створення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є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добровільним.</a:t>
            </a:r>
            <a:endParaRPr sz="1000">
              <a:latin typeface="Tahoma"/>
              <a:cs typeface="Tahoma"/>
            </a:endParaRPr>
          </a:p>
          <a:p>
            <a:pPr algn="ctr" marL="12700" marR="5080" indent="-3810">
              <a:lnSpc>
                <a:spcPct val="100000"/>
              </a:lnSpc>
            </a:pPr>
            <a:r>
              <a:rPr dirty="0" sz="1000" spc="135">
                <a:solidFill>
                  <a:srgbClr val="AC1032"/>
                </a:solidFill>
                <a:latin typeface="Tahoma"/>
                <a:cs typeface="Tahoma"/>
              </a:rPr>
              <a:t>Але </a:t>
            </a:r>
            <a:r>
              <a:rPr dirty="0" sz="1000" spc="75">
                <a:solidFill>
                  <a:srgbClr val="AC1032"/>
                </a:solidFill>
                <a:latin typeface="Tahoma"/>
                <a:cs typeface="Tahoma"/>
              </a:rPr>
              <a:t>«вийти» </a:t>
            </a:r>
            <a:r>
              <a:rPr dirty="0" sz="1000" spc="80">
                <a:solidFill>
                  <a:srgbClr val="AC1032"/>
                </a:solidFill>
                <a:latin typeface="Tahoma"/>
                <a:cs typeface="Tahoma"/>
              </a:rPr>
              <a:t>із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об’єднання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співвласник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може </a:t>
            </a:r>
            <a:r>
              <a:rPr dirty="0" sz="1000" spc="13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40">
                <a:solidFill>
                  <a:srgbClr val="AC1032"/>
                </a:solidFill>
                <a:latin typeface="Tahoma"/>
                <a:cs typeface="Tahoma"/>
              </a:rPr>
              <a:t>лише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втративши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право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власності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на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45">
                <a:solidFill>
                  <a:srgbClr val="AC1032"/>
                </a:solidFill>
                <a:latin typeface="Tahoma"/>
                <a:cs typeface="Tahoma"/>
              </a:rPr>
              <a:t>приміщення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у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будинку,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де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створено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ОСББ.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27995" y="5759393"/>
            <a:ext cx="3888104" cy="9525"/>
            <a:chOff x="827995" y="5759393"/>
            <a:chExt cx="3888104" cy="9525"/>
          </a:xfrm>
        </p:grpSpPr>
        <p:sp>
          <p:nvSpPr>
            <p:cNvPr id="21" name="object 21"/>
            <p:cNvSpPr/>
            <p:nvPr/>
          </p:nvSpPr>
          <p:spPr>
            <a:xfrm>
              <a:off x="859654" y="5763895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27995" y="5763895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827995" y="6250715"/>
            <a:ext cx="3888104" cy="9525"/>
            <a:chOff x="827995" y="6250715"/>
            <a:chExt cx="3888104" cy="9525"/>
          </a:xfrm>
        </p:grpSpPr>
        <p:sp>
          <p:nvSpPr>
            <p:cNvPr id="24" name="object 24"/>
            <p:cNvSpPr/>
            <p:nvPr/>
          </p:nvSpPr>
          <p:spPr>
            <a:xfrm>
              <a:off x="859654" y="6255217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27995" y="6255217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1097332" y="5855117"/>
            <a:ext cx="33534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38860" marR="5080" indent="-1026794">
              <a:lnSpc>
                <a:spcPct val="100000"/>
              </a:lnSpc>
              <a:spcBef>
                <a:spcPts val="100"/>
              </a:spcBef>
            </a:pPr>
            <a:r>
              <a:rPr dirty="0" sz="1000" spc="140">
                <a:solidFill>
                  <a:srgbClr val="AC1032"/>
                </a:solidFill>
                <a:latin typeface="Tahoma"/>
                <a:cs typeface="Tahoma"/>
              </a:rPr>
              <a:t>Відносини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співвласників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з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є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статутними,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а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не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договірними.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5297" y="2666943"/>
            <a:ext cx="39147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добровільним.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Законодавство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дозволяє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зобов’язує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ство-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рювати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відколи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створене,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«вийти»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нього,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продавши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приміщення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втративши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таким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чином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статус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5297" y="4648155"/>
            <a:ext cx="391604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Відносини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будинку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між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собою</a:t>
            </a:r>
            <a:r>
              <a:rPr dirty="0" sz="900" spc="3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3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3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3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3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статутними,</a:t>
            </a:r>
            <a:r>
              <a:rPr dirty="0" sz="900" spc="3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3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3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договірними.</a:t>
            </a:r>
            <a:r>
              <a:rPr dirty="0" sz="900" spc="3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обов’язки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визначаються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законом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статутом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конкретного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однакові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всіх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жуть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бути 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змінені 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шляхом 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укладання 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окремих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договорів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окремими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співвласниками.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5297" y="6476951"/>
            <a:ext cx="3914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форма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управління багатоквартирним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будинком,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управитель.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однією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трьох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токвартирним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будинком,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визначених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чинним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законодавством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156014" y="2088915"/>
            <a:ext cx="3888104" cy="9525"/>
            <a:chOff x="6156014" y="2088915"/>
            <a:chExt cx="3888104" cy="9525"/>
          </a:xfrm>
        </p:grpSpPr>
        <p:sp>
          <p:nvSpPr>
            <p:cNvPr id="31" name="object 31"/>
            <p:cNvSpPr/>
            <p:nvPr/>
          </p:nvSpPr>
          <p:spPr>
            <a:xfrm>
              <a:off x="6187653" y="2093417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156014" y="2093417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6156014" y="2580253"/>
            <a:ext cx="3888104" cy="9525"/>
            <a:chOff x="6156014" y="2580253"/>
            <a:chExt cx="3888104" cy="9525"/>
          </a:xfrm>
        </p:grpSpPr>
        <p:sp>
          <p:nvSpPr>
            <p:cNvPr id="34" name="object 34"/>
            <p:cNvSpPr/>
            <p:nvPr/>
          </p:nvSpPr>
          <p:spPr>
            <a:xfrm>
              <a:off x="6187653" y="2584755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156014" y="2584755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6564152" y="2184649"/>
            <a:ext cx="30759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0"/>
              </a:spcBef>
            </a:pP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AC1032"/>
                </a:solidFill>
                <a:latin typeface="Tahoma"/>
                <a:cs typeface="Tahoma"/>
              </a:rPr>
              <a:t>–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не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управитель,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а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самостійна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форма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управління</a:t>
            </a:r>
            <a:r>
              <a:rPr dirty="0" sz="1000" spc="-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багатоквартирним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будинком.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156014" y="4553070"/>
            <a:ext cx="3888104" cy="9525"/>
            <a:chOff x="6156014" y="4553070"/>
            <a:chExt cx="3888104" cy="9525"/>
          </a:xfrm>
        </p:grpSpPr>
        <p:sp>
          <p:nvSpPr>
            <p:cNvPr id="38" name="object 38"/>
            <p:cNvSpPr/>
            <p:nvPr/>
          </p:nvSpPr>
          <p:spPr>
            <a:xfrm>
              <a:off x="6187653" y="4557573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6156014" y="4557573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6156014" y="5196787"/>
            <a:ext cx="3888104" cy="9525"/>
            <a:chOff x="6156014" y="5196787"/>
            <a:chExt cx="3888104" cy="9525"/>
          </a:xfrm>
        </p:grpSpPr>
        <p:sp>
          <p:nvSpPr>
            <p:cNvPr id="41" name="object 41"/>
            <p:cNvSpPr/>
            <p:nvPr/>
          </p:nvSpPr>
          <p:spPr>
            <a:xfrm>
              <a:off x="6187653" y="5201289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156014" y="5201289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6552075" y="4648782"/>
            <a:ext cx="31000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В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одному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будинку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можна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створити </a:t>
            </a:r>
            <a:r>
              <a:rPr dirty="0" sz="1000" spc="150">
                <a:solidFill>
                  <a:srgbClr val="AC1032"/>
                </a:solidFill>
                <a:latin typeface="Tahoma"/>
                <a:cs typeface="Tahoma"/>
              </a:rPr>
              <a:t>лише </a:t>
            </a: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одне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ОСББ,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але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одне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може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об’єднати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співвласників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двох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більше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будинків.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88304" y="7093119"/>
            <a:ext cx="19748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90" b="1">
                <a:solidFill>
                  <a:srgbClr val="AC1032"/>
                </a:solidFill>
                <a:latin typeface="Trebuchet MS"/>
                <a:cs typeface="Trebuchet MS"/>
              </a:rPr>
              <a:t>40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899927" y="7093119"/>
            <a:ext cx="15367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85" b="1">
                <a:solidFill>
                  <a:srgbClr val="AC1032"/>
                </a:solidFill>
                <a:latin typeface="Trebuchet MS"/>
                <a:cs typeface="Trebuchet MS"/>
              </a:rPr>
              <a:t>41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43312" y="2819342"/>
            <a:ext cx="39147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одному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створити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одне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бороняє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створювати 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одному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більше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ніж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одне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об’єд-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мова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створити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паралельно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«існу-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ючим»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житлово-будівельним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кооперативом.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43312" y="3733708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2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дозволяє</a:t>
            </a:r>
            <a:r>
              <a:rPr dirty="0" sz="900" spc="2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створити</a:t>
            </a:r>
            <a:r>
              <a:rPr dirty="0" sz="900" spc="2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одне</a:t>
            </a:r>
            <a:r>
              <a:rPr dirty="0" sz="900" spc="2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2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співвласникам</a:t>
            </a:r>
            <a:r>
              <a:rPr dirty="0" sz="900" spc="2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двох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більше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будинків,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об’єднані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спільною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прибудинковою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те-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риторією,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елементами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благоустрою,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обладнанням,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інженер-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ною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інфраструктурою.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43312" y="5410156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запобігання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зловживанням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створювати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після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зареєстровано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над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50%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«квар-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тир»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«приміщень»,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«площ».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вимога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меті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запобігти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створенню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«кишенькових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ОСББ»,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свого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часу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практикували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несумлінні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забудовники.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43312" y="6476780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Завершимо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характеристику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правового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статусу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порів-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нянням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іншими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організаційно-правовими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формами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юридич-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осіб,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дотичними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8304" y="7093119"/>
            <a:ext cx="18478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35" b="1">
                <a:solidFill>
                  <a:srgbClr val="AC1032"/>
                </a:solidFill>
                <a:latin typeface="Trebuchet MS"/>
                <a:cs typeface="Trebuchet MS"/>
              </a:rPr>
              <a:t>42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72495" y="7093119"/>
            <a:ext cx="18351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30" b="1">
                <a:solidFill>
                  <a:srgbClr val="AC1032"/>
                </a:solidFill>
                <a:latin typeface="Trebuchet MS"/>
                <a:cs typeface="Trebuchet MS"/>
              </a:rPr>
              <a:t>43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38327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Україні: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правовий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статус,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4320448"/>
            <a:ext cx="3914775" cy="2639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888365">
              <a:lnSpc>
                <a:spcPts val="1200"/>
              </a:lnSpc>
              <a:spcBef>
                <a:spcPts val="340"/>
              </a:spcBef>
            </a:pP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Питання </a:t>
            </a:r>
            <a:r>
              <a:rPr dirty="0" sz="1200" spc="10" b="1">
                <a:solidFill>
                  <a:srgbClr val="AC1032"/>
                </a:solidFill>
                <a:latin typeface="Tahoma"/>
                <a:cs typeface="Tahoma"/>
              </a:rPr>
              <a:t>«господарської </a:t>
            </a:r>
            <a:r>
              <a:rPr dirty="0" sz="1200" spc="-5" b="1">
                <a:solidFill>
                  <a:srgbClr val="AC1032"/>
                </a:solidFill>
                <a:latin typeface="Tahoma"/>
                <a:cs typeface="Tahoma"/>
              </a:rPr>
              <a:t>діяльності» </a:t>
            </a:r>
            <a:r>
              <a:rPr dirty="0" sz="1200" spc="-3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AC1032"/>
                </a:solidFill>
                <a:latin typeface="Tahoma"/>
                <a:cs typeface="Tahoma"/>
              </a:rPr>
              <a:t>та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5" b="1">
                <a:solidFill>
                  <a:srgbClr val="AC1032"/>
                </a:solidFill>
                <a:latin typeface="Tahoma"/>
                <a:cs typeface="Tahoma"/>
              </a:rPr>
              <a:t>відносин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0" b="1">
                <a:solidFill>
                  <a:srgbClr val="AC1032"/>
                </a:solidFill>
                <a:latin typeface="Tahoma"/>
                <a:cs typeface="Tahoma"/>
              </a:rPr>
              <a:t>зі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5" b="1">
                <a:solidFill>
                  <a:srgbClr val="AC1032"/>
                </a:solidFill>
                <a:latin typeface="Tahoma"/>
                <a:cs typeface="Tahoma"/>
              </a:rPr>
              <a:t>співвласниками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Вище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зазначили,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суб’єктом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господарювання.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Зупинимося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докладніше.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Згідно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ст.ст.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4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і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22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ників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будинку»,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діяльність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госпо-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дарчим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забезпеченням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негосподарюючих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суб’єктів,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відтак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суб’єктом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господарювання.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715">
              <a:lnSpc>
                <a:spcPct val="111100"/>
              </a:lnSpc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Згідно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Господарським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кодексом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України,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різниця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господар-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ською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діяльністю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господарчим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забезпеченням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діяльності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него- </a:t>
            </a:r>
            <a:r>
              <a:rPr dirty="0" sz="900" spc="-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сподарюючих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суб’єктів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полягає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тому,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господарська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діяльність</a:t>
            </a:r>
            <a:endParaRPr sz="900">
              <a:latin typeface="Tahoma"/>
              <a:cs typeface="Tahoma"/>
            </a:endParaRPr>
          </a:p>
          <a:p>
            <a:pPr algn="just" marL="12700" marR="5715">
              <a:lnSpc>
                <a:spcPct val="111100"/>
              </a:lnSpc>
            </a:pP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л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ь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ь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0" i="1">
                <a:solidFill>
                  <a:srgbClr val="231F20"/>
                </a:solidFill>
                <a:latin typeface="Verdana"/>
                <a:cs typeface="Verdana"/>
              </a:rPr>
              <a:t>«</a:t>
            </a:r>
            <a:r>
              <a:rPr dirty="0" sz="900" spc="-35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 i="1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dirty="0" sz="900" spc="-20" i="1">
                <a:solidFill>
                  <a:srgbClr val="231F20"/>
                </a:solidFill>
                <a:latin typeface="Verdana"/>
                <a:cs typeface="Verdana"/>
              </a:rPr>
              <a:t>ф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dirty="0" sz="900" spc="-50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п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л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ь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но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г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б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и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ц</a:t>
            </a:r>
            <a:r>
              <a:rPr dirty="0" sz="900" spc="-25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900" spc="65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900" spc="-140" i="1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п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я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мо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900" spc="55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900" spc="70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900" spc="50" i="1">
                <a:solidFill>
                  <a:srgbClr val="231F20"/>
                </a:solidFill>
                <a:latin typeface="Verdana"/>
                <a:cs typeface="Verdana"/>
              </a:rPr>
              <a:t>а 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виготовлення</a:t>
            </a:r>
            <a:r>
              <a:rPr dirty="0" sz="900" spc="-1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та</a:t>
            </a:r>
            <a:r>
              <a:rPr dirty="0" sz="900" spc="-1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реалізацію</a:t>
            </a:r>
            <a:r>
              <a:rPr dirty="0" sz="900" spc="-1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продукції,</a:t>
            </a:r>
            <a:r>
              <a:rPr dirty="0" sz="900" spc="-1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виконання</a:t>
            </a:r>
            <a:r>
              <a:rPr dirty="0" sz="900" spc="-1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робіт</a:t>
            </a:r>
            <a:r>
              <a:rPr dirty="0" sz="900" spc="-1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чи</a:t>
            </a:r>
            <a:r>
              <a:rPr dirty="0" sz="900" spc="-1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надан-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ня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послуг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вартісного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характеру,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що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мають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цінову 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визначеність»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29851" y="827957"/>
          <a:ext cx="3895090" cy="6018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350"/>
                <a:gridCol w="809625"/>
                <a:gridCol w="809625"/>
                <a:gridCol w="809625"/>
                <a:gridCol w="809625"/>
              </a:tblGrid>
              <a:tr h="1102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6985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2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Об’єднання </a:t>
                      </a:r>
                      <a:r>
                        <a:rPr dirty="0" sz="700" spc="2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співвласників  </a:t>
                      </a:r>
                      <a:r>
                        <a:rPr dirty="0" sz="700" spc="1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багатоквар- </a:t>
                      </a:r>
                      <a:r>
                        <a:rPr dirty="0" sz="700" spc="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тирного </a:t>
                      </a:r>
                      <a:r>
                        <a:rPr dirty="0" sz="700" spc="2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3906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Житлово- </a:t>
                      </a:r>
                      <a:r>
                        <a:rPr dirty="0" sz="700" spc="1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3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дів</a:t>
                      </a:r>
                      <a:r>
                        <a:rPr dirty="0" sz="700" spc="-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льний  </a:t>
                      </a:r>
                      <a:r>
                        <a:rPr dirty="0" sz="700" spc="2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кооператив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2763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2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Орган </a:t>
                      </a:r>
                      <a:r>
                        <a:rPr dirty="0" sz="700" spc="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само- </a:t>
                      </a:r>
                      <a:r>
                        <a:rPr dirty="0" sz="700" spc="-19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організації </a:t>
                      </a:r>
                      <a:r>
                        <a:rPr dirty="0" sz="700" spc="2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населення </a:t>
                      </a:r>
                      <a:r>
                        <a:rPr dirty="0" sz="700" spc="2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dirty="0" sz="700" spc="-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3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овий  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комітет)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318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3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Підприєм- </a:t>
                      </a:r>
                      <a:r>
                        <a:rPr dirty="0" sz="700" spc="3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ство-упра- </a:t>
                      </a:r>
                      <a:r>
                        <a:rPr dirty="0" sz="700" spc="2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витель </a:t>
                      </a:r>
                      <a:r>
                        <a:rPr dirty="0" sz="700" spc="2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(приватне </a:t>
                      </a:r>
                      <a:r>
                        <a:rPr dirty="0" sz="700" spc="2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підприємс</a:t>
                      </a:r>
                      <a:r>
                        <a:rPr dirty="0" sz="700" spc="1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тв</a:t>
                      </a:r>
                      <a:r>
                        <a:rPr dirty="0" sz="700" spc="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,  </a:t>
                      </a:r>
                      <a:r>
                        <a:rPr dirty="0" sz="700" spc="3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господарське </a:t>
                      </a:r>
                      <a:r>
                        <a:rPr dirty="0" sz="700" spc="-19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товариство, </a:t>
                      </a:r>
                      <a:r>
                        <a:rPr dirty="0" sz="700" spc="2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комунальне </a:t>
                      </a:r>
                      <a:r>
                        <a:rPr dirty="0" sz="700" spc="3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унітарне </a:t>
                      </a:r>
                      <a:r>
                        <a:rPr dirty="0" sz="700" spc="10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під- </a:t>
                      </a:r>
                      <a:r>
                        <a:rPr dirty="0" sz="700" spc="1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 b="1">
                          <a:solidFill>
                            <a:srgbClr val="AC1032"/>
                          </a:solidFill>
                          <a:latin typeface="Tahoma"/>
                          <a:cs typeface="Tahoma"/>
                        </a:rPr>
                        <a:t>приємство)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1610045">
                <a:tc>
                  <a:txBody>
                    <a:bodyPr/>
                    <a:lstStyle/>
                    <a:p>
                      <a:pPr marL="50165" marR="16256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он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6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давча </a:t>
                      </a:r>
                      <a:r>
                        <a:rPr dirty="0" sz="700" spc="6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база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819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он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аїни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 marR="50800">
                        <a:lnSpc>
                          <a:spcPts val="800"/>
                        </a:lnSpc>
                        <a:spcBef>
                          <a:spcPts val="40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«Про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днан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ків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бага-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токвартирного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будинку»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445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Житловий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аїн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ської РСР,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закони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Укра-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їни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«Про коо-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пе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ацію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»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«Про 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споживчу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кооперацію»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8509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он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аїни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“Про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органи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самоорган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ції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лення”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50800" marR="58419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Господарський </a:t>
                      </a:r>
                      <a:r>
                        <a:rPr dirty="0" sz="700" spc="-2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кр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аїни, 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кр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аїни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 marR="43815">
                        <a:lnSpc>
                          <a:spcPts val="800"/>
                        </a:lnSpc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«Пр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оспо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ськ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овари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тва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»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«Про 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акціонерн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вари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тва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»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«Про 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овари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тв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 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обмеженою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 marR="44450">
                        <a:lnSpc>
                          <a:spcPts val="800"/>
                        </a:lnSpc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дат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овою  </a:t>
                      </a:r>
                      <a:r>
                        <a:rPr dirty="0" sz="700" spc="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відповідаль-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ні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тю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»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«Про  </a:t>
                      </a:r>
                      <a:r>
                        <a:rPr dirty="0" sz="700" spc="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житлово-кому-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нальн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луги»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492434">
                <a:tc>
                  <a:txBody>
                    <a:bodyPr/>
                    <a:lstStyle/>
                    <a:p>
                      <a:pPr marL="50165" marR="10096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авовий 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статус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4765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Юридична 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особа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4765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Юридична 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особа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0541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Юридична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 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тат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юр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дичної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4765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Юридична 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особа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1508458">
                <a:tc>
                  <a:txBody>
                    <a:bodyPr/>
                    <a:lstStyle/>
                    <a:p>
                      <a:pPr marL="50800" marR="7874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Майновий 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статус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6032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8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власни-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ком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бага-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оква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тирно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 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6223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дноо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ом 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збудованого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прид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но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 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момент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 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першої 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квартири.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165" marR="47625">
                        <a:lnSpc>
                          <a:spcPts val="800"/>
                        </a:lnSpc>
                      </a:pP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ом 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багатоквартир-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но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 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уплено  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оч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дну  </a:t>
                      </a:r>
                      <a:r>
                        <a:rPr dirty="0" sz="700" spc="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квартиру.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6032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8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власни-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ком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бага-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оква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тирно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 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6032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8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власни-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ком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бага-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оква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тирно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 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1296387">
                <a:tc>
                  <a:txBody>
                    <a:bodyPr/>
                    <a:lstStyle/>
                    <a:p>
                      <a:pPr marL="50800" marR="7112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Цілі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творення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6032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Управління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спільним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май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ном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ників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бага-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оква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тирно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 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8001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Забезпечен-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ня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потреби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членів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жи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лі, 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управління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власним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май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ном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оопе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тиву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50800" marR="4826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Вирішення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пи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тань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місцево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 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значення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4254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Надання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послуг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управління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ага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оква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ним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ом 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 метою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одер-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жання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при-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бутку </a:t>
                      </a:r>
                      <a:r>
                        <a:rPr dirty="0" sz="700" spc="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його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зп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ділу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між 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власниками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підприємства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55993" y="827957"/>
          <a:ext cx="3895090" cy="3182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350"/>
                <a:gridCol w="809625"/>
                <a:gridCol w="809625"/>
                <a:gridCol w="809625"/>
                <a:gridCol w="809625"/>
              </a:tblGrid>
              <a:tr h="594055">
                <a:tc>
                  <a:txBody>
                    <a:bodyPr/>
                    <a:lstStyle/>
                    <a:p>
                      <a:pPr marL="50800" marR="11557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Госпо-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дарський 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статус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5715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дарювання, 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приємництва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9906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осп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дарювання,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може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бути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ом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приємництва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50800" marR="12890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дарюва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ня,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 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підприємни- </a:t>
                      </a:r>
                      <a:r>
                        <a:rPr dirty="0" sz="700" spc="-2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цтва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5334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осп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дарювання,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підпр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ємництва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594055">
                <a:tc>
                  <a:txBody>
                    <a:bodyPr/>
                    <a:lstStyle/>
                    <a:p>
                      <a:pPr marL="50800" marR="50165">
                        <a:lnSpc>
                          <a:spcPts val="800"/>
                        </a:lnSpc>
                        <a:spcBef>
                          <a:spcPts val="439"/>
                        </a:spcBef>
                      </a:pP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Статус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неприбут- </a:t>
                      </a:r>
                      <a:r>
                        <a:rPr dirty="0" sz="700" spc="-19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ової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орга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нізації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879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92710">
                        <a:lnSpc>
                          <a:spcPts val="800"/>
                        </a:lnSpc>
                        <a:spcBef>
                          <a:spcPts val="439"/>
                        </a:spcBef>
                      </a:pP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Може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реє-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увати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непри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ова 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організація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879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92710">
                        <a:lnSpc>
                          <a:spcPts val="800"/>
                        </a:lnSpc>
                        <a:spcBef>
                          <a:spcPts val="439"/>
                        </a:spcBef>
                      </a:pP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Може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реє-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увати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непри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ова 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організація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879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92710">
                        <a:lnSpc>
                          <a:spcPts val="800"/>
                        </a:lnSpc>
                        <a:spcBef>
                          <a:spcPts val="439"/>
                        </a:spcBef>
                      </a:pP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Може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реє-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увати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непри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ова 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організація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879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37795">
                        <a:lnSpc>
                          <a:spcPts val="800"/>
                        </a:lnSpc>
                        <a:spcBef>
                          <a:spcPts val="439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Цілі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творе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умісні 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зі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статусом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 marR="64135">
                        <a:lnSpc>
                          <a:spcPts val="800"/>
                        </a:lnSpc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непри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ової 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організації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879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100044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Членство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826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71755">
                        <a:lnSpc>
                          <a:spcPts val="800"/>
                        </a:lnSpc>
                        <a:spcBef>
                          <a:spcPts val="439"/>
                        </a:spcBef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Відсутнє як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поня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я.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всіх 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ав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матично”.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879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53670">
                        <a:lnSpc>
                          <a:spcPts val="800"/>
                        </a:lnSpc>
                        <a:spcBef>
                          <a:spcPts val="440"/>
                        </a:spcBef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Добровіль-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не.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Членами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ть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власники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приміщень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 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так 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сторонні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особи.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88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1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«член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тво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»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1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«пр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тавни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цтво»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:</a:t>
                      </a:r>
                      <a:r>
                        <a:rPr dirty="0" sz="700" spc="-1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тав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ля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всі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</a:t>
                      </a:r>
                      <a:r>
                        <a:rPr dirty="0" sz="700" spc="-1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меш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анці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1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 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звідносн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  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1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dirty="0" sz="700" spc="-1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вони 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йо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никами.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9017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Членами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(учасниками)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власники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(засновники)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підприєм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тва.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165" marR="271145">
                        <a:lnSpc>
                          <a:spcPts val="800"/>
                        </a:lnSpc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Зазвичай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чи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ла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165" marR="99695">
                        <a:lnSpc>
                          <a:spcPts val="800"/>
                        </a:lnSpc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 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390845">
                <a:tc>
                  <a:txBody>
                    <a:bodyPr/>
                    <a:lstStyle/>
                    <a:p>
                      <a:pPr marL="50800" marR="4445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Форма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авління 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будинком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2034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8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Форма </a:t>
                      </a:r>
                      <a:r>
                        <a:rPr dirty="0" sz="700" spc="8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авління 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будинком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3462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формою 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управління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будинком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3462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формою 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управління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будинком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2034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8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Форма </a:t>
                      </a:r>
                      <a:r>
                        <a:rPr dirty="0" sz="700" spc="8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авління 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будинком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594055">
                <a:tc>
                  <a:txBody>
                    <a:bodyPr/>
                    <a:lstStyle/>
                    <a:p>
                      <a:pPr marL="50800" marR="4445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Підстава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авління 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будинком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8255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таві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кону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статуту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3843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тні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вові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тави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3843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тні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вові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тави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6286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підставі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договору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сіма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дноча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ками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38327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Україні: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правовий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статус,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477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Попри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чинним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законодавством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надає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надавати,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періодично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деяких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правлінь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виникає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«чу-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дова»</a:t>
            </a:r>
            <a:r>
              <a:rPr dirty="0" sz="900" spc="3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ідея</a:t>
            </a:r>
            <a:r>
              <a:rPr dirty="0" sz="900" spc="3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укласти</a:t>
            </a:r>
            <a:r>
              <a:rPr dirty="0" sz="900" spc="3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3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3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договори</a:t>
            </a:r>
            <a:r>
              <a:rPr dirty="0" sz="900" spc="3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3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логікою: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«У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ЖЕКу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договір?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нам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треба!».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Олії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вогонь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підливають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деякі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юристи,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яким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наявності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договору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нібито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легше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цювати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боржниками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(а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насправді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хочеться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перебудовувати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12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«накатану»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ЖЕКах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логіку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викладу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позовних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заяв).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312" y="837907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Іншими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словами,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вона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орієнтована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«назовні»,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«зовнішнє»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живання.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господарче забезпечення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«внутрішнє»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спожи-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вання,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забезпечення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своїх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власних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потреб.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цим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займа-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ються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співвласники,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створивши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разом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управляють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своїм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будинком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утримують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його.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312" y="1752213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Оскільки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здійснює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самозабезпечення,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діяльність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розглядатися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послуг.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немає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немає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ціни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послуги.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Фінансується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самозабезпечення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раху-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нок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розмір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перелік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визначають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виключно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жоден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орган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(і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права)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зробити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них.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312" y="2818872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Статус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негосподарюючого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суб’єкта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дуже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важливим,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застосовуються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вимоги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нор-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мативно-правових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актів,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поширюються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суб’єктів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господа-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рювання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частині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ліцензування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певних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видів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діяльності,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контро-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лю,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перевірок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тощо.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стоїмо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позиції,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вимоги,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адресовані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суб’єктам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господарювання,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пред’являтися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можуть.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312" y="3885530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Цілком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логічно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цій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ситуації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визначає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неприбут-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кову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організацію.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Щоправда,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інші неприбуткові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організації,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отримання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статусу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внесене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Реєстру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неприбуткових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організацій.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12" y="4647460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Податковий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кодекс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вимагає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неприбуткових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органі-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зацій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серед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іншого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цільового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(згідно зі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статутними цілями) ви-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трачання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коштів.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(та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неприбуткових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організацій,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хоч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практиці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цю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вимогу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виконують)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означає,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ходження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витрачання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коштів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повинні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здійсню-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ватися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обліковуватися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цільовими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фондами.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27995" y="5694312"/>
            <a:ext cx="3888104" cy="9525"/>
            <a:chOff x="827995" y="5694312"/>
            <a:chExt cx="3888104" cy="9525"/>
          </a:xfrm>
        </p:grpSpPr>
        <p:sp>
          <p:nvSpPr>
            <p:cNvPr id="11" name="object 11"/>
            <p:cNvSpPr/>
            <p:nvPr/>
          </p:nvSpPr>
          <p:spPr>
            <a:xfrm>
              <a:off x="859654" y="5698814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27995" y="5698814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827995" y="6947661"/>
            <a:ext cx="3888104" cy="9525"/>
            <a:chOff x="827995" y="6947661"/>
            <a:chExt cx="3888104" cy="9525"/>
          </a:xfrm>
        </p:grpSpPr>
        <p:sp>
          <p:nvSpPr>
            <p:cNvPr id="14" name="object 14"/>
            <p:cNvSpPr/>
            <p:nvPr/>
          </p:nvSpPr>
          <p:spPr>
            <a:xfrm>
              <a:off x="859654" y="6952164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27995" y="6952164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011489" y="5790055"/>
            <a:ext cx="352107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87020" marR="279400">
              <a:lnSpc>
                <a:spcPct val="100000"/>
              </a:lnSpc>
              <a:spcBef>
                <a:spcPts val="100"/>
              </a:spcBef>
            </a:pP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ОСББ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не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надає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послуг, </a:t>
            </a:r>
            <a:r>
              <a:rPr dirty="0" sz="1000" spc="55">
                <a:solidFill>
                  <a:srgbClr val="AC1032"/>
                </a:solidFill>
                <a:latin typeface="Tahoma"/>
                <a:cs typeface="Tahoma"/>
              </a:rPr>
              <a:t>а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здійснює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0">
                <a:solidFill>
                  <a:srgbClr val="AC1032"/>
                </a:solidFill>
                <a:latin typeface="Tahoma"/>
                <a:cs typeface="Tahoma"/>
              </a:rPr>
              <a:t>самозабезпечення!</a:t>
            </a:r>
            <a:r>
              <a:rPr dirty="0" sz="1000" spc="-5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Для</a:t>
            </a:r>
            <a:r>
              <a:rPr dirty="0" sz="1000" spc="-5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0">
                <a:solidFill>
                  <a:srgbClr val="AC1032"/>
                </a:solidFill>
                <a:latin typeface="Tahoma"/>
                <a:cs typeface="Tahoma"/>
              </a:rPr>
              <a:t>цього</a:t>
            </a:r>
            <a:r>
              <a:rPr dirty="0" sz="1000" spc="-5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співвласники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сплачують</a:t>
            </a:r>
            <a:r>
              <a:rPr dirty="0" sz="1000" spc="-5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5">
                <a:solidFill>
                  <a:srgbClr val="AC1032"/>
                </a:solidFill>
                <a:latin typeface="Tahoma"/>
                <a:cs typeface="Tahoma"/>
              </a:rPr>
              <a:t>внески,</a:t>
            </a:r>
            <a:r>
              <a:rPr dirty="0" sz="1000" spc="-5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55">
                <a:solidFill>
                  <a:srgbClr val="AC1032"/>
                </a:solidFill>
                <a:latin typeface="Tahoma"/>
                <a:cs typeface="Tahoma"/>
              </a:rPr>
              <a:t>а</a:t>
            </a:r>
            <a:r>
              <a:rPr dirty="0" sz="1000" spc="-5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не</a:t>
            </a:r>
            <a:r>
              <a:rPr dirty="0" sz="1000" spc="-5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платять</a:t>
            </a:r>
            <a:r>
              <a:rPr dirty="0" sz="1000" spc="-5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5">
                <a:solidFill>
                  <a:srgbClr val="AC1032"/>
                </a:solidFill>
                <a:latin typeface="Tahoma"/>
                <a:cs typeface="Tahoma"/>
              </a:rPr>
              <a:t>за</a:t>
            </a:r>
            <a:r>
              <a:rPr dirty="0" sz="1000" spc="-5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5">
                <a:solidFill>
                  <a:srgbClr val="AC1032"/>
                </a:solidFill>
                <a:latin typeface="Tahoma"/>
                <a:cs typeface="Tahoma"/>
              </a:rPr>
              <a:t>послуги!</a:t>
            </a:r>
            <a:endParaRPr sz="1000">
              <a:latin typeface="Tahoma"/>
              <a:cs typeface="Tahoma"/>
            </a:endParaRPr>
          </a:p>
          <a:p>
            <a:pPr algn="ctr" marL="12065" marR="5080" indent="-635">
              <a:lnSpc>
                <a:spcPct val="100000"/>
              </a:lnSpc>
            </a:pP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Облік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надходження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і </a:t>
            </a:r>
            <a:r>
              <a:rPr dirty="0" sz="1000" spc="80">
                <a:solidFill>
                  <a:srgbClr val="AC1032"/>
                </a:solidFill>
                <a:latin typeface="Tahoma"/>
                <a:cs typeface="Tahoma"/>
              </a:rPr>
              <a:t>витрачання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внесків </a:t>
            </a:r>
            <a:r>
              <a:rPr dirty="0" sz="1000" spc="80">
                <a:solidFill>
                  <a:srgbClr val="AC1032"/>
                </a:solidFill>
                <a:latin typeface="Tahoma"/>
                <a:cs typeface="Tahoma"/>
              </a:rPr>
              <a:t>в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ОСББ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0">
                <a:solidFill>
                  <a:srgbClr val="AC1032"/>
                </a:solidFill>
                <a:latin typeface="Tahoma"/>
                <a:cs typeface="Tahoma"/>
              </a:rPr>
              <a:t>здійснюється</a:t>
            </a:r>
            <a:r>
              <a:rPr dirty="0" sz="1000" spc="-3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5">
                <a:solidFill>
                  <a:srgbClr val="AC1032"/>
                </a:solidFill>
                <a:latin typeface="Tahoma"/>
                <a:cs typeface="Tahoma"/>
              </a:rPr>
              <a:t>за</a:t>
            </a:r>
            <a:r>
              <a:rPr dirty="0" sz="1000" spc="-3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цільовими</a:t>
            </a:r>
            <a:r>
              <a:rPr dirty="0" sz="1000" spc="-3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фондами.</a:t>
            </a:r>
            <a:r>
              <a:rPr dirty="0" sz="1000" spc="-3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Затвердження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0">
                <a:solidFill>
                  <a:srgbClr val="AC1032"/>
                </a:solidFill>
                <a:latin typeface="Tahoma"/>
                <a:cs typeface="Tahoma"/>
              </a:rPr>
              <a:t>переліку</a:t>
            </a:r>
            <a:r>
              <a:rPr dirty="0" sz="1000" spc="-5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000" spc="-5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розмірів</a:t>
            </a:r>
            <a:r>
              <a:rPr dirty="0" sz="1000" spc="-5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5">
                <a:solidFill>
                  <a:srgbClr val="AC1032"/>
                </a:solidFill>
                <a:latin typeface="Tahoma"/>
                <a:cs typeface="Tahoma"/>
              </a:rPr>
              <a:t>внесків,</a:t>
            </a:r>
            <a:r>
              <a:rPr dirty="0" sz="1000" spc="-4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55">
                <a:solidFill>
                  <a:srgbClr val="AC1032"/>
                </a:solidFill>
                <a:latin typeface="Tahoma"/>
                <a:cs typeface="Tahoma"/>
              </a:rPr>
              <a:t>а</a:t>
            </a:r>
            <a:r>
              <a:rPr dirty="0" sz="1000" spc="-5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5">
                <a:solidFill>
                  <a:srgbClr val="AC1032"/>
                </a:solidFill>
                <a:latin typeface="Tahoma"/>
                <a:cs typeface="Tahoma"/>
              </a:rPr>
              <a:t>також</a:t>
            </a:r>
            <a:r>
              <a:rPr dirty="0" sz="1000" spc="-5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кошторису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є</a:t>
            </a:r>
            <a:r>
              <a:rPr dirty="0" sz="1000" spc="-5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виключною</a:t>
            </a:r>
            <a:r>
              <a:rPr dirty="0" sz="1000" spc="-5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компетенцією</a:t>
            </a:r>
            <a:r>
              <a:rPr dirty="0" sz="1000" spc="-4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5">
                <a:solidFill>
                  <a:srgbClr val="AC1032"/>
                </a:solidFill>
                <a:latin typeface="Tahoma"/>
                <a:cs typeface="Tahoma"/>
              </a:rPr>
              <a:t>загальних</a:t>
            </a:r>
            <a:r>
              <a:rPr dirty="0" sz="1000" spc="-5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5">
                <a:solidFill>
                  <a:srgbClr val="AC1032"/>
                </a:solidFill>
                <a:latin typeface="Tahoma"/>
                <a:cs typeface="Tahoma"/>
              </a:rPr>
              <a:t>зборів.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3672" y="2143130"/>
            <a:ext cx="1181557" cy="166573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78454" y="2143130"/>
            <a:ext cx="1351818" cy="166573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143312" y="4038508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Така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практика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глибоко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хибною</a:t>
            </a:r>
            <a:r>
              <a:rPr dirty="0" sz="900" spc="-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шкідливою.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Відносини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ста-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тутними,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договірними,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обов’язки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визначені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законом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статутом.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жодного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договору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цих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відносинах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треба.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8304" y="7093119"/>
            <a:ext cx="19812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90" b="1">
                <a:solidFill>
                  <a:srgbClr val="AC1032"/>
                </a:solidFill>
                <a:latin typeface="Trebuchet MS"/>
                <a:cs typeface="Trebuchet MS"/>
              </a:rPr>
              <a:t>44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71352" y="7093119"/>
            <a:ext cx="18542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40" b="1">
                <a:solidFill>
                  <a:srgbClr val="AC1032"/>
                </a:solidFill>
                <a:latin typeface="Trebuchet MS"/>
                <a:cs typeface="Trebuchet MS"/>
              </a:rPr>
              <a:t>45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43312" y="4648144"/>
            <a:ext cx="39160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По-перше,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укладення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договорів</a:t>
            </a:r>
            <a:r>
              <a:rPr dirty="0" sz="9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співвласниками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передбачено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чинним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законодавством.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43274" y="5105344"/>
            <a:ext cx="391477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По-друге,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постає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питання: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яким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документом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керуватися,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статуті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договорі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обсяг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обов’язків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визна-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чено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по-різному?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правління,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укладаючи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договори,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«на-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діляти»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різним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об’ємом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обов’язків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(різним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статуті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договорі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різним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різних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договорах)?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Відповідь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очевид-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на: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ні,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робити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може,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керуватися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статутом,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укладеними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всупереч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йому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законодавству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договорами.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43312" y="6324545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По-третє,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укладення договорів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між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співвласниками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лумачитис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ь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тиц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лумачить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наданн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 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послуг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співвласникові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усіма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подальшими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негативними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слідками,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числі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податковими.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38327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Україні: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правовий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статус,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Більше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найважливіших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питань встановлено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вимогу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прийняття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рішень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більшістю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щонайменше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2/3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усіх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власників.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питання: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3309" y="1295341"/>
            <a:ext cx="373634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5080" indent="-180340">
              <a:lnSpc>
                <a:spcPct val="111100"/>
              </a:lnSpc>
              <a:spcBef>
                <a:spcPts val="10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визначення</a:t>
            </a:r>
            <a:r>
              <a:rPr dirty="0" sz="900" spc="3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переліку</a:t>
            </a:r>
            <a:r>
              <a:rPr dirty="0" sz="900" spc="3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3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розмірів</a:t>
            </a:r>
            <a:r>
              <a:rPr dirty="0" sz="900" spc="3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3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платежів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користування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спільним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майном,</a:t>
            </a:r>
            <a:endParaRPr sz="900">
              <a:latin typeface="Tahoma"/>
              <a:cs typeface="Tahoma"/>
            </a:endParaRPr>
          </a:p>
          <a:p>
            <a:pPr marL="192405" marR="6985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передача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користування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фізичним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юридичним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особам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майна,</a:t>
            </a:r>
            <a:endParaRPr sz="900">
              <a:latin typeface="Tahoma"/>
              <a:cs typeface="Tahoma"/>
            </a:endParaRPr>
          </a:p>
          <a:p>
            <a:pPr marL="192405" marR="6985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реконструкція</a:t>
            </a:r>
            <a:r>
              <a:rPr dirty="0" sz="9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капітальний</a:t>
            </a:r>
            <a:r>
              <a:rPr dirty="0" sz="9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ремонт</a:t>
            </a:r>
            <a:r>
              <a:rPr dirty="0" sz="900" spc="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зведення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господарських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споруд.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287" y="2514435"/>
            <a:ext cx="39147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Решта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питань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приймаються,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нагадаємо,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більшістю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понад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50%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усіх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287" y="2971636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Підкреслимо: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більшість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рахується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усіх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усіх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власників.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Поняття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кворуму,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пам’ятаєте,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рах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відсутнє.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Натомість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недосягненні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зборах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більшості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«за»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«проти»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проводиться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письмове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опи-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тування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голосували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зборах,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результати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голосування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письмового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опитування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разом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визначають,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набрало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необхідну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більшість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голосів.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287" y="4190660"/>
            <a:ext cx="391477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весь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час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оперуємо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поняттям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«голосу».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Чому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так?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дозволяє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співвласникам по-своєму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визначити в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статуті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принцип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розподілу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голосів,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обов’язково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пропорційно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площі.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практиці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деякі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запроваджують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принцип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«один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=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ди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лос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»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принци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«о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дн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ква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тир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=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дин 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голос».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Кожен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підхід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свої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переваги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недоліки,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обрати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вирішувати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співвласникам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кожному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конкретному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281" y="5409649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(саме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колегіально)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постійно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діючим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конавчим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органом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Голова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«руками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ногами»,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який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вчиняти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правочини,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схвалили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та/або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правління.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практиці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означає,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зокре-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ма,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добре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організованій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роботі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кожен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укладений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го-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ловою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наявний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протокол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засідання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рішенням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укласти.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3281" y="6643878"/>
            <a:ext cx="39128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Часто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ведуться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суперечки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членом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правління.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967646"/>
            <a:ext cx="3916045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solidFill>
                  <a:srgbClr val="AC1032"/>
                </a:solidFill>
                <a:latin typeface="Tahoma"/>
                <a:cs typeface="Tahoma"/>
              </a:rPr>
              <a:t>Органи</a:t>
            </a:r>
            <a:r>
              <a:rPr dirty="0" sz="12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управління</a:t>
            </a:r>
            <a:r>
              <a:rPr dirty="0" sz="12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Стаття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12</a:t>
            </a:r>
            <a:r>
              <a:rPr dirty="0" sz="900" spc="43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43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43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4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43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45077" y="1447718"/>
            <a:ext cx="18865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225">
              <a:lnSpc>
                <a:spcPct val="111100"/>
              </a:lnSpc>
              <a:spcBef>
                <a:spcPts val="100"/>
              </a:spcBef>
              <a:tabLst>
                <a:tab pos="763905" algn="l"/>
                <a:tab pos="1083310" algn="l"/>
              </a:tabLst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оворит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ь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dirty="0" sz="900" spc="155">
                <a:solidFill>
                  <a:srgbClr val="231F20"/>
                </a:solidFill>
                <a:latin typeface="Tahoma"/>
                <a:cs typeface="Tahoma"/>
              </a:rPr>
              <a:t>щ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«управління 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здійснює</a:t>
            </a:r>
            <a:r>
              <a:rPr dirty="0" sz="900" spc="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об’єднання</a:t>
            </a:r>
            <a:r>
              <a:rPr dirty="0" sz="900" spc="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через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297" y="1447718"/>
            <a:ext cx="19621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будинку»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 i="1">
                <a:solidFill>
                  <a:srgbClr val="231F20"/>
                </a:solidFill>
                <a:latin typeface="Verdana"/>
                <a:cs typeface="Verdana"/>
              </a:rPr>
              <a:t>багатоквартирним</a:t>
            </a:r>
            <a:r>
              <a:rPr dirty="0" sz="900" spc="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будинком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свої</a:t>
            </a:r>
            <a:r>
              <a:rPr dirty="0" sz="900" spc="-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60" i="1">
                <a:solidFill>
                  <a:srgbClr val="231F20"/>
                </a:solidFill>
                <a:latin typeface="Verdana"/>
                <a:cs typeface="Verdana"/>
              </a:rPr>
              <a:t>органи</a:t>
            </a:r>
            <a:r>
              <a:rPr dirty="0" sz="900" spc="-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управління»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297" y="2072547"/>
            <a:ext cx="36296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Такими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органами,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відповідно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ст.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10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зазначеного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закону,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є: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5320" y="2209718"/>
            <a:ext cx="3733800" cy="7874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192405" indent="-180340">
              <a:lnSpc>
                <a:spcPct val="100000"/>
              </a:lnSpc>
              <a:spcBef>
                <a:spcPts val="219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(вищий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орган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управління),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(колегіальний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виконавчий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орган)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зверніть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увагу,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мова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йде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правління,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особисто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голову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правління,</a:t>
            </a:r>
            <a:endParaRPr sz="900">
              <a:latin typeface="Tahoma"/>
              <a:cs typeface="Tahoma"/>
            </a:endParaRPr>
          </a:p>
          <a:p>
            <a:pPr algn="just"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ревізійна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комісія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ревізор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контролюючий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орган.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368914" y="3160877"/>
            <a:ext cx="801370" cy="648335"/>
            <a:chOff x="2368914" y="3160877"/>
            <a:chExt cx="801370" cy="64833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4208" y="3160877"/>
              <a:ext cx="255894" cy="64795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8914" y="3160877"/>
              <a:ext cx="238566" cy="6479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3545" y="3160877"/>
              <a:ext cx="234589" cy="647954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65057" y="3894694"/>
            <a:ext cx="1009043" cy="12182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449574" y="3477928"/>
            <a:ext cx="799465" cy="1349375"/>
            <a:chOff x="1449574" y="3477928"/>
            <a:chExt cx="799465" cy="1349375"/>
          </a:xfrm>
        </p:grpSpPr>
        <p:sp>
          <p:nvSpPr>
            <p:cNvPr id="22" name="object 22"/>
            <p:cNvSpPr/>
            <p:nvPr/>
          </p:nvSpPr>
          <p:spPr>
            <a:xfrm>
              <a:off x="1721167" y="4409833"/>
              <a:ext cx="527685" cy="417830"/>
            </a:xfrm>
            <a:custGeom>
              <a:avLst/>
              <a:gdLst/>
              <a:ahLst/>
              <a:cxnLst/>
              <a:rect l="l" t="t" r="r" b="b"/>
              <a:pathLst>
                <a:path w="527685" h="417829">
                  <a:moveTo>
                    <a:pt x="133286" y="110045"/>
                  </a:moveTo>
                  <a:lnTo>
                    <a:pt x="127177" y="109562"/>
                  </a:lnTo>
                  <a:lnTo>
                    <a:pt x="127800" y="110045"/>
                  </a:lnTo>
                  <a:lnTo>
                    <a:pt x="133286" y="110045"/>
                  </a:lnTo>
                  <a:close/>
                </a:path>
                <a:path w="527685" h="417829">
                  <a:moveTo>
                    <a:pt x="135661" y="247205"/>
                  </a:moveTo>
                  <a:lnTo>
                    <a:pt x="130886" y="237045"/>
                  </a:lnTo>
                  <a:lnTo>
                    <a:pt x="124650" y="240855"/>
                  </a:lnTo>
                  <a:lnTo>
                    <a:pt x="117678" y="242125"/>
                  </a:lnTo>
                  <a:lnTo>
                    <a:pt x="106629" y="242125"/>
                  </a:lnTo>
                  <a:lnTo>
                    <a:pt x="106629" y="252285"/>
                  </a:lnTo>
                  <a:lnTo>
                    <a:pt x="117144" y="252285"/>
                  </a:lnTo>
                  <a:lnTo>
                    <a:pt x="129730" y="249745"/>
                  </a:lnTo>
                  <a:lnTo>
                    <a:pt x="135661" y="247205"/>
                  </a:lnTo>
                  <a:close/>
                </a:path>
                <a:path w="527685" h="417829">
                  <a:moveTo>
                    <a:pt x="234569" y="353885"/>
                  </a:moveTo>
                  <a:lnTo>
                    <a:pt x="231381" y="337375"/>
                  </a:lnTo>
                  <a:lnTo>
                    <a:pt x="222554" y="322135"/>
                  </a:lnTo>
                  <a:lnTo>
                    <a:pt x="214236" y="315785"/>
                  </a:lnTo>
                  <a:lnTo>
                    <a:pt x="210908" y="313245"/>
                  </a:lnTo>
                  <a:lnTo>
                    <a:pt x="209245" y="311975"/>
                  </a:lnTo>
                  <a:lnTo>
                    <a:pt x="192582" y="306895"/>
                  </a:lnTo>
                  <a:lnTo>
                    <a:pt x="153974" y="301815"/>
                  </a:lnTo>
                  <a:lnTo>
                    <a:pt x="151320" y="301815"/>
                  </a:lnTo>
                  <a:lnTo>
                    <a:pt x="151320" y="311975"/>
                  </a:lnTo>
                  <a:lnTo>
                    <a:pt x="117297" y="389445"/>
                  </a:lnTo>
                  <a:lnTo>
                    <a:pt x="106375" y="364604"/>
                  </a:lnTo>
                  <a:lnTo>
                    <a:pt x="106375" y="390715"/>
                  </a:lnTo>
                  <a:lnTo>
                    <a:pt x="80835" y="378015"/>
                  </a:lnTo>
                  <a:lnTo>
                    <a:pt x="85534" y="358965"/>
                  </a:lnTo>
                  <a:lnTo>
                    <a:pt x="85166" y="357695"/>
                  </a:lnTo>
                  <a:lnTo>
                    <a:pt x="83159" y="355155"/>
                  </a:lnTo>
                  <a:lnTo>
                    <a:pt x="81597" y="353885"/>
                  </a:lnTo>
                  <a:lnTo>
                    <a:pt x="50863" y="353885"/>
                  </a:lnTo>
                  <a:lnTo>
                    <a:pt x="68008" y="315785"/>
                  </a:lnTo>
                  <a:lnTo>
                    <a:pt x="68580" y="314515"/>
                  </a:lnTo>
                  <a:lnTo>
                    <a:pt x="72199" y="313245"/>
                  </a:lnTo>
                  <a:lnTo>
                    <a:pt x="106375" y="390715"/>
                  </a:lnTo>
                  <a:lnTo>
                    <a:pt x="106375" y="364604"/>
                  </a:lnTo>
                  <a:lnTo>
                    <a:pt x="83794" y="313245"/>
                  </a:lnTo>
                  <a:lnTo>
                    <a:pt x="83248" y="311975"/>
                  </a:lnTo>
                  <a:lnTo>
                    <a:pt x="90614" y="310705"/>
                  </a:lnTo>
                  <a:lnTo>
                    <a:pt x="95973" y="304355"/>
                  </a:lnTo>
                  <a:lnTo>
                    <a:pt x="95923" y="286575"/>
                  </a:lnTo>
                  <a:lnTo>
                    <a:pt x="102565" y="289115"/>
                  </a:lnTo>
                  <a:lnTo>
                    <a:pt x="109766" y="290385"/>
                  </a:lnTo>
                  <a:lnTo>
                    <a:pt x="124802" y="290385"/>
                  </a:lnTo>
                  <a:lnTo>
                    <a:pt x="132016" y="289115"/>
                  </a:lnTo>
                  <a:lnTo>
                    <a:pt x="138671" y="286575"/>
                  </a:lnTo>
                  <a:lnTo>
                    <a:pt x="138607" y="304355"/>
                  </a:lnTo>
                  <a:lnTo>
                    <a:pt x="143967" y="310705"/>
                  </a:lnTo>
                  <a:lnTo>
                    <a:pt x="151320" y="311975"/>
                  </a:lnTo>
                  <a:lnTo>
                    <a:pt x="151320" y="301815"/>
                  </a:lnTo>
                  <a:lnTo>
                    <a:pt x="149313" y="299275"/>
                  </a:lnTo>
                  <a:lnTo>
                    <a:pt x="149339" y="286575"/>
                  </a:lnTo>
                  <a:lnTo>
                    <a:pt x="149339" y="281495"/>
                  </a:lnTo>
                  <a:lnTo>
                    <a:pt x="151853" y="278955"/>
                  </a:lnTo>
                  <a:lnTo>
                    <a:pt x="194881" y="278955"/>
                  </a:lnTo>
                  <a:lnTo>
                    <a:pt x="197269" y="276415"/>
                  </a:lnTo>
                  <a:lnTo>
                    <a:pt x="197269" y="268795"/>
                  </a:lnTo>
                  <a:lnTo>
                    <a:pt x="197269" y="225615"/>
                  </a:lnTo>
                  <a:lnTo>
                    <a:pt x="197269" y="219265"/>
                  </a:lnTo>
                  <a:lnTo>
                    <a:pt x="198374" y="217995"/>
                  </a:lnTo>
                  <a:lnTo>
                    <a:pt x="200583" y="215455"/>
                  </a:lnTo>
                  <a:lnTo>
                    <a:pt x="202577" y="210375"/>
                  </a:lnTo>
                  <a:lnTo>
                    <a:pt x="202577" y="198945"/>
                  </a:lnTo>
                  <a:lnTo>
                    <a:pt x="200583" y="193865"/>
                  </a:lnTo>
                  <a:lnTo>
                    <a:pt x="197269" y="190055"/>
                  </a:lnTo>
                  <a:lnTo>
                    <a:pt x="197269" y="178625"/>
                  </a:lnTo>
                  <a:lnTo>
                    <a:pt x="191935" y="151752"/>
                  </a:lnTo>
                  <a:lnTo>
                    <a:pt x="191935" y="198945"/>
                  </a:lnTo>
                  <a:lnTo>
                    <a:pt x="191935" y="210375"/>
                  </a:lnTo>
                  <a:lnTo>
                    <a:pt x="187134" y="215455"/>
                  </a:lnTo>
                  <a:lnTo>
                    <a:pt x="186601" y="215455"/>
                  </a:lnTo>
                  <a:lnTo>
                    <a:pt x="186601" y="225615"/>
                  </a:lnTo>
                  <a:lnTo>
                    <a:pt x="186601" y="268795"/>
                  </a:lnTo>
                  <a:lnTo>
                    <a:pt x="163741" y="268795"/>
                  </a:lnTo>
                  <a:lnTo>
                    <a:pt x="169545" y="261175"/>
                  </a:lnTo>
                  <a:lnTo>
                    <a:pt x="174015" y="252285"/>
                  </a:lnTo>
                  <a:lnTo>
                    <a:pt x="176987" y="242125"/>
                  </a:lnTo>
                  <a:lnTo>
                    <a:pt x="178308" y="231965"/>
                  </a:lnTo>
                  <a:lnTo>
                    <a:pt x="178676" y="225615"/>
                  </a:lnTo>
                  <a:lnTo>
                    <a:pt x="186601" y="225615"/>
                  </a:lnTo>
                  <a:lnTo>
                    <a:pt x="186601" y="215455"/>
                  </a:lnTo>
                  <a:lnTo>
                    <a:pt x="179311" y="215455"/>
                  </a:lnTo>
                  <a:lnTo>
                    <a:pt x="180619" y="193865"/>
                  </a:lnTo>
                  <a:lnTo>
                    <a:pt x="187134" y="193865"/>
                  </a:lnTo>
                  <a:lnTo>
                    <a:pt x="191935" y="198945"/>
                  </a:lnTo>
                  <a:lnTo>
                    <a:pt x="191935" y="151752"/>
                  </a:lnTo>
                  <a:lnTo>
                    <a:pt x="190969" y="146875"/>
                  </a:lnTo>
                  <a:lnTo>
                    <a:pt x="186601" y="140411"/>
                  </a:lnTo>
                  <a:lnTo>
                    <a:pt x="186601" y="183705"/>
                  </a:lnTo>
                  <a:lnTo>
                    <a:pt x="178358" y="183705"/>
                  </a:lnTo>
                  <a:lnTo>
                    <a:pt x="169481" y="173545"/>
                  </a:lnTo>
                  <a:lnTo>
                    <a:pt x="168478" y="172402"/>
                  </a:lnTo>
                  <a:lnTo>
                    <a:pt x="168478" y="217995"/>
                  </a:lnTo>
                  <a:lnTo>
                    <a:pt x="167665" y="230695"/>
                  </a:lnTo>
                  <a:lnTo>
                    <a:pt x="163106" y="249745"/>
                  </a:lnTo>
                  <a:lnTo>
                    <a:pt x="152184" y="264985"/>
                  </a:lnTo>
                  <a:lnTo>
                    <a:pt x="136410" y="275145"/>
                  </a:lnTo>
                  <a:lnTo>
                    <a:pt x="117297" y="278955"/>
                  </a:lnTo>
                  <a:lnTo>
                    <a:pt x="98171" y="275145"/>
                  </a:lnTo>
                  <a:lnTo>
                    <a:pt x="88303" y="268795"/>
                  </a:lnTo>
                  <a:lnTo>
                    <a:pt x="82397" y="264985"/>
                  </a:lnTo>
                  <a:lnTo>
                    <a:pt x="71462" y="249745"/>
                  </a:lnTo>
                  <a:lnTo>
                    <a:pt x="70866" y="247269"/>
                  </a:lnTo>
                  <a:lnTo>
                    <a:pt x="70866" y="268795"/>
                  </a:lnTo>
                  <a:lnTo>
                    <a:pt x="47980" y="268795"/>
                  </a:lnTo>
                  <a:lnTo>
                    <a:pt x="47980" y="225615"/>
                  </a:lnTo>
                  <a:lnTo>
                    <a:pt x="55918" y="225615"/>
                  </a:lnTo>
                  <a:lnTo>
                    <a:pt x="56235" y="231965"/>
                  </a:lnTo>
                  <a:lnTo>
                    <a:pt x="57594" y="242125"/>
                  </a:lnTo>
                  <a:lnTo>
                    <a:pt x="60566" y="252285"/>
                  </a:lnTo>
                  <a:lnTo>
                    <a:pt x="65049" y="261175"/>
                  </a:lnTo>
                  <a:lnTo>
                    <a:pt x="70866" y="268795"/>
                  </a:lnTo>
                  <a:lnTo>
                    <a:pt x="70866" y="247269"/>
                  </a:lnTo>
                  <a:lnTo>
                    <a:pt x="66890" y="230695"/>
                  </a:lnTo>
                  <a:lnTo>
                    <a:pt x="66573" y="225615"/>
                  </a:lnTo>
                  <a:lnTo>
                    <a:pt x="66090" y="217995"/>
                  </a:lnTo>
                  <a:lnTo>
                    <a:pt x="70929" y="223075"/>
                  </a:lnTo>
                  <a:lnTo>
                    <a:pt x="77749" y="225615"/>
                  </a:lnTo>
                  <a:lnTo>
                    <a:pt x="93268" y="225615"/>
                  </a:lnTo>
                  <a:lnTo>
                    <a:pt x="96735" y="223075"/>
                  </a:lnTo>
                  <a:lnTo>
                    <a:pt x="97358" y="224345"/>
                  </a:lnTo>
                  <a:lnTo>
                    <a:pt x="98348" y="225615"/>
                  </a:lnTo>
                  <a:lnTo>
                    <a:pt x="115608" y="230695"/>
                  </a:lnTo>
                  <a:lnTo>
                    <a:pt x="118135" y="223075"/>
                  </a:lnTo>
                  <a:lnTo>
                    <a:pt x="118973" y="220535"/>
                  </a:lnTo>
                  <a:lnTo>
                    <a:pt x="108026" y="217995"/>
                  </a:lnTo>
                  <a:lnTo>
                    <a:pt x="108851" y="215455"/>
                  </a:lnTo>
                  <a:lnTo>
                    <a:pt x="115811" y="193865"/>
                  </a:lnTo>
                  <a:lnTo>
                    <a:pt x="123164" y="193865"/>
                  </a:lnTo>
                  <a:lnTo>
                    <a:pt x="122618" y="197675"/>
                  </a:lnTo>
                  <a:lnTo>
                    <a:pt x="122618" y="198945"/>
                  </a:lnTo>
                  <a:lnTo>
                    <a:pt x="124714" y="210375"/>
                  </a:lnTo>
                  <a:lnTo>
                    <a:pt x="130429" y="217995"/>
                  </a:lnTo>
                  <a:lnTo>
                    <a:pt x="138899" y="224345"/>
                  </a:lnTo>
                  <a:lnTo>
                    <a:pt x="149275" y="225615"/>
                  </a:lnTo>
                  <a:lnTo>
                    <a:pt x="156806" y="225615"/>
                  </a:lnTo>
                  <a:lnTo>
                    <a:pt x="163639" y="223075"/>
                  </a:lnTo>
                  <a:lnTo>
                    <a:pt x="168478" y="217995"/>
                  </a:lnTo>
                  <a:lnTo>
                    <a:pt x="168478" y="172402"/>
                  </a:lnTo>
                  <a:lnTo>
                    <a:pt x="165277" y="168744"/>
                  </a:lnTo>
                  <a:lnTo>
                    <a:pt x="165277" y="190055"/>
                  </a:lnTo>
                  <a:lnTo>
                    <a:pt x="165277" y="207835"/>
                  </a:lnTo>
                  <a:lnTo>
                    <a:pt x="158102" y="215455"/>
                  </a:lnTo>
                  <a:lnTo>
                    <a:pt x="140449" y="215455"/>
                  </a:lnTo>
                  <a:lnTo>
                    <a:pt x="133286" y="207835"/>
                  </a:lnTo>
                  <a:lnTo>
                    <a:pt x="133286" y="193865"/>
                  </a:lnTo>
                  <a:lnTo>
                    <a:pt x="133286" y="190055"/>
                  </a:lnTo>
                  <a:lnTo>
                    <a:pt x="140449" y="183705"/>
                  </a:lnTo>
                  <a:lnTo>
                    <a:pt x="158102" y="183705"/>
                  </a:lnTo>
                  <a:lnTo>
                    <a:pt x="165277" y="190055"/>
                  </a:lnTo>
                  <a:lnTo>
                    <a:pt x="165277" y="168744"/>
                  </a:lnTo>
                  <a:lnTo>
                    <a:pt x="155498" y="157543"/>
                  </a:lnTo>
                  <a:lnTo>
                    <a:pt x="155498" y="173545"/>
                  </a:lnTo>
                  <a:lnTo>
                    <a:pt x="153504" y="173545"/>
                  </a:lnTo>
                  <a:lnTo>
                    <a:pt x="151422" y="172275"/>
                  </a:lnTo>
                  <a:lnTo>
                    <a:pt x="140576" y="172275"/>
                  </a:lnTo>
                  <a:lnTo>
                    <a:pt x="132803" y="177355"/>
                  </a:lnTo>
                  <a:lnTo>
                    <a:pt x="127952" y="183705"/>
                  </a:lnTo>
                  <a:lnTo>
                    <a:pt x="106616" y="183705"/>
                  </a:lnTo>
                  <a:lnTo>
                    <a:pt x="103835" y="179895"/>
                  </a:lnTo>
                  <a:lnTo>
                    <a:pt x="101295" y="178155"/>
                  </a:lnTo>
                  <a:lnTo>
                    <a:pt x="101295" y="190055"/>
                  </a:lnTo>
                  <a:lnTo>
                    <a:pt x="101295" y="207835"/>
                  </a:lnTo>
                  <a:lnTo>
                    <a:pt x="94107" y="215455"/>
                  </a:lnTo>
                  <a:lnTo>
                    <a:pt x="76466" y="215455"/>
                  </a:lnTo>
                  <a:lnTo>
                    <a:pt x="69316" y="207835"/>
                  </a:lnTo>
                  <a:lnTo>
                    <a:pt x="69316" y="193865"/>
                  </a:lnTo>
                  <a:lnTo>
                    <a:pt x="69316" y="190055"/>
                  </a:lnTo>
                  <a:lnTo>
                    <a:pt x="76466" y="183705"/>
                  </a:lnTo>
                  <a:lnTo>
                    <a:pt x="94107" y="183705"/>
                  </a:lnTo>
                  <a:lnTo>
                    <a:pt x="101295" y="190055"/>
                  </a:lnTo>
                  <a:lnTo>
                    <a:pt x="101295" y="178155"/>
                  </a:lnTo>
                  <a:lnTo>
                    <a:pt x="100152" y="177355"/>
                  </a:lnTo>
                  <a:lnTo>
                    <a:pt x="95859" y="174815"/>
                  </a:lnTo>
                  <a:lnTo>
                    <a:pt x="137388" y="153225"/>
                  </a:lnTo>
                  <a:lnTo>
                    <a:pt x="155498" y="173545"/>
                  </a:lnTo>
                  <a:lnTo>
                    <a:pt x="155498" y="157543"/>
                  </a:lnTo>
                  <a:lnTo>
                    <a:pt x="151726" y="153225"/>
                  </a:lnTo>
                  <a:lnTo>
                    <a:pt x="143954" y="144335"/>
                  </a:lnTo>
                  <a:lnTo>
                    <a:pt x="143954" y="113855"/>
                  </a:lnTo>
                  <a:lnTo>
                    <a:pt x="144932" y="115125"/>
                  </a:lnTo>
                  <a:lnTo>
                    <a:pt x="147459" y="115125"/>
                  </a:lnTo>
                  <a:lnTo>
                    <a:pt x="148412" y="116395"/>
                  </a:lnTo>
                  <a:lnTo>
                    <a:pt x="150647" y="117665"/>
                  </a:lnTo>
                  <a:lnTo>
                    <a:pt x="152971" y="118935"/>
                  </a:lnTo>
                  <a:lnTo>
                    <a:pt x="155041" y="120205"/>
                  </a:lnTo>
                  <a:lnTo>
                    <a:pt x="157162" y="121475"/>
                  </a:lnTo>
                  <a:lnTo>
                    <a:pt x="159016" y="122745"/>
                  </a:lnTo>
                  <a:lnTo>
                    <a:pt x="159575" y="122745"/>
                  </a:lnTo>
                  <a:lnTo>
                    <a:pt x="160197" y="124015"/>
                  </a:lnTo>
                  <a:lnTo>
                    <a:pt x="162267" y="125285"/>
                  </a:lnTo>
                  <a:lnTo>
                    <a:pt x="164007" y="126555"/>
                  </a:lnTo>
                  <a:lnTo>
                    <a:pt x="165569" y="129095"/>
                  </a:lnTo>
                  <a:lnTo>
                    <a:pt x="166573" y="129095"/>
                  </a:lnTo>
                  <a:lnTo>
                    <a:pt x="166992" y="130365"/>
                  </a:lnTo>
                  <a:lnTo>
                    <a:pt x="168427" y="131635"/>
                  </a:lnTo>
                  <a:lnTo>
                    <a:pt x="169862" y="132905"/>
                  </a:lnTo>
                  <a:lnTo>
                    <a:pt x="172186" y="135445"/>
                  </a:lnTo>
                  <a:lnTo>
                    <a:pt x="173939" y="137985"/>
                  </a:lnTo>
                  <a:lnTo>
                    <a:pt x="175552" y="140525"/>
                  </a:lnTo>
                  <a:lnTo>
                    <a:pt x="176403" y="141795"/>
                  </a:lnTo>
                  <a:lnTo>
                    <a:pt x="176555" y="141795"/>
                  </a:lnTo>
                  <a:lnTo>
                    <a:pt x="176695" y="143065"/>
                  </a:lnTo>
                  <a:lnTo>
                    <a:pt x="178104" y="144335"/>
                  </a:lnTo>
                  <a:lnTo>
                    <a:pt x="178346" y="145605"/>
                  </a:lnTo>
                  <a:lnTo>
                    <a:pt x="179755" y="148145"/>
                  </a:lnTo>
                  <a:lnTo>
                    <a:pt x="180975" y="150685"/>
                  </a:lnTo>
                  <a:lnTo>
                    <a:pt x="182308" y="154495"/>
                  </a:lnTo>
                  <a:lnTo>
                    <a:pt x="182867" y="155765"/>
                  </a:lnTo>
                  <a:lnTo>
                    <a:pt x="183451" y="157035"/>
                  </a:lnTo>
                  <a:lnTo>
                    <a:pt x="184340" y="160845"/>
                  </a:lnTo>
                  <a:lnTo>
                    <a:pt x="186601" y="183705"/>
                  </a:lnTo>
                  <a:lnTo>
                    <a:pt x="186601" y="140411"/>
                  </a:lnTo>
                  <a:lnTo>
                    <a:pt x="173812" y="121475"/>
                  </a:lnTo>
                  <a:lnTo>
                    <a:pt x="162077" y="113855"/>
                  </a:lnTo>
                  <a:lnTo>
                    <a:pt x="154254" y="108775"/>
                  </a:lnTo>
                  <a:lnTo>
                    <a:pt x="148386" y="104965"/>
                  </a:lnTo>
                  <a:lnTo>
                    <a:pt x="133286" y="101892"/>
                  </a:lnTo>
                  <a:lnTo>
                    <a:pt x="133286" y="110045"/>
                  </a:lnTo>
                  <a:lnTo>
                    <a:pt x="133286" y="143065"/>
                  </a:lnTo>
                  <a:lnTo>
                    <a:pt x="57315" y="183705"/>
                  </a:lnTo>
                  <a:lnTo>
                    <a:pt x="55245" y="183705"/>
                  </a:lnTo>
                  <a:lnTo>
                    <a:pt x="55245" y="215455"/>
                  </a:lnTo>
                  <a:lnTo>
                    <a:pt x="47434" y="215455"/>
                  </a:lnTo>
                  <a:lnTo>
                    <a:pt x="42659" y="210375"/>
                  </a:lnTo>
                  <a:lnTo>
                    <a:pt x="42659" y="198945"/>
                  </a:lnTo>
                  <a:lnTo>
                    <a:pt x="47434" y="193865"/>
                  </a:lnTo>
                  <a:lnTo>
                    <a:pt x="53949" y="193865"/>
                  </a:lnTo>
                  <a:lnTo>
                    <a:pt x="55245" y="215455"/>
                  </a:lnTo>
                  <a:lnTo>
                    <a:pt x="55245" y="183705"/>
                  </a:lnTo>
                  <a:lnTo>
                    <a:pt x="47980" y="183705"/>
                  </a:lnTo>
                  <a:lnTo>
                    <a:pt x="47980" y="178625"/>
                  </a:lnTo>
                  <a:lnTo>
                    <a:pt x="53428" y="150685"/>
                  </a:lnTo>
                  <a:lnTo>
                    <a:pt x="68300" y="129095"/>
                  </a:lnTo>
                  <a:lnTo>
                    <a:pt x="90335" y="113855"/>
                  </a:lnTo>
                  <a:lnTo>
                    <a:pt x="117297" y="108775"/>
                  </a:lnTo>
                  <a:lnTo>
                    <a:pt x="127177" y="109562"/>
                  </a:lnTo>
                  <a:lnTo>
                    <a:pt x="126974" y="109410"/>
                  </a:lnTo>
                  <a:lnTo>
                    <a:pt x="120802" y="108775"/>
                  </a:lnTo>
                  <a:lnTo>
                    <a:pt x="126161" y="108775"/>
                  </a:lnTo>
                  <a:lnTo>
                    <a:pt x="126974" y="109410"/>
                  </a:lnTo>
                  <a:lnTo>
                    <a:pt x="133286" y="110045"/>
                  </a:lnTo>
                  <a:lnTo>
                    <a:pt x="133286" y="101892"/>
                  </a:lnTo>
                  <a:lnTo>
                    <a:pt x="117297" y="98615"/>
                  </a:lnTo>
                  <a:lnTo>
                    <a:pt x="86194" y="104965"/>
                  </a:lnTo>
                  <a:lnTo>
                    <a:pt x="60769" y="121475"/>
                  </a:lnTo>
                  <a:lnTo>
                    <a:pt x="43611" y="146875"/>
                  </a:lnTo>
                  <a:lnTo>
                    <a:pt x="37325" y="178625"/>
                  </a:lnTo>
                  <a:lnTo>
                    <a:pt x="37325" y="190055"/>
                  </a:lnTo>
                  <a:lnTo>
                    <a:pt x="34010" y="193865"/>
                  </a:lnTo>
                  <a:lnTo>
                    <a:pt x="31991" y="198945"/>
                  </a:lnTo>
                  <a:lnTo>
                    <a:pt x="31991" y="210375"/>
                  </a:lnTo>
                  <a:lnTo>
                    <a:pt x="34010" y="215455"/>
                  </a:lnTo>
                  <a:lnTo>
                    <a:pt x="37325" y="219265"/>
                  </a:lnTo>
                  <a:lnTo>
                    <a:pt x="37325" y="276415"/>
                  </a:lnTo>
                  <a:lnTo>
                    <a:pt x="39700" y="278955"/>
                  </a:lnTo>
                  <a:lnTo>
                    <a:pt x="82715" y="278955"/>
                  </a:lnTo>
                  <a:lnTo>
                    <a:pt x="84391" y="280225"/>
                  </a:lnTo>
                  <a:lnTo>
                    <a:pt x="85255" y="281495"/>
                  </a:lnTo>
                  <a:lnTo>
                    <a:pt x="85280" y="299275"/>
                  </a:lnTo>
                  <a:lnTo>
                    <a:pt x="83261" y="301815"/>
                  </a:lnTo>
                  <a:lnTo>
                    <a:pt x="80581" y="301815"/>
                  </a:lnTo>
                  <a:lnTo>
                    <a:pt x="41973" y="306895"/>
                  </a:lnTo>
                  <a:lnTo>
                    <a:pt x="25323" y="311975"/>
                  </a:lnTo>
                  <a:lnTo>
                    <a:pt x="12014" y="322135"/>
                  </a:lnTo>
                  <a:lnTo>
                    <a:pt x="3187" y="337375"/>
                  </a:lnTo>
                  <a:lnTo>
                    <a:pt x="0" y="353885"/>
                  </a:lnTo>
                  <a:lnTo>
                    <a:pt x="0" y="417385"/>
                  </a:lnTo>
                  <a:lnTo>
                    <a:pt x="10668" y="417385"/>
                  </a:lnTo>
                  <a:lnTo>
                    <a:pt x="10668" y="353885"/>
                  </a:lnTo>
                  <a:lnTo>
                    <a:pt x="13144" y="341185"/>
                  </a:lnTo>
                  <a:lnTo>
                    <a:pt x="20002" y="329755"/>
                  </a:lnTo>
                  <a:lnTo>
                    <a:pt x="30353" y="320865"/>
                  </a:lnTo>
                  <a:lnTo>
                    <a:pt x="43307" y="317055"/>
                  </a:lnTo>
                  <a:lnTo>
                    <a:pt x="56210" y="315785"/>
                  </a:lnTo>
                  <a:lnTo>
                    <a:pt x="37769" y="357695"/>
                  </a:lnTo>
                  <a:lnTo>
                    <a:pt x="37033" y="358965"/>
                  </a:lnTo>
                  <a:lnTo>
                    <a:pt x="37198" y="360235"/>
                  </a:lnTo>
                  <a:lnTo>
                    <a:pt x="39166" y="364045"/>
                  </a:lnTo>
                  <a:lnTo>
                    <a:pt x="40843" y="365315"/>
                  </a:lnTo>
                  <a:lnTo>
                    <a:pt x="73139" y="365315"/>
                  </a:lnTo>
                  <a:lnTo>
                    <a:pt x="69469" y="379285"/>
                  </a:lnTo>
                  <a:lnTo>
                    <a:pt x="68846" y="381825"/>
                  </a:lnTo>
                  <a:lnTo>
                    <a:pt x="70027" y="384365"/>
                  </a:lnTo>
                  <a:lnTo>
                    <a:pt x="111963" y="404685"/>
                  </a:lnTo>
                  <a:lnTo>
                    <a:pt x="111963" y="417385"/>
                  </a:lnTo>
                  <a:lnTo>
                    <a:pt x="122618" y="417385"/>
                  </a:lnTo>
                  <a:lnTo>
                    <a:pt x="122618" y="404685"/>
                  </a:lnTo>
                  <a:lnTo>
                    <a:pt x="151447" y="390715"/>
                  </a:lnTo>
                  <a:lnTo>
                    <a:pt x="164553" y="384365"/>
                  </a:lnTo>
                  <a:lnTo>
                    <a:pt x="165722" y="381825"/>
                  </a:lnTo>
                  <a:lnTo>
                    <a:pt x="161429" y="365315"/>
                  </a:lnTo>
                  <a:lnTo>
                    <a:pt x="193738" y="365315"/>
                  </a:lnTo>
                  <a:lnTo>
                    <a:pt x="195427" y="364045"/>
                  </a:lnTo>
                  <a:lnTo>
                    <a:pt x="197370" y="360235"/>
                  </a:lnTo>
                  <a:lnTo>
                    <a:pt x="197548" y="358965"/>
                  </a:lnTo>
                  <a:lnTo>
                    <a:pt x="183718" y="327850"/>
                  </a:lnTo>
                  <a:lnTo>
                    <a:pt x="183718" y="353885"/>
                  </a:lnTo>
                  <a:lnTo>
                    <a:pt x="152971" y="353885"/>
                  </a:lnTo>
                  <a:lnTo>
                    <a:pt x="151422" y="355155"/>
                  </a:lnTo>
                  <a:lnTo>
                    <a:pt x="149377" y="357695"/>
                  </a:lnTo>
                  <a:lnTo>
                    <a:pt x="149021" y="358965"/>
                  </a:lnTo>
                  <a:lnTo>
                    <a:pt x="153733" y="378015"/>
                  </a:lnTo>
                  <a:lnTo>
                    <a:pt x="128206" y="390715"/>
                  </a:lnTo>
                  <a:lnTo>
                    <a:pt x="128765" y="389445"/>
                  </a:lnTo>
                  <a:lnTo>
                    <a:pt x="162356" y="313245"/>
                  </a:lnTo>
                  <a:lnTo>
                    <a:pt x="166001" y="314515"/>
                  </a:lnTo>
                  <a:lnTo>
                    <a:pt x="183718" y="353885"/>
                  </a:lnTo>
                  <a:lnTo>
                    <a:pt x="183718" y="327850"/>
                  </a:lnTo>
                  <a:lnTo>
                    <a:pt x="178358" y="315785"/>
                  </a:lnTo>
                  <a:lnTo>
                    <a:pt x="191262" y="317055"/>
                  </a:lnTo>
                  <a:lnTo>
                    <a:pt x="204216" y="320865"/>
                  </a:lnTo>
                  <a:lnTo>
                    <a:pt x="214566" y="329755"/>
                  </a:lnTo>
                  <a:lnTo>
                    <a:pt x="221424" y="341185"/>
                  </a:lnTo>
                  <a:lnTo>
                    <a:pt x="223901" y="353885"/>
                  </a:lnTo>
                  <a:lnTo>
                    <a:pt x="223901" y="417385"/>
                  </a:lnTo>
                  <a:lnTo>
                    <a:pt x="234569" y="417385"/>
                  </a:lnTo>
                  <a:lnTo>
                    <a:pt x="234569" y="353885"/>
                  </a:lnTo>
                  <a:close/>
                </a:path>
                <a:path w="527685" h="417829">
                  <a:moveTo>
                    <a:pt x="378333" y="95250"/>
                  </a:moveTo>
                  <a:lnTo>
                    <a:pt x="373570" y="90170"/>
                  </a:lnTo>
                  <a:lnTo>
                    <a:pt x="361772" y="90170"/>
                  </a:lnTo>
                  <a:lnTo>
                    <a:pt x="356997" y="95250"/>
                  </a:lnTo>
                  <a:lnTo>
                    <a:pt x="356997" y="106680"/>
                  </a:lnTo>
                  <a:lnTo>
                    <a:pt x="361772" y="111760"/>
                  </a:lnTo>
                  <a:lnTo>
                    <a:pt x="373570" y="111760"/>
                  </a:lnTo>
                  <a:lnTo>
                    <a:pt x="378333" y="106680"/>
                  </a:lnTo>
                  <a:lnTo>
                    <a:pt x="378333" y="95250"/>
                  </a:lnTo>
                  <a:close/>
                </a:path>
                <a:path w="527685" h="417829">
                  <a:moveTo>
                    <a:pt x="406692" y="121920"/>
                  </a:moveTo>
                  <a:lnTo>
                    <a:pt x="395744" y="119380"/>
                  </a:lnTo>
                  <a:lnTo>
                    <a:pt x="404723" y="91440"/>
                  </a:lnTo>
                  <a:lnTo>
                    <a:pt x="394601" y="88900"/>
                  </a:lnTo>
                  <a:lnTo>
                    <a:pt x="383019" y="123190"/>
                  </a:lnTo>
                  <a:lnTo>
                    <a:pt x="384530" y="125730"/>
                  </a:lnTo>
                  <a:lnTo>
                    <a:pt x="387311" y="127000"/>
                  </a:lnTo>
                  <a:lnTo>
                    <a:pt x="403301" y="132080"/>
                  </a:lnTo>
                  <a:lnTo>
                    <a:pt x="406692" y="121920"/>
                  </a:lnTo>
                  <a:close/>
                </a:path>
                <a:path w="527685" h="417829">
                  <a:moveTo>
                    <a:pt x="418058" y="148590"/>
                  </a:moveTo>
                  <a:lnTo>
                    <a:pt x="413270" y="138430"/>
                  </a:lnTo>
                  <a:lnTo>
                    <a:pt x="407047" y="142240"/>
                  </a:lnTo>
                  <a:lnTo>
                    <a:pt x="400050" y="143510"/>
                  </a:lnTo>
                  <a:lnTo>
                    <a:pt x="389001" y="143510"/>
                  </a:lnTo>
                  <a:lnTo>
                    <a:pt x="389001" y="153670"/>
                  </a:lnTo>
                  <a:lnTo>
                    <a:pt x="399529" y="153670"/>
                  </a:lnTo>
                  <a:lnTo>
                    <a:pt x="412115" y="151130"/>
                  </a:lnTo>
                  <a:lnTo>
                    <a:pt x="418058" y="148590"/>
                  </a:lnTo>
                  <a:close/>
                </a:path>
                <a:path w="527685" h="417829">
                  <a:moveTo>
                    <a:pt x="442315" y="95250"/>
                  </a:moveTo>
                  <a:lnTo>
                    <a:pt x="437540" y="90170"/>
                  </a:lnTo>
                  <a:lnTo>
                    <a:pt x="425767" y="90170"/>
                  </a:lnTo>
                  <a:lnTo>
                    <a:pt x="420992" y="95250"/>
                  </a:lnTo>
                  <a:lnTo>
                    <a:pt x="420992" y="106680"/>
                  </a:lnTo>
                  <a:lnTo>
                    <a:pt x="425767" y="111760"/>
                  </a:lnTo>
                  <a:lnTo>
                    <a:pt x="437540" y="111760"/>
                  </a:lnTo>
                  <a:lnTo>
                    <a:pt x="442315" y="106680"/>
                  </a:lnTo>
                  <a:lnTo>
                    <a:pt x="442315" y="95250"/>
                  </a:lnTo>
                  <a:close/>
                </a:path>
                <a:path w="527685" h="417829">
                  <a:moveTo>
                    <a:pt x="527392" y="217170"/>
                  </a:moveTo>
                  <a:lnTo>
                    <a:pt x="527151" y="207010"/>
                  </a:lnTo>
                  <a:lnTo>
                    <a:pt x="523405" y="196850"/>
                  </a:lnTo>
                  <a:lnTo>
                    <a:pt x="516978" y="188671"/>
                  </a:lnTo>
                  <a:lnTo>
                    <a:pt x="516978" y="214630"/>
                  </a:lnTo>
                  <a:lnTo>
                    <a:pt x="514477" y="223520"/>
                  </a:lnTo>
                  <a:lnTo>
                    <a:pt x="513181" y="224790"/>
                  </a:lnTo>
                  <a:lnTo>
                    <a:pt x="511441" y="227330"/>
                  </a:lnTo>
                  <a:lnTo>
                    <a:pt x="509384" y="228600"/>
                  </a:lnTo>
                  <a:lnTo>
                    <a:pt x="438835" y="208940"/>
                  </a:lnTo>
                  <a:lnTo>
                    <a:pt x="438835" y="219710"/>
                  </a:lnTo>
                  <a:lnTo>
                    <a:pt x="432117" y="229870"/>
                  </a:lnTo>
                  <a:lnTo>
                    <a:pt x="422935" y="237490"/>
                  </a:lnTo>
                  <a:lnTo>
                    <a:pt x="411924" y="242570"/>
                  </a:lnTo>
                  <a:lnTo>
                    <a:pt x="399656" y="245110"/>
                  </a:lnTo>
                  <a:lnTo>
                    <a:pt x="387350" y="242570"/>
                  </a:lnTo>
                  <a:lnTo>
                    <a:pt x="376301" y="237490"/>
                  </a:lnTo>
                  <a:lnTo>
                    <a:pt x="367106" y="229870"/>
                  </a:lnTo>
                  <a:lnTo>
                    <a:pt x="361251" y="220980"/>
                  </a:lnTo>
                  <a:lnTo>
                    <a:pt x="360413" y="219710"/>
                  </a:lnTo>
                  <a:lnTo>
                    <a:pt x="364401" y="218440"/>
                  </a:lnTo>
                  <a:lnTo>
                    <a:pt x="372440" y="218440"/>
                  </a:lnTo>
                  <a:lnTo>
                    <a:pt x="378472" y="210820"/>
                  </a:lnTo>
                  <a:lnTo>
                    <a:pt x="378396" y="187960"/>
                  </a:lnTo>
                  <a:lnTo>
                    <a:pt x="385013" y="190500"/>
                  </a:lnTo>
                  <a:lnTo>
                    <a:pt x="392201" y="191770"/>
                  </a:lnTo>
                  <a:lnTo>
                    <a:pt x="407162" y="191770"/>
                  </a:lnTo>
                  <a:lnTo>
                    <a:pt x="414350" y="190500"/>
                  </a:lnTo>
                  <a:lnTo>
                    <a:pt x="421005" y="187960"/>
                  </a:lnTo>
                  <a:lnTo>
                    <a:pt x="420941" y="210820"/>
                  </a:lnTo>
                  <a:lnTo>
                    <a:pt x="426935" y="218440"/>
                  </a:lnTo>
                  <a:lnTo>
                    <a:pt x="434987" y="219710"/>
                  </a:lnTo>
                  <a:lnTo>
                    <a:pt x="438835" y="219710"/>
                  </a:lnTo>
                  <a:lnTo>
                    <a:pt x="438835" y="208940"/>
                  </a:lnTo>
                  <a:lnTo>
                    <a:pt x="433628" y="208280"/>
                  </a:lnTo>
                  <a:lnTo>
                    <a:pt x="431647" y="205740"/>
                  </a:lnTo>
                  <a:lnTo>
                    <a:pt x="431647" y="187960"/>
                  </a:lnTo>
                  <a:lnTo>
                    <a:pt x="431660" y="182880"/>
                  </a:lnTo>
                  <a:lnTo>
                    <a:pt x="434936" y="180340"/>
                  </a:lnTo>
                  <a:lnTo>
                    <a:pt x="443128" y="173990"/>
                  </a:lnTo>
                  <a:lnTo>
                    <a:pt x="452107" y="161290"/>
                  </a:lnTo>
                  <a:lnTo>
                    <a:pt x="458127" y="148590"/>
                  </a:lnTo>
                  <a:lnTo>
                    <a:pt x="460705" y="133350"/>
                  </a:lnTo>
                  <a:lnTo>
                    <a:pt x="461048" y="127000"/>
                  </a:lnTo>
                  <a:lnTo>
                    <a:pt x="470890" y="127000"/>
                  </a:lnTo>
                  <a:lnTo>
                    <a:pt x="477266" y="124460"/>
                  </a:lnTo>
                  <a:lnTo>
                    <a:pt x="481139" y="118110"/>
                  </a:lnTo>
                  <a:lnTo>
                    <a:pt x="486537" y="120650"/>
                  </a:lnTo>
                  <a:lnTo>
                    <a:pt x="490308" y="127000"/>
                  </a:lnTo>
                  <a:lnTo>
                    <a:pt x="490270" y="135890"/>
                  </a:lnTo>
                  <a:lnTo>
                    <a:pt x="489458" y="138430"/>
                  </a:lnTo>
                  <a:lnTo>
                    <a:pt x="487032" y="142240"/>
                  </a:lnTo>
                  <a:lnTo>
                    <a:pt x="486930" y="144780"/>
                  </a:lnTo>
                  <a:lnTo>
                    <a:pt x="488607" y="147320"/>
                  </a:lnTo>
                  <a:lnTo>
                    <a:pt x="490220" y="148590"/>
                  </a:lnTo>
                  <a:lnTo>
                    <a:pt x="492061" y="148590"/>
                  </a:lnTo>
                  <a:lnTo>
                    <a:pt x="500176" y="151130"/>
                  </a:lnTo>
                  <a:lnTo>
                    <a:pt x="506514" y="156210"/>
                  </a:lnTo>
                  <a:lnTo>
                    <a:pt x="510451" y="163830"/>
                  </a:lnTo>
                  <a:lnTo>
                    <a:pt x="511378" y="171450"/>
                  </a:lnTo>
                  <a:lnTo>
                    <a:pt x="510921" y="176530"/>
                  </a:lnTo>
                  <a:lnTo>
                    <a:pt x="508609" y="181610"/>
                  </a:lnTo>
                  <a:lnTo>
                    <a:pt x="503631" y="186690"/>
                  </a:lnTo>
                  <a:lnTo>
                    <a:pt x="503034" y="187960"/>
                  </a:lnTo>
                  <a:lnTo>
                    <a:pt x="503466" y="191770"/>
                  </a:lnTo>
                  <a:lnTo>
                    <a:pt x="504482" y="193040"/>
                  </a:lnTo>
                  <a:lnTo>
                    <a:pt x="505968" y="194310"/>
                  </a:lnTo>
                  <a:lnTo>
                    <a:pt x="512445" y="199390"/>
                  </a:lnTo>
                  <a:lnTo>
                    <a:pt x="516204" y="207010"/>
                  </a:lnTo>
                  <a:lnTo>
                    <a:pt x="516978" y="214630"/>
                  </a:lnTo>
                  <a:lnTo>
                    <a:pt x="516978" y="188671"/>
                  </a:lnTo>
                  <a:lnTo>
                    <a:pt x="516420" y="187960"/>
                  </a:lnTo>
                  <a:lnTo>
                    <a:pt x="519544" y="184150"/>
                  </a:lnTo>
                  <a:lnTo>
                    <a:pt x="521512" y="179070"/>
                  </a:lnTo>
                  <a:lnTo>
                    <a:pt x="521906" y="173990"/>
                  </a:lnTo>
                  <a:lnTo>
                    <a:pt x="521881" y="171450"/>
                  </a:lnTo>
                  <a:lnTo>
                    <a:pt x="521093" y="162560"/>
                  </a:lnTo>
                  <a:lnTo>
                    <a:pt x="516724" y="152400"/>
                  </a:lnTo>
                  <a:lnTo>
                    <a:pt x="509485" y="144780"/>
                  </a:lnTo>
                  <a:lnTo>
                    <a:pt x="499999" y="139700"/>
                  </a:lnTo>
                  <a:lnTo>
                    <a:pt x="500608" y="137160"/>
                  </a:lnTo>
                  <a:lnTo>
                    <a:pt x="500938" y="134620"/>
                  </a:lnTo>
                  <a:lnTo>
                    <a:pt x="500976" y="133350"/>
                  </a:lnTo>
                  <a:lnTo>
                    <a:pt x="499783" y="124460"/>
                  </a:lnTo>
                  <a:lnTo>
                    <a:pt x="496468" y="118110"/>
                  </a:lnTo>
                  <a:lnTo>
                    <a:pt x="495452" y="116840"/>
                  </a:lnTo>
                  <a:lnTo>
                    <a:pt x="491375" y="111760"/>
                  </a:lnTo>
                  <a:lnTo>
                    <a:pt x="484860" y="107950"/>
                  </a:lnTo>
                  <a:lnTo>
                    <a:pt x="484974" y="100330"/>
                  </a:lnTo>
                  <a:lnTo>
                    <a:pt x="482955" y="95250"/>
                  </a:lnTo>
                  <a:lnTo>
                    <a:pt x="479640" y="91440"/>
                  </a:lnTo>
                  <a:lnTo>
                    <a:pt x="479640" y="85090"/>
                  </a:lnTo>
                  <a:lnTo>
                    <a:pt x="479640" y="80010"/>
                  </a:lnTo>
                  <a:lnTo>
                    <a:pt x="474319" y="53200"/>
                  </a:lnTo>
                  <a:lnTo>
                    <a:pt x="474319" y="100330"/>
                  </a:lnTo>
                  <a:lnTo>
                    <a:pt x="474319" y="111760"/>
                  </a:lnTo>
                  <a:lnTo>
                    <a:pt x="469531" y="116840"/>
                  </a:lnTo>
                  <a:lnTo>
                    <a:pt x="461708" y="116840"/>
                  </a:lnTo>
                  <a:lnTo>
                    <a:pt x="463016" y="95250"/>
                  </a:lnTo>
                  <a:lnTo>
                    <a:pt x="469531" y="95250"/>
                  </a:lnTo>
                  <a:lnTo>
                    <a:pt x="474319" y="100330"/>
                  </a:lnTo>
                  <a:lnTo>
                    <a:pt x="474319" y="53200"/>
                  </a:lnTo>
                  <a:lnTo>
                    <a:pt x="473341" y="48260"/>
                  </a:lnTo>
                  <a:lnTo>
                    <a:pt x="468985" y="41808"/>
                  </a:lnTo>
                  <a:lnTo>
                    <a:pt x="468985" y="80010"/>
                  </a:lnTo>
                  <a:lnTo>
                    <a:pt x="468985" y="85090"/>
                  </a:lnTo>
                  <a:lnTo>
                    <a:pt x="460222" y="85090"/>
                  </a:lnTo>
                  <a:lnTo>
                    <a:pt x="452513" y="78714"/>
                  </a:lnTo>
                  <a:lnTo>
                    <a:pt x="452513" y="92710"/>
                  </a:lnTo>
                  <a:lnTo>
                    <a:pt x="450062" y="132080"/>
                  </a:lnTo>
                  <a:lnTo>
                    <a:pt x="418795" y="176530"/>
                  </a:lnTo>
                  <a:lnTo>
                    <a:pt x="399669" y="180340"/>
                  </a:lnTo>
                  <a:lnTo>
                    <a:pt x="380542" y="176530"/>
                  </a:lnTo>
                  <a:lnTo>
                    <a:pt x="367766" y="168300"/>
                  </a:lnTo>
                  <a:lnTo>
                    <a:pt x="367766" y="205740"/>
                  </a:lnTo>
                  <a:lnTo>
                    <a:pt x="365760" y="208280"/>
                  </a:lnTo>
                  <a:lnTo>
                    <a:pt x="315087" y="214630"/>
                  </a:lnTo>
                  <a:lnTo>
                    <a:pt x="307606" y="215900"/>
                  </a:lnTo>
                  <a:lnTo>
                    <a:pt x="300799" y="219710"/>
                  </a:lnTo>
                  <a:lnTo>
                    <a:pt x="294843" y="223520"/>
                  </a:lnTo>
                  <a:lnTo>
                    <a:pt x="289877" y="228600"/>
                  </a:lnTo>
                  <a:lnTo>
                    <a:pt x="287845" y="227330"/>
                  </a:lnTo>
                  <a:lnTo>
                    <a:pt x="286143" y="224790"/>
                  </a:lnTo>
                  <a:lnTo>
                    <a:pt x="282143" y="218440"/>
                  </a:lnTo>
                  <a:lnTo>
                    <a:pt x="281533" y="212090"/>
                  </a:lnTo>
                  <a:lnTo>
                    <a:pt x="284734" y="200660"/>
                  </a:lnTo>
                  <a:lnTo>
                    <a:pt x="288366" y="196850"/>
                  </a:lnTo>
                  <a:lnTo>
                    <a:pt x="294868" y="193040"/>
                  </a:lnTo>
                  <a:lnTo>
                    <a:pt x="295859" y="191770"/>
                  </a:lnTo>
                  <a:lnTo>
                    <a:pt x="296329" y="187960"/>
                  </a:lnTo>
                  <a:lnTo>
                    <a:pt x="295706" y="186690"/>
                  </a:lnTo>
                  <a:lnTo>
                    <a:pt x="290728" y="181610"/>
                  </a:lnTo>
                  <a:lnTo>
                    <a:pt x="288417" y="176530"/>
                  </a:lnTo>
                  <a:lnTo>
                    <a:pt x="307276" y="148590"/>
                  </a:lnTo>
                  <a:lnTo>
                    <a:pt x="309130" y="148590"/>
                  </a:lnTo>
                  <a:lnTo>
                    <a:pt x="310730" y="147320"/>
                  </a:lnTo>
                  <a:lnTo>
                    <a:pt x="312394" y="144780"/>
                  </a:lnTo>
                  <a:lnTo>
                    <a:pt x="312305" y="142240"/>
                  </a:lnTo>
                  <a:lnTo>
                    <a:pt x="309880" y="138430"/>
                  </a:lnTo>
                  <a:lnTo>
                    <a:pt x="309067" y="135890"/>
                  </a:lnTo>
                  <a:lnTo>
                    <a:pt x="309029" y="127000"/>
                  </a:lnTo>
                  <a:lnTo>
                    <a:pt x="312801" y="120650"/>
                  </a:lnTo>
                  <a:lnTo>
                    <a:pt x="318198" y="118110"/>
                  </a:lnTo>
                  <a:lnTo>
                    <a:pt x="322072" y="124460"/>
                  </a:lnTo>
                  <a:lnTo>
                    <a:pt x="328460" y="127000"/>
                  </a:lnTo>
                  <a:lnTo>
                    <a:pt x="338302" y="127000"/>
                  </a:lnTo>
                  <a:lnTo>
                    <a:pt x="338632" y="133350"/>
                  </a:lnTo>
                  <a:lnTo>
                    <a:pt x="341223" y="148590"/>
                  </a:lnTo>
                  <a:lnTo>
                    <a:pt x="347256" y="161290"/>
                  </a:lnTo>
                  <a:lnTo>
                    <a:pt x="356247" y="173990"/>
                  </a:lnTo>
                  <a:lnTo>
                    <a:pt x="367728" y="182880"/>
                  </a:lnTo>
                  <a:lnTo>
                    <a:pt x="367766" y="205740"/>
                  </a:lnTo>
                  <a:lnTo>
                    <a:pt x="367766" y="168300"/>
                  </a:lnTo>
                  <a:lnTo>
                    <a:pt x="364782" y="166370"/>
                  </a:lnTo>
                  <a:lnTo>
                    <a:pt x="353860" y="151130"/>
                  </a:lnTo>
                  <a:lnTo>
                    <a:pt x="349288" y="132080"/>
                  </a:lnTo>
                  <a:lnTo>
                    <a:pt x="348411" y="118110"/>
                  </a:lnTo>
                  <a:lnTo>
                    <a:pt x="348335" y="116840"/>
                  </a:lnTo>
                  <a:lnTo>
                    <a:pt x="346989" y="95250"/>
                  </a:lnTo>
                  <a:lnTo>
                    <a:pt x="346837" y="92710"/>
                  </a:lnTo>
                  <a:lnTo>
                    <a:pt x="356158" y="85090"/>
                  </a:lnTo>
                  <a:lnTo>
                    <a:pt x="399669" y="49530"/>
                  </a:lnTo>
                  <a:lnTo>
                    <a:pt x="452513" y="92710"/>
                  </a:lnTo>
                  <a:lnTo>
                    <a:pt x="452513" y="78714"/>
                  </a:lnTo>
                  <a:lnTo>
                    <a:pt x="417271" y="49530"/>
                  </a:lnTo>
                  <a:lnTo>
                    <a:pt x="405003" y="39370"/>
                  </a:lnTo>
                  <a:lnTo>
                    <a:pt x="405003" y="10160"/>
                  </a:lnTo>
                  <a:lnTo>
                    <a:pt x="430072" y="17780"/>
                  </a:lnTo>
                  <a:lnTo>
                    <a:pt x="450392" y="31750"/>
                  </a:lnTo>
                  <a:lnTo>
                    <a:pt x="464007" y="53340"/>
                  </a:lnTo>
                  <a:lnTo>
                    <a:pt x="468985" y="80010"/>
                  </a:lnTo>
                  <a:lnTo>
                    <a:pt x="468985" y="41808"/>
                  </a:lnTo>
                  <a:lnTo>
                    <a:pt x="456196" y="22860"/>
                  </a:lnTo>
                  <a:lnTo>
                    <a:pt x="436638" y="10160"/>
                  </a:lnTo>
                  <a:lnTo>
                    <a:pt x="430771" y="6350"/>
                  </a:lnTo>
                  <a:lnTo>
                    <a:pt x="399669" y="0"/>
                  </a:lnTo>
                  <a:lnTo>
                    <a:pt x="394335" y="1092"/>
                  </a:lnTo>
                  <a:lnTo>
                    <a:pt x="394335" y="10160"/>
                  </a:lnTo>
                  <a:lnTo>
                    <a:pt x="394335" y="39370"/>
                  </a:lnTo>
                  <a:lnTo>
                    <a:pt x="339115" y="85090"/>
                  </a:lnTo>
                  <a:lnTo>
                    <a:pt x="337629" y="85090"/>
                  </a:lnTo>
                  <a:lnTo>
                    <a:pt x="337629" y="116840"/>
                  </a:lnTo>
                  <a:lnTo>
                    <a:pt x="329869" y="116840"/>
                  </a:lnTo>
                  <a:lnTo>
                    <a:pt x="325107" y="111760"/>
                  </a:lnTo>
                  <a:lnTo>
                    <a:pt x="325031" y="100330"/>
                  </a:lnTo>
                  <a:lnTo>
                    <a:pt x="329806" y="95250"/>
                  </a:lnTo>
                  <a:lnTo>
                    <a:pt x="336346" y="95250"/>
                  </a:lnTo>
                  <a:lnTo>
                    <a:pt x="337629" y="116840"/>
                  </a:lnTo>
                  <a:lnTo>
                    <a:pt x="337629" y="85090"/>
                  </a:lnTo>
                  <a:lnTo>
                    <a:pt x="330352" y="85090"/>
                  </a:lnTo>
                  <a:lnTo>
                    <a:pt x="330352" y="80010"/>
                  </a:lnTo>
                  <a:lnTo>
                    <a:pt x="335330" y="53340"/>
                  </a:lnTo>
                  <a:lnTo>
                    <a:pt x="348945" y="31750"/>
                  </a:lnTo>
                  <a:lnTo>
                    <a:pt x="369265" y="17780"/>
                  </a:lnTo>
                  <a:lnTo>
                    <a:pt x="394335" y="10160"/>
                  </a:lnTo>
                  <a:lnTo>
                    <a:pt x="394335" y="1092"/>
                  </a:lnTo>
                  <a:lnTo>
                    <a:pt x="368566" y="6350"/>
                  </a:lnTo>
                  <a:lnTo>
                    <a:pt x="343154" y="22860"/>
                  </a:lnTo>
                  <a:lnTo>
                    <a:pt x="325996" y="48260"/>
                  </a:lnTo>
                  <a:lnTo>
                    <a:pt x="319697" y="80010"/>
                  </a:lnTo>
                  <a:lnTo>
                    <a:pt x="319697" y="91440"/>
                  </a:lnTo>
                  <a:lnTo>
                    <a:pt x="316382" y="95250"/>
                  </a:lnTo>
                  <a:lnTo>
                    <a:pt x="314363" y="100330"/>
                  </a:lnTo>
                  <a:lnTo>
                    <a:pt x="314401" y="107950"/>
                  </a:lnTo>
                  <a:lnTo>
                    <a:pt x="307975" y="111760"/>
                  </a:lnTo>
                  <a:lnTo>
                    <a:pt x="302882" y="118110"/>
                  </a:lnTo>
                  <a:lnTo>
                    <a:pt x="299567" y="124460"/>
                  </a:lnTo>
                  <a:lnTo>
                    <a:pt x="298551" y="132080"/>
                  </a:lnTo>
                  <a:lnTo>
                    <a:pt x="298424" y="134620"/>
                  </a:lnTo>
                  <a:lnTo>
                    <a:pt x="298729" y="137160"/>
                  </a:lnTo>
                  <a:lnTo>
                    <a:pt x="299339" y="139700"/>
                  </a:lnTo>
                  <a:lnTo>
                    <a:pt x="289852" y="144780"/>
                  </a:lnTo>
                  <a:lnTo>
                    <a:pt x="282625" y="152400"/>
                  </a:lnTo>
                  <a:lnTo>
                    <a:pt x="278244" y="162560"/>
                  </a:lnTo>
                  <a:lnTo>
                    <a:pt x="277456" y="171450"/>
                  </a:lnTo>
                  <a:lnTo>
                    <a:pt x="277431" y="173990"/>
                  </a:lnTo>
                  <a:lnTo>
                    <a:pt x="277825" y="179070"/>
                  </a:lnTo>
                  <a:lnTo>
                    <a:pt x="279781" y="184150"/>
                  </a:lnTo>
                  <a:lnTo>
                    <a:pt x="282917" y="187960"/>
                  </a:lnTo>
                  <a:lnTo>
                    <a:pt x="278155" y="191770"/>
                  </a:lnTo>
                  <a:lnTo>
                    <a:pt x="274688" y="198120"/>
                  </a:lnTo>
                  <a:lnTo>
                    <a:pt x="272897" y="203200"/>
                  </a:lnTo>
                  <a:lnTo>
                    <a:pt x="271716" y="209550"/>
                  </a:lnTo>
                  <a:lnTo>
                    <a:pt x="271767" y="215900"/>
                  </a:lnTo>
                  <a:lnTo>
                    <a:pt x="284683" y="238760"/>
                  </a:lnTo>
                  <a:lnTo>
                    <a:pt x="283159" y="242570"/>
                  </a:lnTo>
                  <a:lnTo>
                    <a:pt x="282346" y="247650"/>
                  </a:lnTo>
                  <a:lnTo>
                    <a:pt x="282371" y="318770"/>
                  </a:lnTo>
                  <a:lnTo>
                    <a:pt x="293039" y="318770"/>
                  </a:lnTo>
                  <a:lnTo>
                    <a:pt x="293039" y="251460"/>
                  </a:lnTo>
                  <a:lnTo>
                    <a:pt x="294767" y="242570"/>
                  </a:lnTo>
                  <a:lnTo>
                    <a:pt x="299656" y="233680"/>
                  </a:lnTo>
                  <a:lnTo>
                    <a:pt x="307086" y="228600"/>
                  </a:lnTo>
                  <a:lnTo>
                    <a:pt x="316420" y="224790"/>
                  </a:lnTo>
                  <a:lnTo>
                    <a:pt x="349377" y="220980"/>
                  </a:lnTo>
                  <a:lnTo>
                    <a:pt x="350189" y="222250"/>
                  </a:lnTo>
                  <a:lnTo>
                    <a:pt x="358470" y="236220"/>
                  </a:lnTo>
                  <a:lnTo>
                    <a:pt x="370027" y="246380"/>
                  </a:lnTo>
                  <a:lnTo>
                    <a:pt x="384022" y="252730"/>
                  </a:lnTo>
                  <a:lnTo>
                    <a:pt x="399694" y="255270"/>
                  </a:lnTo>
                  <a:lnTo>
                    <a:pt x="415315" y="252730"/>
                  </a:lnTo>
                  <a:lnTo>
                    <a:pt x="449148" y="222250"/>
                  </a:lnTo>
                  <a:lnTo>
                    <a:pt x="449872" y="220980"/>
                  </a:lnTo>
                  <a:lnTo>
                    <a:pt x="482981" y="224790"/>
                  </a:lnTo>
                  <a:lnTo>
                    <a:pt x="492315" y="228600"/>
                  </a:lnTo>
                  <a:lnTo>
                    <a:pt x="499745" y="233680"/>
                  </a:lnTo>
                  <a:lnTo>
                    <a:pt x="504634" y="242570"/>
                  </a:lnTo>
                  <a:lnTo>
                    <a:pt x="506349" y="251460"/>
                  </a:lnTo>
                  <a:lnTo>
                    <a:pt x="506349" y="318770"/>
                  </a:lnTo>
                  <a:lnTo>
                    <a:pt x="517017" y="318770"/>
                  </a:lnTo>
                  <a:lnTo>
                    <a:pt x="517042" y="247650"/>
                  </a:lnTo>
                  <a:lnTo>
                    <a:pt x="516204" y="242570"/>
                  </a:lnTo>
                  <a:lnTo>
                    <a:pt x="514604" y="238760"/>
                  </a:lnTo>
                  <a:lnTo>
                    <a:pt x="518388" y="236220"/>
                  </a:lnTo>
                  <a:lnTo>
                    <a:pt x="521563" y="232410"/>
                  </a:lnTo>
                  <a:lnTo>
                    <a:pt x="523836" y="228600"/>
                  </a:lnTo>
                  <a:lnTo>
                    <a:pt x="527392" y="217170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9574" y="3477928"/>
              <a:ext cx="754355" cy="1250670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288365" y="4458055"/>
            <a:ext cx="801370" cy="320040"/>
            <a:chOff x="3288365" y="4458055"/>
            <a:chExt cx="801370" cy="320040"/>
          </a:xfrm>
        </p:grpSpPr>
        <p:sp>
          <p:nvSpPr>
            <p:cNvPr id="25" name="object 25"/>
            <p:cNvSpPr/>
            <p:nvPr/>
          </p:nvSpPr>
          <p:spPr>
            <a:xfrm>
              <a:off x="3833683" y="4459145"/>
              <a:ext cx="255904" cy="318770"/>
            </a:xfrm>
            <a:custGeom>
              <a:avLst/>
              <a:gdLst/>
              <a:ahLst/>
              <a:cxnLst/>
              <a:rect l="l" t="t" r="r" b="b"/>
              <a:pathLst>
                <a:path w="255904" h="318770">
                  <a:moveTo>
                    <a:pt x="63977" y="276860"/>
                  </a:moveTo>
                  <a:lnTo>
                    <a:pt x="53309" y="276860"/>
                  </a:lnTo>
                  <a:lnTo>
                    <a:pt x="53309" y="293370"/>
                  </a:lnTo>
                  <a:lnTo>
                    <a:pt x="2377" y="293370"/>
                  </a:lnTo>
                  <a:lnTo>
                    <a:pt x="0" y="294640"/>
                  </a:lnTo>
                  <a:lnTo>
                    <a:pt x="0" y="318770"/>
                  </a:lnTo>
                  <a:lnTo>
                    <a:pt x="10668" y="318770"/>
                  </a:lnTo>
                  <a:lnTo>
                    <a:pt x="10668" y="303530"/>
                  </a:lnTo>
                  <a:lnTo>
                    <a:pt x="63977" y="303530"/>
                  </a:lnTo>
                  <a:lnTo>
                    <a:pt x="63977" y="276860"/>
                  </a:lnTo>
                  <a:close/>
                </a:path>
                <a:path w="255904" h="318770">
                  <a:moveTo>
                    <a:pt x="63977" y="303530"/>
                  </a:moveTo>
                  <a:lnTo>
                    <a:pt x="53309" y="303530"/>
                  </a:lnTo>
                  <a:lnTo>
                    <a:pt x="53309" y="318770"/>
                  </a:lnTo>
                  <a:lnTo>
                    <a:pt x="63977" y="318770"/>
                  </a:lnTo>
                  <a:lnTo>
                    <a:pt x="63977" y="303530"/>
                  </a:lnTo>
                  <a:close/>
                </a:path>
                <a:path w="255904" h="318770">
                  <a:moveTo>
                    <a:pt x="202570" y="276860"/>
                  </a:moveTo>
                  <a:lnTo>
                    <a:pt x="191932" y="276860"/>
                  </a:lnTo>
                  <a:lnTo>
                    <a:pt x="191932" y="318770"/>
                  </a:lnTo>
                  <a:lnTo>
                    <a:pt x="202570" y="318770"/>
                  </a:lnTo>
                  <a:lnTo>
                    <a:pt x="202570" y="303530"/>
                  </a:lnTo>
                  <a:lnTo>
                    <a:pt x="255910" y="303530"/>
                  </a:lnTo>
                  <a:lnTo>
                    <a:pt x="255910" y="294640"/>
                  </a:lnTo>
                  <a:lnTo>
                    <a:pt x="253502" y="293370"/>
                  </a:lnTo>
                  <a:lnTo>
                    <a:pt x="202570" y="293370"/>
                  </a:lnTo>
                  <a:lnTo>
                    <a:pt x="202570" y="276860"/>
                  </a:lnTo>
                  <a:close/>
                </a:path>
                <a:path w="255904" h="318770">
                  <a:moveTo>
                    <a:pt x="255910" y="303530"/>
                  </a:moveTo>
                  <a:lnTo>
                    <a:pt x="245242" y="303530"/>
                  </a:lnTo>
                  <a:lnTo>
                    <a:pt x="245242" y="318770"/>
                  </a:lnTo>
                  <a:lnTo>
                    <a:pt x="255910" y="318770"/>
                  </a:lnTo>
                  <a:lnTo>
                    <a:pt x="255910" y="303530"/>
                  </a:lnTo>
                  <a:close/>
                </a:path>
                <a:path w="255904" h="318770">
                  <a:moveTo>
                    <a:pt x="137930" y="0"/>
                  </a:moveTo>
                  <a:lnTo>
                    <a:pt x="111953" y="0"/>
                  </a:lnTo>
                  <a:lnTo>
                    <a:pt x="87647" y="3810"/>
                  </a:lnTo>
                  <a:lnTo>
                    <a:pt x="66347" y="17780"/>
                  </a:lnTo>
                  <a:lnTo>
                    <a:pt x="49288" y="35560"/>
                  </a:lnTo>
                  <a:lnTo>
                    <a:pt x="37703" y="55880"/>
                  </a:lnTo>
                  <a:lnTo>
                    <a:pt x="37094" y="57150"/>
                  </a:lnTo>
                  <a:lnTo>
                    <a:pt x="37216" y="59690"/>
                  </a:lnTo>
                  <a:lnTo>
                    <a:pt x="37978" y="60960"/>
                  </a:lnTo>
                  <a:lnTo>
                    <a:pt x="38770" y="62230"/>
                  </a:lnTo>
                  <a:lnTo>
                    <a:pt x="40142" y="63500"/>
                  </a:lnTo>
                  <a:lnTo>
                    <a:pt x="42580" y="63500"/>
                  </a:lnTo>
                  <a:lnTo>
                    <a:pt x="47640" y="64770"/>
                  </a:lnTo>
                  <a:lnTo>
                    <a:pt x="55443" y="64770"/>
                  </a:lnTo>
                  <a:lnTo>
                    <a:pt x="47914" y="68580"/>
                  </a:lnTo>
                  <a:lnTo>
                    <a:pt x="42641" y="76200"/>
                  </a:lnTo>
                  <a:lnTo>
                    <a:pt x="42641" y="85090"/>
                  </a:lnTo>
                  <a:lnTo>
                    <a:pt x="43851" y="91440"/>
                  </a:lnTo>
                  <a:lnTo>
                    <a:pt x="47202" y="97790"/>
                  </a:lnTo>
                  <a:lnTo>
                    <a:pt x="52272" y="102870"/>
                  </a:lnTo>
                  <a:lnTo>
                    <a:pt x="58643" y="105410"/>
                  </a:lnTo>
                  <a:lnTo>
                    <a:pt x="58739" y="149860"/>
                  </a:lnTo>
                  <a:lnTo>
                    <a:pt x="75250" y="189230"/>
                  </a:lnTo>
                  <a:lnTo>
                    <a:pt x="90617" y="200660"/>
                  </a:lnTo>
                  <a:lnTo>
                    <a:pt x="90342" y="205740"/>
                  </a:lnTo>
                  <a:lnTo>
                    <a:pt x="87294" y="208280"/>
                  </a:lnTo>
                  <a:lnTo>
                    <a:pt x="83332" y="209550"/>
                  </a:lnTo>
                  <a:lnTo>
                    <a:pt x="52273" y="213360"/>
                  </a:lnTo>
                  <a:lnTo>
                    <a:pt x="35768" y="218440"/>
                  </a:lnTo>
                  <a:lnTo>
                    <a:pt x="22578" y="228600"/>
                  </a:lnTo>
                  <a:lnTo>
                    <a:pt x="13834" y="243840"/>
                  </a:lnTo>
                  <a:lnTo>
                    <a:pt x="10668" y="260350"/>
                  </a:lnTo>
                  <a:lnTo>
                    <a:pt x="10668" y="293370"/>
                  </a:lnTo>
                  <a:lnTo>
                    <a:pt x="21305" y="293370"/>
                  </a:lnTo>
                  <a:lnTo>
                    <a:pt x="21305" y="260350"/>
                  </a:lnTo>
                  <a:lnTo>
                    <a:pt x="23770" y="247650"/>
                  </a:lnTo>
                  <a:lnTo>
                    <a:pt x="30575" y="236220"/>
                  </a:lnTo>
                  <a:lnTo>
                    <a:pt x="40837" y="228600"/>
                  </a:lnTo>
                  <a:lnTo>
                    <a:pt x="53675" y="223520"/>
                  </a:lnTo>
                  <a:lnTo>
                    <a:pt x="70805" y="220980"/>
                  </a:lnTo>
                  <a:lnTo>
                    <a:pt x="81608" y="220980"/>
                  </a:lnTo>
                  <a:lnTo>
                    <a:pt x="81381" y="219710"/>
                  </a:lnTo>
                  <a:lnTo>
                    <a:pt x="87203" y="219710"/>
                  </a:lnTo>
                  <a:lnTo>
                    <a:pt x="88331" y="218440"/>
                  </a:lnTo>
                  <a:lnTo>
                    <a:pt x="101463" y="218440"/>
                  </a:lnTo>
                  <a:lnTo>
                    <a:pt x="97048" y="212090"/>
                  </a:lnTo>
                  <a:lnTo>
                    <a:pt x="98755" y="210820"/>
                  </a:lnTo>
                  <a:lnTo>
                    <a:pt x="100004" y="208280"/>
                  </a:lnTo>
                  <a:lnTo>
                    <a:pt x="100705" y="205740"/>
                  </a:lnTo>
                  <a:lnTo>
                    <a:pt x="166055" y="205740"/>
                  </a:lnTo>
                  <a:lnTo>
                    <a:pt x="165414" y="201930"/>
                  </a:lnTo>
                  <a:lnTo>
                    <a:pt x="172684" y="198120"/>
                  </a:lnTo>
                  <a:lnTo>
                    <a:pt x="174330" y="196850"/>
                  </a:lnTo>
                  <a:lnTo>
                    <a:pt x="116768" y="196850"/>
                  </a:lnTo>
                  <a:lnTo>
                    <a:pt x="106002" y="195580"/>
                  </a:lnTo>
                  <a:lnTo>
                    <a:pt x="74115" y="168910"/>
                  </a:lnTo>
                  <a:lnTo>
                    <a:pt x="69281" y="120650"/>
                  </a:lnTo>
                  <a:lnTo>
                    <a:pt x="81426" y="120650"/>
                  </a:lnTo>
                  <a:lnTo>
                    <a:pt x="69281" y="99060"/>
                  </a:lnTo>
                  <a:lnTo>
                    <a:pt x="69281" y="93980"/>
                  </a:lnTo>
                  <a:lnTo>
                    <a:pt x="58643" y="93980"/>
                  </a:lnTo>
                  <a:lnTo>
                    <a:pt x="55443" y="92710"/>
                  </a:lnTo>
                  <a:lnTo>
                    <a:pt x="53309" y="88900"/>
                  </a:lnTo>
                  <a:lnTo>
                    <a:pt x="53309" y="81280"/>
                  </a:lnTo>
                  <a:lnTo>
                    <a:pt x="55443" y="77470"/>
                  </a:lnTo>
                  <a:lnTo>
                    <a:pt x="58643" y="76200"/>
                  </a:lnTo>
                  <a:lnTo>
                    <a:pt x="69281" y="76200"/>
                  </a:lnTo>
                  <a:lnTo>
                    <a:pt x="69281" y="66040"/>
                  </a:lnTo>
                  <a:lnTo>
                    <a:pt x="105236" y="66040"/>
                  </a:lnTo>
                  <a:lnTo>
                    <a:pt x="117995" y="64770"/>
                  </a:lnTo>
                  <a:lnTo>
                    <a:pt x="142747" y="58420"/>
                  </a:lnTo>
                  <a:lnTo>
                    <a:pt x="146927" y="55880"/>
                  </a:lnTo>
                  <a:lnTo>
                    <a:pt x="73199" y="55880"/>
                  </a:lnTo>
                  <a:lnTo>
                    <a:pt x="50413" y="53340"/>
                  </a:lnTo>
                  <a:lnTo>
                    <a:pt x="61070" y="38100"/>
                  </a:lnTo>
                  <a:lnTo>
                    <a:pt x="75434" y="24130"/>
                  </a:lnTo>
                  <a:lnTo>
                    <a:pt x="92672" y="13970"/>
                  </a:lnTo>
                  <a:lnTo>
                    <a:pt x="111953" y="10160"/>
                  </a:lnTo>
                  <a:lnTo>
                    <a:pt x="160365" y="10160"/>
                  </a:lnTo>
                  <a:lnTo>
                    <a:pt x="158577" y="8890"/>
                  </a:lnTo>
                  <a:lnTo>
                    <a:pt x="148639" y="3810"/>
                  </a:lnTo>
                  <a:lnTo>
                    <a:pt x="137930" y="0"/>
                  </a:lnTo>
                  <a:close/>
                </a:path>
                <a:path w="255904" h="318770">
                  <a:moveTo>
                    <a:pt x="113690" y="276860"/>
                  </a:moveTo>
                  <a:lnTo>
                    <a:pt x="104881" y="276860"/>
                  </a:lnTo>
                  <a:lnTo>
                    <a:pt x="101285" y="280670"/>
                  </a:lnTo>
                  <a:lnTo>
                    <a:pt x="101285" y="289560"/>
                  </a:lnTo>
                  <a:lnTo>
                    <a:pt x="104881" y="293370"/>
                  </a:lnTo>
                  <a:lnTo>
                    <a:pt x="113690" y="293370"/>
                  </a:lnTo>
                  <a:lnTo>
                    <a:pt x="117287" y="289560"/>
                  </a:lnTo>
                  <a:lnTo>
                    <a:pt x="117287" y="287020"/>
                  </a:lnTo>
                  <a:lnTo>
                    <a:pt x="107807" y="287020"/>
                  </a:lnTo>
                  <a:lnTo>
                    <a:pt x="106619" y="285750"/>
                  </a:lnTo>
                  <a:lnTo>
                    <a:pt x="106619" y="283210"/>
                  </a:lnTo>
                  <a:lnTo>
                    <a:pt x="107807" y="281940"/>
                  </a:lnTo>
                  <a:lnTo>
                    <a:pt x="117287" y="281940"/>
                  </a:lnTo>
                  <a:lnTo>
                    <a:pt x="117287" y="280670"/>
                  </a:lnTo>
                  <a:lnTo>
                    <a:pt x="113690" y="276860"/>
                  </a:lnTo>
                  <a:close/>
                </a:path>
                <a:path w="255904" h="318770">
                  <a:moveTo>
                    <a:pt x="223428" y="220980"/>
                  </a:moveTo>
                  <a:lnTo>
                    <a:pt x="185074" y="220980"/>
                  </a:lnTo>
                  <a:lnTo>
                    <a:pt x="202204" y="223520"/>
                  </a:lnTo>
                  <a:lnTo>
                    <a:pt x="215041" y="228600"/>
                  </a:lnTo>
                  <a:lnTo>
                    <a:pt x="225304" y="236220"/>
                  </a:lnTo>
                  <a:lnTo>
                    <a:pt x="232109" y="247650"/>
                  </a:lnTo>
                  <a:lnTo>
                    <a:pt x="234574" y="260350"/>
                  </a:lnTo>
                  <a:lnTo>
                    <a:pt x="234574" y="293370"/>
                  </a:lnTo>
                  <a:lnTo>
                    <a:pt x="245242" y="293370"/>
                  </a:lnTo>
                  <a:lnTo>
                    <a:pt x="245242" y="260350"/>
                  </a:lnTo>
                  <a:lnTo>
                    <a:pt x="242075" y="243840"/>
                  </a:lnTo>
                  <a:lnTo>
                    <a:pt x="233328" y="228600"/>
                  </a:lnTo>
                  <a:lnTo>
                    <a:pt x="223428" y="220980"/>
                  </a:lnTo>
                  <a:close/>
                </a:path>
                <a:path w="255904" h="318770">
                  <a:moveTo>
                    <a:pt x="117287" y="281940"/>
                  </a:moveTo>
                  <a:lnTo>
                    <a:pt x="110764" y="281940"/>
                  </a:lnTo>
                  <a:lnTo>
                    <a:pt x="111953" y="283210"/>
                  </a:lnTo>
                  <a:lnTo>
                    <a:pt x="111953" y="285750"/>
                  </a:lnTo>
                  <a:lnTo>
                    <a:pt x="110764" y="287020"/>
                  </a:lnTo>
                  <a:lnTo>
                    <a:pt x="117287" y="287020"/>
                  </a:lnTo>
                  <a:lnTo>
                    <a:pt x="117287" y="281940"/>
                  </a:lnTo>
                  <a:close/>
                </a:path>
                <a:path w="255904" h="318770">
                  <a:moveTo>
                    <a:pt x="81608" y="220980"/>
                  </a:moveTo>
                  <a:lnTo>
                    <a:pt x="70805" y="220980"/>
                  </a:lnTo>
                  <a:lnTo>
                    <a:pt x="80070" y="271780"/>
                  </a:lnTo>
                  <a:lnTo>
                    <a:pt x="80375" y="274320"/>
                  </a:lnTo>
                  <a:lnTo>
                    <a:pt x="81564" y="275590"/>
                  </a:lnTo>
                  <a:lnTo>
                    <a:pt x="83880" y="276860"/>
                  </a:lnTo>
                  <a:lnTo>
                    <a:pt x="87355" y="276860"/>
                  </a:lnTo>
                  <a:lnTo>
                    <a:pt x="108031" y="262890"/>
                  </a:lnTo>
                  <a:lnTo>
                    <a:pt x="89093" y="262890"/>
                  </a:lnTo>
                  <a:lnTo>
                    <a:pt x="81608" y="220980"/>
                  </a:lnTo>
                  <a:close/>
                </a:path>
                <a:path w="255904" h="318770">
                  <a:moveTo>
                    <a:pt x="159393" y="257810"/>
                  </a:moveTo>
                  <a:lnTo>
                    <a:pt x="140360" y="257810"/>
                  </a:lnTo>
                  <a:lnTo>
                    <a:pt x="168523" y="276860"/>
                  </a:lnTo>
                  <a:lnTo>
                    <a:pt x="171998" y="276860"/>
                  </a:lnTo>
                  <a:lnTo>
                    <a:pt x="174315" y="275590"/>
                  </a:lnTo>
                  <a:lnTo>
                    <a:pt x="175534" y="274320"/>
                  </a:lnTo>
                  <a:lnTo>
                    <a:pt x="175839" y="271780"/>
                  </a:lnTo>
                  <a:lnTo>
                    <a:pt x="177455" y="262890"/>
                  </a:lnTo>
                  <a:lnTo>
                    <a:pt x="166786" y="262890"/>
                  </a:lnTo>
                  <a:lnTo>
                    <a:pt x="159393" y="257810"/>
                  </a:lnTo>
                  <a:close/>
                </a:path>
                <a:path w="255904" h="318770">
                  <a:moveTo>
                    <a:pt x="140360" y="257810"/>
                  </a:moveTo>
                  <a:lnTo>
                    <a:pt x="115549" y="257810"/>
                  </a:lnTo>
                  <a:lnTo>
                    <a:pt x="124571" y="270510"/>
                  </a:lnTo>
                  <a:lnTo>
                    <a:pt x="126217" y="271780"/>
                  </a:lnTo>
                  <a:lnTo>
                    <a:pt x="129692" y="271780"/>
                  </a:lnTo>
                  <a:lnTo>
                    <a:pt x="131307" y="270510"/>
                  </a:lnTo>
                  <a:lnTo>
                    <a:pt x="140360" y="257810"/>
                  </a:lnTo>
                  <a:close/>
                </a:path>
                <a:path w="255904" h="318770">
                  <a:moveTo>
                    <a:pt x="101463" y="218440"/>
                  </a:moveTo>
                  <a:lnTo>
                    <a:pt x="88331" y="218440"/>
                  </a:lnTo>
                  <a:lnTo>
                    <a:pt x="109423" y="248920"/>
                  </a:lnTo>
                  <a:lnTo>
                    <a:pt x="89093" y="262890"/>
                  </a:lnTo>
                  <a:lnTo>
                    <a:pt x="108031" y="262890"/>
                  </a:lnTo>
                  <a:lnTo>
                    <a:pt x="115549" y="257810"/>
                  </a:lnTo>
                  <a:lnTo>
                    <a:pt x="159393" y="257810"/>
                  </a:lnTo>
                  <a:lnTo>
                    <a:pt x="157545" y="256540"/>
                  </a:lnTo>
                  <a:lnTo>
                    <a:pt x="127955" y="256540"/>
                  </a:lnTo>
                  <a:lnTo>
                    <a:pt x="101463" y="218440"/>
                  </a:lnTo>
                  <a:close/>
                </a:path>
                <a:path w="255904" h="318770">
                  <a:moveTo>
                    <a:pt x="220128" y="218440"/>
                  </a:moveTo>
                  <a:lnTo>
                    <a:pt x="167548" y="218440"/>
                  </a:lnTo>
                  <a:lnTo>
                    <a:pt x="168737" y="219710"/>
                  </a:lnTo>
                  <a:lnTo>
                    <a:pt x="174498" y="219710"/>
                  </a:lnTo>
                  <a:lnTo>
                    <a:pt x="166786" y="262890"/>
                  </a:lnTo>
                  <a:lnTo>
                    <a:pt x="177455" y="262890"/>
                  </a:lnTo>
                  <a:lnTo>
                    <a:pt x="185074" y="220980"/>
                  </a:lnTo>
                  <a:lnTo>
                    <a:pt x="223428" y="220980"/>
                  </a:lnTo>
                  <a:lnTo>
                    <a:pt x="220128" y="218440"/>
                  </a:lnTo>
                  <a:close/>
                </a:path>
                <a:path w="255904" h="318770">
                  <a:moveTo>
                    <a:pt x="166055" y="205740"/>
                  </a:moveTo>
                  <a:lnTo>
                    <a:pt x="155326" y="205740"/>
                  </a:lnTo>
                  <a:lnTo>
                    <a:pt x="156027" y="208280"/>
                  </a:lnTo>
                  <a:lnTo>
                    <a:pt x="157246" y="210820"/>
                  </a:lnTo>
                  <a:lnTo>
                    <a:pt x="158831" y="212090"/>
                  </a:lnTo>
                  <a:lnTo>
                    <a:pt x="127955" y="256540"/>
                  </a:lnTo>
                  <a:lnTo>
                    <a:pt x="157545" y="256540"/>
                  </a:lnTo>
                  <a:lnTo>
                    <a:pt x="146456" y="248920"/>
                  </a:lnTo>
                  <a:lnTo>
                    <a:pt x="167548" y="218440"/>
                  </a:lnTo>
                  <a:lnTo>
                    <a:pt x="220128" y="218440"/>
                  </a:lnTo>
                  <a:lnTo>
                    <a:pt x="203606" y="213360"/>
                  </a:lnTo>
                  <a:lnTo>
                    <a:pt x="168950" y="208280"/>
                  </a:lnTo>
                  <a:lnTo>
                    <a:pt x="166055" y="205740"/>
                  </a:lnTo>
                  <a:close/>
                </a:path>
                <a:path w="255904" h="318770">
                  <a:moveTo>
                    <a:pt x="155326" y="205740"/>
                  </a:moveTo>
                  <a:lnTo>
                    <a:pt x="100705" y="205740"/>
                  </a:lnTo>
                  <a:lnTo>
                    <a:pt x="105857" y="207010"/>
                  </a:lnTo>
                  <a:lnTo>
                    <a:pt x="111252" y="208280"/>
                  </a:lnTo>
                  <a:lnTo>
                    <a:pt x="145999" y="208280"/>
                  </a:lnTo>
                  <a:lnTo>
                    <a:pt x="150754" y="207010"/>
                  </a:lnTo>
                  <a:lnTo>
                    <a:pt x="155326" y="205740"/>
                  </a:lnTo>
                  <a:close/>
                </a:path>
                <a:path w="255904" h="318770">
                  <a:moveTo>
                    <a:pt x="197236" y="120650"/>
                  </a:moveTo>
                  <a:lnTo>
                    <a:pt x="186598" y="120650"/>
                  </a:lnTo>
                  <a:lnTo>
                    <a:pt x="186659" y="158750"/>
                  </a:lnTo>
                  <a:lnTo>
                    <a:pt x="184556" y="167640"/>
                  </a:lnTo>
                  <a:lnTo>
                    <a:pt x="153050" y="195580"/>
                  </a:lnTo>
                  <a:lnTo>
                    <a:pt x="141152" y="196850"/>
                  </a:lnTo>
                  <a:lnTo>
                    <a:pt x="174330" y="196850"/>
                  </a:lnTo>
                  <a:lnTo>
                    <a:pt x="196811" y="158750"/>
                  </a:lnTo>
                  <a:lnTo>
                    <a:pt x="197236" y="151130"/>
                  </a:lnTo>
                  <a:lnTo>
                    <a:pt x="197236" y="120650"/>
                  </a:lnTo>
                  <a:close/>
                </a:path>
                <a:path w="255904" h="318770">
                  <a:moveTo>
                    <a:pt x="113629" y="138430"/>
                  </a:moveTo>
                  <a:lnTo>
                    <a:pt x="110246" y="148590"/>
                  </a:lnTo>
                  <a:lnTo>
                    <a:pt x="121950" y="151130"/>
                  </a:lnTo>
                  <a:lnTo>
                    <a:pt x="133929" y="151130"/>
                  </a:lnTo>
                  <a:lnTo>
                    <a:pt x="139933" y="149860"/>
                  </a:lnTo>
                  <a:lnTo>
                    <a:pt x="145633" y="148590"/>
                  </a:lnTo>
                  <a:lnTo>
                    <a:pt x="143095" y="140970"/>
                  </a:lnTo>
                  <a:lnTo>
                    <a:pt x="127939" y="140970"/>
                  </a:lnTo>
                  <a:lnTo>
                    <a:pt x="113629" y="138430"/>
                  </a:lnTo>
                  <a:close/>
                </a:path>
                <a:path w="255904" h="318770">
                  <a:moveTo>
                    <a:pt x="81426" y="120650"/>
                  </a:moveTo>
                  <a:lnTo>
                    <a:pt x="69281" y="120650"/>
                  </a:lnTo>
                  <a:lnTo>
                    <a:pt x="77876" y="135890"/>
                  </a:lnTo>
                  <a:lnTo>
                    <a:pt x="80497" y="140970"/>
                  </a:lnTo>
                  <a:lnTo>
                    <a:pt x="85313" y="143510"/>
                  </a:lnTo>
                  <a:lnTo>
                    <a:pt x="95646" y="143510"/>
                  </a:lnTo>
                  <a:lnTo>
                    <a:pt x="100279" y="140970"/>
                  </a:lnTo>
                  <a:lnTo>
                    <a:pt x="102961" y="137160"/>
                  </a:lnTo>
                  <a:lnTo>
                    <a:pt x="105375" y="133350"/>
                  </a:lnTo>
                  <a:lnTo>
                    <a:pt x="89245" y="133350"/>
                  </a:lnTo>
                  <a:lnTo>
                    <a:pt x="87873" y="132080"/>
                  </a:lnTo>
                  <a:lnTo>
                    <a:pt x="87142" y="130810"/>
                  </a:lnTo>
                  <a:lnTo>
                    <a:pt x="81426" y="120650"/>
                  </a:lnTo>
                  <a:close/>
                </a:path>
                <a:path w="255904" h="318770">
                  <a:moveTo>
                    <a:pt x="158439" y="127000"/>
                  </a:moveTo>
                  <a:lnTo>
                    <a:pt x="142189" y="127000"/>
                  </a:lnTo>
                  <a:lnTo>
                    <a:pt x="148742" y="130810"/>
                  </a:lnTo>
                  <a:lnTo>
                    <a:pt x="152674" y="137160"/>
                  </a:lnTo>
                  <a:lnTo>
                    <a:pt x="155417" y="140970"/>
                  </a:lnTo>
                  <a:lnTo>
                    <a:pt x="160020" y="143510"/>
                  </a:lnTo>
                  <a:lnTo>
                    <a:pt x="170566" y="143510"/>
                  </a:lnTo>
                  <a:lnTo>
                    <a:pt x="175534" y="140970"/>
                  </a:lnTo>
                  <a:lnTo>
                    <a:pt x="178216" y="135890"/>
                  </a:lnTo>
                  <a:lnTo>
                    <a:pt x="179613" y="133350"/>
                  </a:lnTo>
                  <a:lnTo>
                    <a:pt x="163494" y="133350"/>
                  </a:lnTo>
                  <a:lnTo>
                    <a:pt x="162366" y="132080"/>
                  </a:lnTo>
                  <a:lnTo>
                    <a:pt x="161513" y="130810"/>
                  </a:lnTo>
                  <a:lnTo>
                    <a:pt x="158439" y="127000"/>
                  </a:lnTo>
                  <a:close/>
                </a:path>
                <a:path w="255904" h="318770">
                  <a:moveTo>
                    <a:pt x="142250" y="138430"/>
                  </a:moveTo>
                  <a:lnTo>
                    <a:pt x="127939" y="140970"/>
                  </a:lnTo>
                  <a:lnTo>
                    <a:pt x="143095" y="140970"/>
                  </a:lnTo>
                  <a:lnTo>
                    <a:pt x="142250" y="138430"/>
                  </a:lnTo>
                  <a:close/>
                </a:path>
                <a:path w="255904" h="318770">
                  <a:moveTo>
                    <a:pt x="122651" y="78740"/>
                  </a:moveTo>
                  <a:lnTo>
                    <a:pt x="117866" y="116840"/>
                  </a:lnTo>
                  <a:lnTo>
                    <a:pt x="110902" y="118110"/>
                  </a:lnTo>
                  <a:lnTo>
                    <a:pt x="104474" y="120650"/>
                  </a:lnTo>
                  <a:lnTo>
                    <a:pt x="98805" y="125730"/>
                  </a:lnTo>
                  <a:lnTo>
                    <a:pt x="94122" y="130810"/>
                  </a:lnTo>
                  <a:lnTo>
                    <a:pt x="93329" y="132080"/>
                  </a:lnTo>
                  <a:lnTo>
                    <a:pt x="92019" y="133350"/>
                  </a:lnTo>
                  <a:lnTo>
                    <a:pt x="105375" y="133350"/>
                  </a:lnTo>
                  <a:lnTo>
                    <a:pt x="106984" y="130810"/>
                  </a:lnTo>
                  <a:lnTo>
                    <a:pt x="113629" y="127000"/>
                  </a:lnTo>
                  <a:lnTo>
                    <a:pt x="158439" y="127000"/>
                  </a:lnTo>
                  <a:lnTo>
                    <a:pt x="156390" y="124460"/>
                  </a:lnTo>
                  <a:lnTo>
                    <a:pt x="150091" y="120650"/>
                  </a:lnTo>
                  <a:lnTo>
                    <a:pt x="142911" y="118110"/>
                  </a:lnTo>
                  <a:lnTo>
                    <a:pt x="135148" y="116840"/>
                  </a:lnTo>
                  <a:lnTo>
                    <a:pt x="128656" y="116840"/>
                  </a:lnTo>
                  <a:lnTo>
                    <a:pt x="133228" y="80010"/>
                  </a:lnTo>
                  <a:lnTo>
                    <a:pt x="122651" y="78740"/>
                  </a:lnTo>
                  <a:close/>
                </a:path>
                <a:path w="255904" h="318770">
                  <a:moveTo>
                    <a:pt x="175604" y="45720"/>
                  </a:moveTo>
                  <a:lnTo>
                    <a:pt x="163647" y="45720"/>
                  </a:lnTo>
                  <a:lnTo>
                    <a:pt x="167507" y="53340"/>
                  </a:lnTo>
                  <a:lnTo>
                    <a:pt x="172676" y="59690"/>
                  </a:lnTo>
                  <a:lnTo>
                    <a:pt x="179069" y="67310"/>
                  </a:lnTo>
                  <a:lnTo>
                    <a:pt x="186598" y="72390"/>
                  </a:lnTo>
                  <a:lnTo>
                    <a:pt x="186598" y="99060"/>
                  </a:lnTo>
                  <a:lnTo>
                    <a:pt x="168950" y="130810"/>
                  </a:lnTo>
                  <a:lnTo>
                    <a:pt x="168188" y="132080"/>
                  </a:lnTo>
                  <a:lnTo>
                    <a:pt x="166786" y="133350"/>
                  </a:lnTo>
                  <a:lnTo>
                    <a:pt x="179613" y="133350"/>
                  </a:lnTo>
                  <a:lnTo>
                    <a:pt x="186598" y="120650"/>
                  </a:lnTo>
                  <a:lnTo>
                    <a:pt x="197236" y="120650"/>
                  </a:lnTo>
                  <a:lnTo>
                    <a:pt x="197236" y="105410"/>
                  </a:lnTo>
                  <a:lnTo>
                    <a:pt x="203619" y="102870"/>
                  </a:lnTo>
                  <a:lnTo>
                    <a:pt x="208688" y="97790"/>
                  </a:lnTo>
                  <a:lnTo>
                    <a:pt x="210694" y="93980"/>
                  </a:lnTo>
                  <a:lnTo>
                    <a:pt x="197236" y="93980"/>
                  </a:lnTo>
                  <a:lnTo>
                    <a:pt x="197236" y="76200"/>
                  </a:lnTo>
                  <a:lnTo>
                    <a:pt x="211363" y="76200"/>
                  </a:lnTo>
                  <a:lnTo>
                    <a:pt x="208688" y="71120"/>
                  </a:lnTo>
                  <a:lnTo>
                    <a:pt x="203619" y="67310"/>
                  </a:lnTo>
                  <a:lnTo>
                    <a:pt x="197236" y="64770"/>
                  </a:lnTo>
                  <a:lnTo>
                    <a:pt x="197236" y="59690"/>
                  </a:lnTo>
                  <a:lnTo>
                    <a:pt x="186598" y="59690"/>
                  </a:lnTo>
                  <a:lnTo>
                    <a:pt x="180980" y="53340"/>
                  </a:lnTo>
                  <a:lnTo>
                    <a:pt x="176216" y="46990"/>
                  </a:lnTo>
                  <a:lnTo>
                    <a:pt x="175604" y="45720"/>
                  </a:lnTo>
                  <a:close/>
                </a:path>
                <a:path w="255904" h="318770">
                  <a:moveTo>
                    <a:pt x="101833" y="73660"/>
                  </a:moveTo>
                  <a:lnTo>
                    <a:pt x="90068" y="73660"/>
                  </a:lnTo>
                  <a:lnTo>
                    <a:pt x="85283" y="78740"/>
                  </a:lnTo>
                  <a:lnTo>
                    <a:pt x="85283" y="90170"/>
                  </a:lnTo>
                  <a:lnTo>
                    <a:pt x="90068" y="95250"/>
                  </a:lnTo>
                  <a:lnTo>
                    <a:pt x="101833" y="95250"/>
                  </a:lnTo>
                  <a:lnTo>
                    <a:pt x="106619" y="90170"/>
                  </a:lnTo>
                  <a:lnTo>
                    <a:pt x="106619" y="78740"/>
                  </a:lnTo>
                  <a:lnTo>
                    <a:pt x="101833" y="73660"/>
                  </a:lnTo>
                  <a:close/>
                </a:path>
                <a:path w="255904" h="318770">
                  <a:moveTo>
                    <a:pt x="165811" y="73660"/>
                  </a:moveTo>
                  <a:lnTo>
                    <a:pt x="154045" y="73660"/>
                  </a:lnTo>
                  <a:lnTo>
                    <a:pt x="149260" y="78740"/>
                  </a:lnTo>
                  <a:lnTo>
                    <a:pt x="149260" y="90170"/>
                  </a:lnTo>
                  <a:lnTo>
                    <a:pt x="154045" y="95250"/>
                  </a:lnTo>
                  <a:lnTo>
                    <a:pt x="165811" y="95250"/>
                  </a:lnTo>
                  <a:lnTo>
                    <a:pt x="170596" y="90170"/>
                  </a:lnTo>
                  <a:lnTo>
                    <a:pt x="170596" y="78740"/>
                  </a:lnTo>
                  <a:lnTo>
                    <a:pt x="165811" y="73660"/>
                  </a:lnTo>
                  <a:close/>
                </a:path>
                <a:path w="255904" h="318770">
                  <a:moveTo>
                    <a:pt x="69281" y="76200"/>
                  </a:moveTo>
                  <a:lnTo>
                    <a:pt x="58643" y="76200"/>
                  </a:lnTo>
                  <a:lnTo>
                    <a:pt x="58643" y="93980"/>
                  </a:lnTo>
                  <a:lnTo>
                    <a:pt x="69281" y="93980"/>
                  </a:lnTo>
                  <a:lnTo>
                    <a:pt x="69281" y="76200"/>
                  </a:lnTo>
                  <a:close/>
                </a:path>
                <a:path w="255904" h="318770">
                  <a:moveTo>
                    <a:pt x="211363" y="76200"/>
                  </a:moveTo>
                  <a:lnTo>
                    <a:pt x="197236" y="76200"/>
                  </a:lnTo>
                  <a:lnTo>
                    <a:pt x="200466" y="77470"/>
                  </a:lnTo>
                  <a:lnTo>
                    <a:pt x="202570" y="81280"/>
                  </a:lnTo>
                  <a:lnTo>
                    <a:pt x="202570" y="88900"/>
                  </a:lnTo>
                  <a:lnTo>
                    <a:pt x="200466" y="92710"/>
                  </a:lnTo>
                  <a:lnTo>
                    <a:pt x="197236" y="93980"/>
                  </a:lnTo>
                  <a:lnTo>
                    <a:pt x="210694" y="93980"/>
                  </a:lnTo>
                  <a:lnTo>
                    <a:pt x="212032" y="91440"/>
                  </a:lnTo>
                  <a:lnTo>
                    <a:pt x="213238" y="85090"/>
                  </a:lnTo>
                  <a:lnTo>
                    <a:pt x="212032" y="77470"/>
                  </a:lnTo>
                  <a:lnTo>
                    <a:pt x="211363" y="76200"/>
                  </a:lnTo>
                  <a:close/>
                </a:path>
                <a:path w="255904" h="318770">
                  <a:moveTo>
                    <a:pt x="105236" y="66040"/>
                  </a:moveTo>
                  <a:lnTo>
                    <a:pt x="69281" y="66040"/>
                  </a:lnTo>
                  <a:lnTo>
                    <a:pt x="92478" y="67310"/>
                  </a:lnTo>
                  <a:lnTo>
                    <a:pt x="105236" y="66040"/>
                  </a:lnTo>
                  <a:close/>
                </a:path>
                <a:path w="255904" h="318770">
                  <a:moveTo>
                    <a:pt x="160365" y="10160"/>
                  </a:moveTo>
                  <a:lnTo>
                    <a:pt x="126644" y="10160"/>
                  </a:lnTo>
                  <a:lnTo>
                    <a:pt x="136335" y="11430"/>
                  </a:lnTo>
                  <a:lnTo>
                    <a:pt x="145515" y="13970"/>
                  </a:lnTo>
                  <a:lnTo>
                    <a:pt x="153969" y="19050"/>
                  </a:lnTo>
                  <a:lnTo>
                    <a:pt x="161483" y="24130"/>
                  </a:lnTo>
                  <a:lnTo>
                    <a:pt x="162488" y="25400"/>
                  </a:lnTo>
                  <a:lnTo>
                    <a:pt x="163860" y="26670"/>
                  </a:lnTo>
                  <a:lnTo>
                    <a:pt x="165262" y="26670"/>
                  </a:lnTo>
                  <a:lnTo>
                    <a:pt x="173559" y="27940"/>
                  </a:lnTo>
                  <a:lnTo>
                    <a:pt x="180342" y="33020"/>
                  </a:lnTo>
                  <a:lnTo>
                    <a:pt x="184919" y="39370"/>
                  </a:lnTo>
                  <a:lnTo>
                    <a:pt x="186598" y="46990"/>
                  </a:lnTo>
                  <a:lnTo>
                    <a:pt x="186598" y="59690"/>
                  </a:lnTo>
                  <a:lnTo>
                    <a:pt x="197236" y="59690"/>
                  </a:lnTo>
                  <a:lnTo>
                    <a:pt x="197236" y="46990"/>
                  </a:lnTo>
                  <a:lnTo>
                    <a:pt x="194924" y="35560"/>
                  </a:lnTo>
                  <a:lnTo>
                    <a:pt x="188595" y="25400"/>
                  </a:lnTo>
                  <a:lnTo>
                    <a:pt x="179156" y="19050"/>
                  </a:lnTo>
                  <a:lnTo>
                    <a:pt x="167518" y="15240"/>
                  </a:lnTo>
                  <a:lnTo>
                    <a:pt x="160365" y="10160"/>
                  </a:lnTo>
                  <a:close/>
                </a:path>
                <a:path w="255904" h="318770">
                  <a:moveTo>
                    <a:pt x="167975" y="31750"/>
                  </a:moveTo>
                  <a:lnTo>
                    <a:pt x="162245" y="31750"/>
                  </a:lnTo>
                  <a:lnTo>
                    <a:pt x="161208" y="33020"/>
                  </a:lnTo>
                  <a:lnTo>
                    <a:pt x="136451" y="49530"/>
                  </a:lnTo>
                  <a:lnTo>
                    <a:pt x="104496" y="55880"/>
                  </a:lnTo>
                  <a:lnTo>
                    <a:pt x="146927" y="55880"/>
                  </a:lnTo>
                  <a:lnTo>
                    <a:pt x="163647" y="45720"/>
                  </a:lnTo>
                  <a:lnTo>
                    <a:pt x="175604" y="45720"/>
                  </a:lnTo>
                  <a:lnTo>
                    <a:pt x="172543" y="39370"/>
                  </a:lnTo>
                  <a:lnTo>
                    <a:pt x="170200" y="34290"/>
                  </a:lnTo>
                  <a:lnTo>
                    <a:pt x="169529" y="33020"/>
                  </a:lnTo>
                  <a:lnTo>
                    <a:pt x="167975" y="317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563020" y="4459145"/>
              <a:ext cx="234950" cy="318770"/>
            </a:xfrm>
            <a:custGeom>
              <a:avLst/>
              <a:gdLst/>
              <a:ahLst/>
              <a:cxnLst/>
              <a:rect l="l" t="t" r="r" b="b"/>
              <a:pathLst>
                <a:path w="234950" h="318770">
                  <a:moveTo>
                    <a:pt x="95920" y="176530"/>
                  </a:moveTo>
                  <a:lnTo>
                    <a:pt x="77663" y="176530"/>
                  </a:lnTo>
                  <a:lnTo>
                    <a:pt x="80040" y="179070"/>
                  </a:lnTo>
                  <a:lnTo>
                    <a:pt x="82570" y="180340"/>
                  </a:lnTo>
                  <a:lnTo>
                    <a:pt x="85222" y="182880"/>
                  </a:lnTo>
                  <a:lnTo>
                    <a:pt x="85283" y="200660"/>
                  </a:lnTo>
                  <a:lnTo>
                    <a:pt x="83271" y="203200"/>
                  </a:lnTo>
                  <a:lnTo>
                    <a:pt x="41970" y="208280"/>
                  </a:lnTo>
                  <a:lnTo>
                    <a:pt x="25314" y="213360"/>
                  </a:lnTo>
                  <a:lnTo>
                    <a:pt x="12001" y="223520"/>
                  </a:lnTo>
                  <a:lnTo>
                    <a:pt x="3180" y="238760"/>
                  </a:lnTo>
                  <a:lnTo>
                    <a:pt x="0" y="255270"/>
                  </a:lnTo>
                  <a:lnTo>
                    <a:pt x="0" y="318770"/>
                  </a:lnTo>
                  <a:lnTo>
                    <a:pt x="10668" y="318770"/>
                  </a:lnTo>
                  <a:lnTo>
                    <a:pt x="10668" y="255270"/>
                  </a:lnTo>
                  <a:lnTo>
                    <a:pt x="13136" y="242570"/>
                  </a:lnTo>
                  <a:lnTo>
                    <a:pt x="19994" y="231140"/>
                  </a:lnTo>
                  <a:lnTo>
                    <a:pt x="30350" y="222250"/>
                  </a:lnTo>
                  <a:lnTo>
                    <a:pt x="43312" y="218440"/>
                  </a:lnTo>
                  <a:lnTo>
                    <a:pt x="56235" y="217170"/>
                  </a:lnTo>
                  <a:lnTo>
                    <a:pt x="67978" y="217170"/>
                  </a:lnTo>
                  <a:lnTo>
                    <a:pt x="68549" y="215900"/>
                  </a:lnTo>
                  <a:lnTo>
                    <a:pt x="72207" y="214630"/>
                  </a:lnTo>
                  <a:lnTo>
                    <a:pt x="83798" y="214630"/>
                  </a:lnTo>
                  <a:lnTo>
                    <a:pt x="83240" y="213360"/>
                  </a:lnTo>
                  <a:lnTo>
                    <a:pt x="90617" y="212090"/>
                  </a:lnTo>
                  <a:lnTo>
                    <a:pt x="95981" y="205740"/>
                  </a:lnTo>
                  <a:lnTo>
                    <a:pt x="95920" y="187960"/>
                  </a:lnTo>
                  <a:lnTo>
                    <a:pt x="149321" y="187960"/>
                  </a:lnTo>
                  <a:lnTo>
                    <a:pt x="149321" y="182880"/>
                  </a:lnTo>
                  <a:lnTo>
                    <a:pt x="152003" y="180340"/>
                  </a:lnTo>
                  <a:lnTo>
                    <a:pt x="109636" y="180340"/>
                  </a:lnTo>
                  <a:lnTo>
                    <a:pt x="102412" y="179070"/>
                  </a:lnTo>
                  <a:lnTo>
                    <a:pt x="95920" y="176530"/>
                  </a:lnTo>
                  <a:close/>
                </a:path>
                <a:path w="234950" h="318770">
                  <a:moveTo>
                    <a:pt x="67978" y="217170"/>
                  </a:moveTo>
                  <a:lnTo>
                    <a:pt x="56235" y="217170"/>
                  </a:lnTo>
                  <a:lnTo>
                    <a:pt x="37795" y="259080"/>
                  </a:lnTo>
                  <a:lnTo>
                    <a:pt x="37033" y="260350"/>
                  </a:lnTo>
                  <a:lnTo>
                    <a:pt x="37216" y="261620"/>
                  </a:lnTo>
                  <a:lnTo>
                    <a:pt x="39166" y="265430"/>
                  </a:lnTo>
                  <a:lnTo>
                    <a:pt x="40843" y="266700"/>
                  </a:lnTo>
                  <a:lnTo>
                    <a:pt x="73121" y="266700"/>
                  </a:lnTo>
                  <a:lnTo>
                    <a:pt x="68823" y="283210"/>
                  </a:lnTo>
                  <a:lnTo>
                    <a:pt x="70012" y="285750"/>
                  </a:lnTo>
                  <a:lnTo>
                    <a:pt x="72268" y="287020"/>
                  </a:lnTo>
                  <a:lnTo>
                    <a:pt x="111953" y="307340"/>
                  </a:lnTo>
                  <a:lnTo>
                    <a:pt x="111953" y="318770"/>
                  </a:lnTo>
                  <a:lnTo>
                    <a:pt x="122621" y="318770"/>
                  </a:lnTo>
                  <a:lnTo>
                    <a:pt x="122621" y="307340"/>
                  </a:lnTo>
                  <a:lnTo>
                    <a:pt x="152226" y="292100"/>
                  </a:lnTo>
                  <a:lnTo>
                    <a:pt x="106375" y="292100"/>
                  </a:lnTo>
                  <a:lnTo>
                    <a:pt x="80832" y="279400"/>
                  </a:lnTo>
                  <a:lnTo>
                    <a:pt x="85130" y="261620"/>
                  </a:lnTo>
                  <a:lnTo>
                    <a:pt x="85557" y="260350"/>
                  </a:lnTo>
                  <a:lnTo>
                    <a:pt x="85161" y="259080"/>
                  </a:lnTo>
                  <a:lnTo>
                    <a:pt x="83149" y="256540"/>
                  </a:lnTo>
                  <a:lnTo>
                    <a:pt x="81625" y="255270"/>
                  </a:lnTo>
                  <a:lnTo>
                    <a:pt x="50840" y="255270"/>
                  </a:lnTo>
                  <a:lnTo>
                    <a:pt x="67978" y="217170"/>
                  </a:lnTo>
                  <a:close/>
                </a:path>
                <a:path w="234950" h="318770">
                  <a:moveTo>
                    <a:pt x="214235" y="217170"/>
                  </a:moveTo>
                  <a:lnTo>
                    <a:pt x="178338" y="217170"/>
                  </a:lnTo>
                  <a:lnTo>
                    <a:pt x="191231" y="218440"/>
                  </a:lnTo>
                  <a:lnTo>
                    <a:pt x="204206" y="222250"/>
                  </a:lnTo>
                  <a:lnTo>
                    <a:pt x="214563" y="231140"/>
                  </a:lnTo>
                  <a:lnTo>
                    <a:pt x="221423" y="242570"/>
                  </a:lnTo>
                  <a:lnTo>
                    <a:pt x="223906" y="255270"/>
                  </a:lnTo>
                  <a:lnTo>
                    <a:pt x="223906" y="318770"/>
                  </a:lnTo>
                  <a:lnTo>
                    <a:pt x="234574" y="318770"/>
                  </a:lnTo>
                  <a:lnTo>
                    <a:pt x="234574" y="255270"/>
                  </a:lnTo>
                  <a:lnTo>
                    <a:pt x="231380" y="238760"/>
                  </a:lnTo>
                  <a:lnTo>
                    <a:pt x="222557" y="223520"/>
                  </a:lnTo>
                  <a:lnTo>
                    <a:pt x="214235" y="217170"/>
                  </a:lnTo>
                  <a:close/>
                </a:path>
                <a:path w="234950" h="318770">
                  <a:moveTo>
                    <a:pt x="83798" y="214630"/>
                  </a:moveTo>
                  <a:lnTo>
                    <a:pt x="72207" y="214630"/>
                  </a:lnTo>
                  <a:lnTo>
                    <a:pt x="106375" y="292100"/>
                  </a:lnTo>
                  <a:lnTo>
                    <a:pt x="128168" y="292100"/>
                  </a:lnTo>
                  <a:lnTo>
                    <a:pt x="128729" y="290830"/>
                  </a:lnTo>
                  <a:lnTo>
                    <a:pt x="117287" y="290830"/>
                  </a:lnTo>
                  <a:lnTo>
                    <a:pt x="104150" y="260350"/>
                  </a:lnTo>
                  <a:lnTo>
                    <a:pt x="142184" y="260350"/>
                  </a:lnTo>
                  <a:lnTo>
                    <a:pt x="146669" y="250190"/>
                  </a:lnTo>
                  <a:lnTo>
                    <a:pt x="99425" y="250190"/>
                  </a:lnTo>
                  <a:lnTo>
                    <a:pt x="83798" y="214630"/>
                  </a:lnTo>
                  <a:close/>
                </a:path>
                <a:path w="234950" h="318770">
                  <a:moveTo>
                    <a:pt x="210906" y="214630"/>
                  </a:moveTo>
                  <a:lnTo>
                    <a:pt x="162366" y="214630"/>
                  </a:lnTo>
                  <a:lnTo>
                    <a:pt x="165994" y="215900"/>
                  </a:lnTo>
                  <a:lnTo>
                    <a:pt x="183733" y="255270"/>
                  </a:lnTo>
                  <a:lnTo>
                    <a:pt x="152948" y="255270"/>
                  </a:lnTo>
                  <a:lnTo>
                    <a:pt x="151394" y="256540"/>
                  </a:lnTo>
                  <a:lnTo>
                    <a:pt x="149382" y="259080"/>
                  </a:lnTo>
                  <a:lnTo>
                    <a:pt x="149016" y="260350"/>
                  </a:lnTo>
                  <a:lnTo>
                    <a:pt x="149443" y="261620"/>
                  </a:lnTo>
                  <a:lnTo>
                    <a:pt x="153710" y="279400"/>
                  </a:lnTo>
                  <a:lnTo>
                    <a:pt x="128168" y="292100"/>
                  </a:lnTo>
                  <a:lnTo>
                    <a:pt x="152226" y="292100"/>
                  </a:lnTo>
                  <a:lnTo>
                    <a:pt x="164561" y="285750"/>
                  </a:lnTo>
                  <a:lnTo>
                    <a:pt x="165719" y="283210"/>
                  </a:lnTo>
                  <a:lnTo>
                    <a:pt x="161422" y="266700"/>
                  </a:lnTo>
                  <a:lnTo>
                    <a:pt x="193730" y="266700"/>
                  </a:lnTo>
                  <a:lnTo>
                    <a:pt x="195407" y="265430"/>
                  </a:lnTo>
                  <a:lnTo>
                    <a:pt x="197388" y="261620"/>
                  </a:lnTo>
                  <a:lnTo>
                    <a:pt x="197540" y="260350"/>
                  </a:lnTo>
                  <a:lnTo>
                    <a:pt x="178338" y="217170"/>
                  </a:lnTo>
                  <a:lnTo>
                    <a:pt x="214235" y="217170"/>
                  </a:lnTo>
                  <a:lnTo>
                    <a:pt x="210906" y="214630"/>
                  </a:lnTo>
                  <a:close/>
                </a:path>
                <a:path w="234950" h="318770">
                  <a:moveTo>
                    <a:pt x="142184" y="260350"/>
                  </a:moveTo>
                  <a:lnTo>
                    <a:pt x="130393" y="260350"/>
                  </a:lnTo>
                  <a:lnTo>
                    <a:pt x="117287" y="290830"/>
                  </a:lnTo>
                  <a:lnTo>
                    <a:pt x="128729" y="290830"/>
                  </a:lnTo>
                  <a:lnTo>
                    <a:pt x="142184" y="260350"/>
                  </a:lnTo>
                  <a:close/>
                </a:path>
                <a:path w="234950" h="318770">
                  <a:moveTo>
                    <a:pt x="149321" y="187960"/>
                  </a:moveTo>
                  <a:lnTo>
                    <a:pt x="138653" y="187960"/>
                  </a:lnTo>
                  <a:lnTo>
                    <a:pt x="138592" y="205740"/>
                  </a:lnTo>
                  <a:lnTo>
                    <a:pt x="143957" y="212090"/>
                  </a:lnTo>
                  <a:lnTo>
                    <a:pt x="151333" y="213360"/>
                  </a:lnTo>
                  <a:lnTo>
                    <a:pt x="135148" y="250190"/>
                  </a:lnTo>
                  <a:lnTo>
                    <a:pt x="146669" y="250190"/>
                  </a:lnTo>
                  <a:lnTo>
                    <a:pt x="162366" y="214630"/>
                  </a:lnTo>
                  <a:lnTo>
                    <a:pt x="210906" y="214630"/>
                  </a:lnTo>
                  <a:lnTo>
                    <a:pt x="209242" y="213360"/>
                  </a:lnTo>
                  <a:lnTo>
                    <a:pt x="192572" y="208280"/>
                  </a:lnTo>
                  <a:lnTo>
                    <a:pt x="151302" y="203200"/>
                  </a:lnTo>
                  <a:lnTo>
                    <a:pt x="149291" y="200660"/>
                  </a:lnTo>
                  <a:lnTo>
                    <a:pt x="149321" y="187960"/>
                  </a:lnTo>
                  <a:close/>
                </a:path>
                <a:path w="234950" h="318770">
                  <a:moveTo>
                    <a:pt x="126400" y="0"/>
                  </a:moveTo>
                  <a:lnTo>
                    <a:pt x="117287" y="0"/>
                  </a:lnTo>
                  <a:lnTo>
                    <a:pt x="100389" y="1270"/>
                  </a:lnTo>
                  <a:lnTo>
                    <a:pt x="56022" y="26670"/>
                  </a:lnTo>
                  <a:lnTo>
                    <a:pt x="36374" y="60960"/>
                  </a:lnTo>
                  <a:lnTo>
                    <a:pt x="31973" y="106680"/>
                  </a:lnTo>
                  <a:lnTo>
                    <a:pt x="32156" y="109220"/>
                  </a:lnTo>
                  <a:lnTo>
                    <a:pt x="42351" y="153670"/>
                  </a:lnTo>
                  <a:lnTo>
                    <a:pt x="65074" y="194310"/>
                  </a:lnTo>
                  <a:lnTo>
                    <a:pt x="67665" y="196850"/>
                  </a:lnTo>
                  <a:lnTo>
                    <a:pt x="70104" y="196850"/>
                  </a:lnTo>
                  <a:lnTo>
                    <a:pt x="66507" y="177800"/>
                  </a:lnTo>
                  <a:lnTo>
                    <a:pt x="59334" y="166370"/>
                  </a:lnTo>
                  <a:lnTo>
                    <a:pt x="53378" y="153670"/>
                  </a:lnTo>
                  <a:lnTo>
                    <a:pt x="48667" y="139700"/>
                  </a:lnTo>
                  <a:lnTo>
                    <a:pt x="45232" y="125730"/>
                  </a:lnTo>
                  <a:lnTo>
                    <a:pt x="66401" y="125730"/>
                  </a:lnTo>
                  <a:lnTo>
                    <a:pt x="65699" y="116840"/>
                  </a:lnTo>
                  <a:lnTo>
                    <a:pt x="48768" y="116840"/>
                  </a:lnTo>
                  <a:lnTo>
                    <a:pt x="44897" y="114300"/>
                  </a:lnTo>
                  <a:lnTo>
                    <a:pt x="43342" y="110490"/>
                  </a:lnTo>
                  <a:lnTo>
                    <a:pt x="54132" y="106680"/>
                  </a:lnTo>
                  <a:lnTo>
                    <a:pt x="64897" y="106680"/>
                  </a:lnTo>
                  <a:lnTo>
                    <a:pt x="64495" y="101600"/>
                  </a:lnTo>
                  <a:lnTo>
                    <a:pt x="71688" y="99060"/>
                  </a:lnTo>
                  <a:lnTo>
                    <a:pt x="42306" y="99060"/>
                  </a:lnTo>
                  <a:lnTo>
                    <a:pt x="43302" y="80010"/>
                  </a:lnTo>
                  <a:lnTo>
                    <a:pt x="63794" y="34290"/>
                  </a:lnTo>
                  <a:lnTo>
                    <a:pt x="102550" y="11430"/>
                  </a:lnTo>
                  <a:lnTo>
                    <a:pt x="117287" y="10160"/>
                  </a:lnTo>
                  <a:lnTo>
                    <a:pt x="160716" y="10160"/>
                  </a:lnTo>
                  <a:lnTo>
                    <a:pt x="159203" y="8890"/>
                  </a:lnTo>
                  <a:lnTo>
                    <a:pt x="148974" y="3810"/>
                  </a:lnTo>
                  <a:lnTo>
                    <a:pt x="137929" y="1270"/>
                  </a:lnTo>
                  <a:lnTo>
                    <a:pt x="126400" y="0"/>
                  </a:lnTo>
                  <a:close/>
                </a:path>
                <a:path w="234950" h="318770">
                  <a:moveTo>
                    <a:pt x="167799" y="176530"/>
                  </a:moveTo>
                  <a:lnTo>
                    <a:pt x="156911" y="176530"/>
                  </a:lnTo>
                  <a:lnTo>
                    <a:pt x="160446" y="194310"/>
                  </a:lnTo>
                  <a:lnTo>
                    <a:pt x="161848" y="195580"/>
                  </a:lnTo>
                  <a:lnTo>
                    <a:pt x="163708" y="196850"/>
                  </a:lnTo>
                  <a:lnTo>
                    <a:pt x="168005" y="196850"/>
                  </a:lnTo>
                  <a:lnTo>
                    <a:pt x="169042" y="195580"/>
                  </a:lnTo>
                  <a:lnTo>
                    <a:pt x="180734" y="179070"/>
                  </a:lnTo>
                  <a:lnTo>
                    <a:pt x="168341" y="179070"/>
                  </a:lnTo>
                  <a:lnTo>
                    <a:pt x="167799" y="176530"/>
                  </a:lnTo>
                  <a:close/>
                </a:path>
                <a:path w="234950" h="318770">
                  <a:moveTo>
                    <a:pt x="138653" y="187960"/>
                  </a:moveTo>
                  <a:lnTo>
                    <a:pt x="95920" y="187960"/>
                  </a:lnTo>
                  <a:lnTo>
                    <a:pt x="102565" y="190500"/>
                  </a:lnTo>
                  <a:lnTo>
                    <a:pt x="109758" y="191770"/>
                  </a:lnTo>
                  <a:lnTo>
                    <a:pt x="124815" y="191770"/>
                  </a:lnTo>
                  <a:lnTo>
                    <a:pt x="131978" y="190500"/>
                  </a:lnTo>
                  <a:lnTo>
                    <a:pt x="138653" y="187960"/>
                  </a:lnTo>
                  <a:close/>
                </a:path>
                <a:path w="234950" h="318770">
                  <a:moveTo>
                    <a:pt x="161828" y="46990"/>
                  </a:moveTo>
                  <a:lnTo>
                    <a:pt x="150693" y="46990"/>
                  </a:lnTo>
                  <a:lnTo>
                    <a:pt x="152875" y="55880"/>
                  </a:lnTo>
                  <a:lnTo>
                    <a:pt x="156583" y="66040"/>
                  </a:lnTo>
                  <a:lnTo>
                    <a:pt x="162223" y="77470"/>
                  </a:lnTo>
                  <a:lnTo>
                    <a:pt x="170200" y="91440"/>
                  </a:lnTo>
                  <a:lnTo>
                    <a:pt x="167670" y="132080"/>
                  </a:lnTo>
                  <a:lnTo>
                    <a:pt x="165201" y="146050"/>
                  </a:lnTo>
                  <a:lnTo>
                    <a:pt x="159414" y="158750"/>
                  </a:lnTo>
                  <a:lnTo>
                    <a:pt x="150821" y="167640"/>
                  </a:lnTo>
                  <a:lnTo>
                    <a:pt x="139933" y="175260"/>
                  </a:lnTo>
                  <a:lnTo>
                    <a:pt x="138653" y="175260"/>
                  </a:lnTo>
                  <a:lnTo>
                    <a:pt x="138653" y="176530"/>
                  </a:lnTo>
                  <a:lnTo>
                    <a:pt x="132161" y="179070"/>
                  </a:lnTo>
                  <a:lnTo>
                    <a:pt x="124907" y="180340"/>
                  </a:lnTo>
                  <a:lnTo>
                    <a:pt x="152003" y="180340"/>
                  </a:lnTo>
                  <a:lnTo>
                    <a:pt x="154533" y="179070"/>
                  </a:lnTo>
                  <a:lnTo>
                    <a:pt x="156911" y="176530"/>
                  </a:lnTo>
                  <a:lnTo>
                    <a:pt x="167799" y="176530"/>
                  </a:lnTo>
                  <a:lnTo>
                    <a:pt x="165902" y="167640"/>
                  </a:lnTo>
                  <a:lnTo>
                    <a:pt x="170850" y="160020"/>
                  </a:lnTo>
                  <a:lnTo>
                    <a:pt x="174646" y="151130"/>
                  </a:lnTo>
                  <a:lnTo>
                    <a:pt x="177179" y="142240"/>
                  </a:lnTo>
                  <a:lnTo>
                    <a:pt x="178338" y="133350"/>
                  </a:lnTo>
                  <a:lnTo>
                    <a:pt x="178673" y="127000"/>
                  </a:lnTo>
                  <a:lnTo>
                    <a:pt x="196507" y="127000"/>
                  </a:lnTo>
                  <a:lnTo>
                    <a:pt x="197144" y="120650"/>
                  </a:lnTo>
                  <a:lnTo>
                    <a:pt x="200527" y="116840"/>
                  </a:lnTo>
                  <a:lnTo>
                    <a:pt x="179313" y="116840"/>
                  </a:lnTo>
                  <a:lnTo>
                    <a:pt x="180624" y="95250"/>
                  </a:lnTo>
                  <a:lnTo>
                    <a:pt x="200558" y="95250"/>
                  </a:lnTo>
                  <a:lnTo>
                    <a:pt x="197266" y="91440"/>
                  </a:lnTo>
                  <a:lnTo>
                    <a:pt x="197266" y="85090"/>
                  </a:lnTo>
                  <a:lnTo>
                    <a:pt x="178795" y="85090"/>
                  </a:lnTo>
                  <a:lnTo>
                    <a:pt x="168068" y="64770"/>
                  </a:lnTo>
                  <a:lnTo>
                    <a:pt x="162446" y="49530"/>
                  </a:lnTo>
                  <a:lnTo>
                    <a:pt x="161828" y="46990"/>
                  </a:lnTo>
                  <a:close/>
                </a:path>
                <a:path w="234950" h="318770">
                  <a:moveTo>
                    <a:pt x="196507" y="127000"/>
                  </a:moveTo>
                  <a:lnTo>
                    <a:pt x="185897" y="127000"/>
                  </a:lnTo>
                  <a:lnTo>
                    <a:pt x="184303" y="138430"/>
                  </a:lnTo>
                  <a:lnTo>
                    <a:pt x="181188" y="151130"/>
                  </a:lnTo>
                  <a:lnTo>
                    <a:pt x="176039" y="166370"/>
                  </a:lnTo>
                  <a:lnTo>
                    <a:pt x="168341" y="179070"/>
                  </a:lnTo>
                  <a:lnTo>
                    <a:pt x="180734" y="179070"/>
                  </a:lnTo>
                  <a:lnTo>
                    <a:pt x="183432" y="175260"/>
                  </a:lnTo>
                  <a:lnTo>
                    <a:pt x="191837" y="153670"/>
                  </a:lnTo>
                  <a:lnTo>
                    <a:pt x="195869" y="133350"/>
                  </a:lnTo>
                  <a:lnTo>
                    <a:pt x="196507" y="127000"/>
                  </a:lnTo>
                  <a:close/>
                </a:path>
                <a:path w="234950" h="318770">
                  <a:moveTo>
                    <a:pt x="66401" y="125730"/>
                  </a:moveTo>
                  <a:lnTo>
                    <a:pt x="45232" y="125730"/>
                  </a:lnTo>
                  <a:lnTo>
                    <a:pt x="47731" y="127000"/>
                  </a:lnTo>
                  <a:lnTo>
                    <a:pt x="55778" y="127000"/>
                  </a:lnTo>
                  <a:lnTo>
                    <a:pt x="56266" y="133350"/>
                  </a:lnTo>
                  <a:lnTo>
                    <a:pt x="57407" y="142240"/>
                  </a:lnTo>
                  <a:lnTo>
                    <a:pt x="59931" y="151130"/>
                  </a:lnTo>
                  <a:lnTo>
                    <a:pt x="63724" y="160020"/>
                  </a:lnTo>
                  <a:lnTo>
                    <a:pt x="68671" y="167640"/>
                  </a:lnTo>
                  <a:lnTo>
                    <a:pt x="66507" y="177800"/>
                  </a:lnTo>
                  <a:lnTo>
                    <a:pt x="77421" y="177800"/>
                  </a:lnTo>
                  <a:lnTo>
                    <a:pt x="77663" y="176530"/>
                  </a:lnTo>
                  <a:lnTo>
                    <a:pt x="95920" y="176530"/>
                  </a:lnTo>
                  <a:lnTo>
                    <a:pt x="95920" y="175260"/>
                  </a:lnTo>
                  <a:lnTo>
                    <a:pt x="94640" y="175260"/>
                  </a:lnTo>
                  <a:lnTo>
                    <a:pt x="83735" y="167640"/>
                  </a:lnTo>
                  <a:lnTo>
                    <a:pt x="75137" y="157480"/>
                  </a:lnTo>
                  <a:lnTo>
                    <a:pt x="69355" y="146050"/>
                  </a:lnTo>
                  <a:lnTo>
                    <a:pt x="66903" y="132080"/>
                  </a:lnTo>
                  <a:lnTo>
                    <a:pt x="66401" y="125730"/>
                  </a:lnTo>
                  <a:close/>
                </a:path>
                <a:path w="234950" h="318770">
                  <a:moveTo>
                    <a:pt x="130881" y="138430"/>
                  </a:moveTo>
                  <a:lnTo>
                    <a:pt x="124663" y="142240"/>
                  </a:lnTo>
                  <a:lnTo>
                    <a:pt x="117683" y="143510"/>
                  </a:lnTo>
                  <a:lnTo>
                    <a:pt x="106619" y="143510"/>
                  </a:lnTo>
                  <a:lnTo>
                    <a:pt x="106619" y="153670"/>
                  </a:lnTo>
                  <a:lnTo>
                    <a:pt x="117158" y="153670"/>
                  </a:lnTo>
                  <a:lnTo>
                    <a:pt x="129725" y="151130"/>
                  </a:lnTo>
                  <a:lnTo>
                    <a:pt x="135666" y="148590"/>
                  </a:lnTo>
                  <a:lnTo>
                    <a:pt x="130881" y="138430"/>
                  </a:lnTo>
                  <a:close/>
                </a:path>
                <a:path w="234950" h="318770">
                  <a:moveTo>
                    <a:pt x="113507" y="102870"/>
                  </a:moveTo>
                  <a:lnTo>
                    <a:pt x="97505" y="118110"/>
                  </a:lnTo>
                  <a:lnTo>
                    <a:pt x="96408" y="119380"/>
                  </a:lnTo>
                  <a:lnTo>
                    <a:pt x="95829" y="120650"/>
                  </a:lnTo>
                  <a:lnTo>
                    <a:pt x="96133" y="124460"/>
                  </a:lnTo>
                  <a:lnTo>
                    <a:pt x="97017" y="125730"/>
                  </a:lnTo>
                  <a:lnTo>
                    <a:pt x="114330" y="137160"/>
                  </a:lnTo>
                  <a:lnTo>
                    <a:pt x="120243" y="128270"/>
                  </a:lnTo>
                  <a:lnTo>
                    <a:pt x="109667" y="121920"/>
                  </a:lnTo>
                  <a:lnTo>
                    <a:pt x="121066" y="110490"/>
                  </a:lnTo>
                  <a:lnTo>
                    <a:pt x="113507" y="102870"/>
                  </a:lnTo>
                  <a:close/>
                </a:path>
                <a:path w="234950" h="318770">
                  <a:moveTo>
                    <a:pt x="64897" y="106680"/>
                  </a:moveTo>
                  <a:lnTo>
                    <a:pt x="54132" y="106680"/>
                  </a:lnTo>
                  <a:lnTo>
                    <a:pt x="54955" y="116840"/>
                  </a:lnTo>
                  <a:lnTo>
                    <a:pt x="65699" y="116840"/>
                  </a:lnTo>
                  <a:lnTo>
                    <a:pt x="64897" y="106680"/>
                  </a:lnTo>
                  <a:close/>
                </a:path>
                <a:path w="234950" h="318770">
                  <a:moveTo>
                    <a:pt x="200558" y="95250"/>
                  </a:moveTo>
                  <a:lnTo>
                    <a:pt x="187147" y="95250"/>
                  </a:lnTo>
                  <a:lnTo>
                    <a:pt x="191902" y="100330"/>
                  </a:lnTo>
                  <a:lnTo>
                    <a:pt x="191902" y="111760"/>
                  </a:lnTo>
                  <a:lnTo>
                    <a:pt x="187147" y="116840"/>
                  </a:lnTo>
                  <a:lnTo>
                    <a:pt x="200527" y="116840"/>
                  </a:lnTo>
                  <a:lnTo>
                    <a:pt x="202570" y="111760"/>
                  </a:lnTo>
                  <a:lnTo>
                    <a:pt x="202570" y="100330"/>
                  </a:lnTo>
                  <a:lnTo>
                    <a:pt x="200558" y="95250"/>
                  </a:lnTo>
                  <a:close/>
                </a:path>
                <a:path w="234950" h="318770">
                  <a:moveTo>
                    <a:pt x="95951" y="97790"/>
                  </a:moveTo>
                  <a:lnTo>
                    <a:pt x="75285" y="97790"/>
                  </a:lnTo>
                  <a:lnTo>
                    <a:pt x="74803" y="97960"/>
                  </a:lnTo>
                  <a:lnTo>
                    <a:pt x="74645" y="99060"/>
                  </a:lnTo>
                  <a:lnTo>
                    <a:pt x="74645" y="106680"/>
                  </a:lnTo>
                  <a:lnTo>
                    <a:pt x="79400" y="111760"/>
                  </a:lnTo>
                  <a:lnTo>
                    <a:pt x="91165" y="111760"/>
                  </a:lnTo>
                  <a:lnTo>
                    <a:pt x="95951" y="106680"/>
                  </a:lnTo>
                  <a:lnTo>
                    <a:pt x="95951" y="97790"/>
                  </a:lnTo>
                  <a:close/>
                </a:path>
                <a:path w="234950" h="318770">
                  <a:moveTo>
                    <a:pt x="155173" y="90170"/>
                  </a:moveTo>
                  <a:lnTo>
                    <a:pt x="143377" y="90170"/>
                  </a:lnTo>
                  <a:lnTo>
                    <a:pt x="138623" y="95250"/>
                  </a:lnTo>
                  <a:lnTo>
                    <a:pt x="138623" y="106680"/>
                  </a:lnTo>
                  <a:lnTo>
                    <a:pt x="143377" y="111760"/>
                  </a:lnTo>
                  <a:lnTo>
                    <a:pt x="155173" y="111760"/>
                  </a:lnTo>
                  <a:lnTo>
                    <a:pt x="159928" y="106680"/>
                  </a:lnTo>
                  <a:lnTo>
                    <a:pt x="159928" y="95250"/>
                  </a:lnTo>
                  <a:lnTo>
                    <a:pt x="155173" y="90170"/>
                  </a:lnTo>
                  <a:close/>
                </a:path>
                <a:path w="234950" h="318770">
                  <a:moveTo>
                    <a:pt x="154838" y="31750"/>
                  </a:moveTo>
                  <a:lnTo>
                    <a:pt x="152582" y="31750"/>
                  </a:lnTo>
                  <a:lnTo>
                    <a:pt x="151028" y="33020"/>
                  </a:lnTo>
                  <a:lnTo>
                    <a:pt x="141490" y="40640"/>
                  </a:lnTo>
                  <a:lnTo>
                    <a:pt x="116944" y="59690"/>
                  </a:lnTo>
                  <a:lnTo>
                    <a:pt x="82259" y="81280"/>
                  </a:lnTo>
                  <a:lnTo>
                    <a:pt x="42306" y="99060"/>
                  </a:lnTo>
                  <a:lnTo>
                    <a:pt x="71688" y="99060"/>
                  </a:lnTo>
                  <a:lnTo>
                    <a:pt x="74803" y="97960"/>
                  </a:lnTo>
                  <a:lnTo>
                    <a:pt x="74828" y="97790"/>
                  </a:lnTo>
                  <a:lnTo>
                    <a:pt x="95951" y="97790"/>
                  </a:lnTo>
                  <a:lnTo>
                    <a:pt x="95951" y="96520"/>
                  </a:lnTo>
                  <a:lnTo>
                    <a:pt x="92628" y="91440"/>
                  </a:lnTo>
                  <a:lnTo>
                    <a:pt x="88087" y="90170"/>
                  </a:lnTo>
                  <a:lnTo>
                    <a:pt x="108002" y="78740"/>
                  </a:lnTo>
                  <a:lnTo>
                    <a:pt x="125539" y="67310"/>
                  </a:lnTo>
                  <a:lnTo>
                    <a:pt x="140002" y="55880"/>
                  </a:lnTo>
                  <a:lnTo>
                    <a:pt x="150693" y="46990"/>
                  </a:lnTo>
                  <a:lnTo>
                    <a:pt x="161828" y="46990"/>
                  </a:lnTo>
                  <a:lnTo>
                    <a:pt x="160283" y="40640"/>
                  </a:lnTo>
                  <a:lnTo>
                    <a:pt x="159928" y="36830"/>
                  </a:lnTo>
                  <a:lnTo>
                    <a:pt x="159928" y="34290"/>
                  </a:lnTo>
                  <a:lnTo>
                    <a:pt x="158709" y="33020"/>
                  </a:lnTo>
                  <a:lnTo>
                    <a:pt x="154838" y="31750"/>
                  </a:lnTo>
                  <a:close/>
                </a:path>
                <a:path w="234950" h="318770">
                  <a:moveTo>
                    <a:pt x="160716" y="10160"/>
                  </a:moveTo>
                  <a:lnTo>
                    <a:pt x="126431" y="10160"/>
                  </a:lnTo>
                  <a:lnTo>
                    <a:pt x="136014" y="11430"/>
                  </a:lnTo>
                  <a:lnTo>
                    <a:pt x="145305" y="13970"/>
                  </a:lnTo>
                  <a:lnTo>
                    <a:pt x="153923" y="19050"/>
                  </a:lnTo>
                  <a:lnTo>
                    <a:pt x="161483" y="24130"/>
                  </a:lnTo>
                  <a:lnTo>
                    <a:pt x="162001" y="25400"/>
                  </a:lnTo>
                  <a:lnTo>
                    <a:pt x="163281" y="25400"/>
                  </a:lnTo>
                  <a:lnTo>
                    <a:pt x="172869" y="31750"/>
                  </a:lnTo>
                  <a:lnTo>
                    <a:pt x="180209" y="39370"/>
                  </a:lnTo>
                  <a:lnTo>
                    <a:pt x="184914" y="49530"/>
                  </a:lnTo>
                  <a:lnTo>
                    <a:pt x="186598" y="59690"/>
                  </a:lnTo>
                  <a:lnTo>
                    <a:pt x="186598" y="85090"/>
                  </a:lnTo>
                  <a:lnTo>
                    <a:pt x="197266" y="85090"/>
                  </a:lnTo>
                  <a:lnTo>
                    <a:pt x="197266" y="59690"/>
                  </a:lnTo>
                  <a:lnTo>
                    <a:pt x="195184" y="45720"/>
                  </a:lnTo>
                  <a:lnTo>
                    <a:pt x="189345" y="34290"/>
                  </a:lnTo>
                  <a:lnTo>
                    <a:pt x="180220" y="24130"/>
                  </a:lnTo>
                  <a:lnTo>
                    <a:pt x="168280" y="16510"/>
                  </a:lnTo>
                  <a:lnTo>
                    <a:pt x="160716" y="10160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288365" y="4458055"/>
              <a:ext cx="238760" cy="320040"/>
            </a:xfrm>
            <a:custGeom>
              <a:avLst/>
              <a:gdLst/>
              <a:ahLst/>
              <a:cxnLst/>
              <a:rect l="l" t="t" r="r" b="b"/>
              <a:pathLst>
                <a:path w="238760" h="320039">
                  <a:moveTo>
                    <a:pt x="133807" y="0"/>
                  </a:moveTo>
                  <a:lnTo>
                    <a:pt x="41635" y="0"/>
                  </a:lnTo>
                  <a:lnTo>
                    <a:pt x="39989" y="792"/>
                  </a:lnTo>
                  <a:lnTo>
                    <a:pt x="37978" y="3657"/>
                  </a:lnTo>
                  <a:lnTo>
                    <a:pt x="37703" y="5486"/>
                  </a:lnTo>
                  <a:lnTo>
                    <a:pt x="38221" y="7132"/>
                  </a:lnTo>
                  <a:lnTo>
                    <a:pt x="47701" y="35509"/>
                  </a:lnTo>
                  <a:lnTo>
                    <a:pt x="39828" y="42922"/>
                  </a:lnTo>
                  <a:lnTo>
                    <a:pt x="34667" y="52250"/>
                  </a:lnTo>
                  <a:lnTo>
                    <a:pt x="32540" y="62778"/>
                  </a:lnTo>
                  <a:lnTo>
                    <a:pt x="33771" y="73792"/>
                  </a:lnTo>
                  <a:lnTo>
                    <a:pt x="42397" y="100736"/>
                  </a:lnTo>
                  <a:lnTo>
                    <a:pt x="39624" y="104363"/>
                  </a:lnTo>
                  <a:lnTo>
                    <a:pt x="38154" y="108417"/>
                  </a:lnTo>
                  <a:lnTo>
                    <a:pt x="38072" y="114391"/>
                  </a:lnTo>
                  <a:lnTo>
                    <a:pt x="39215" y="121063"/>
                  </a:lnTo>
                  <a:lnTo>
                    <a:pt x="42641" y="127261"/>
                  </a:lnTo>
                  <a:lnTo>
                    <a:pt x="47827" y="132007"/>
                  </a:lnTo>
                  <a:lnTo>
                    <a:pt x="54345" y="134874"/>
                  </a:lnTo>
                  <a:lnTo>
                    <a:pt x="54465" y="151790"/>
                  </a:lnTo>
                  <a:lnTo>
                    <a:pt x="81351" y="195803"/>
                  </a:lnTo>
                  <a:lnTo>
                    <a:pt x="81351" y="215585"/>
                  </a:lnTo>
                  <a:lnTo>
                    <a:pt x="79339" y="217901"/>
                  </a:lnTo>
                  <a:lnTo>
                    <a:pt x="76596" y="218236"/>
                  </a:lnTo>
                  <a:lnTo>
                    <a:pt x="33284" y="224119"/>
                  </a:lnTo>
                  <a:lnTo>
                    <a:pt x="20072" y="228308"/>
                  </a:lnTo>
                  <a:lnTo>
                    <a:pt x="9521" y="236669"/>
                  </a:lnTo>
                  <a:lnTo>
                    <a:pt x="2530" y="248173"/>
                  </a:lnTo>
                  <a:lnTo>
                    <a:pt x="0" y="261792"/>
                  </a:lnTo>
                  <a:lnTo>
                    <a:pt x="0" y="319860"/>
                  </a:lnTo>
                  <a:lnTo>
                    <a:pt x="10850" y="319860"/>
                  </a:lnTo>
                  <a:lnTo>
                    <a:pt x="10850" y="261792"/>
                  </a:lnTo>
                  <a:lnTo>
                    <a:pt x="12659" y="252061"/>
                  </a:lnTo>
                  <a:lnTo>
                    <a:pt x="17659" y="243840"/>
                  </a:lnTo>
                  <a:lnTo>
                    <a:pt x="25214" y="237858"/>
                  </a:lnTo>
                  <a:lnTo>
                    <a:pt x="34686" y="234848"/>
                  </a:lnTo>
                  <a:lnTo>
                    <a:pt x="68061" y="230337"/>
                  </a:lnTo>
                  <a:lnTo>
                    <a:pt x="80181" y="230337"/>
                  </a:lnTo>
                  <a:lnTo>
                    <a:pt x="79217" y="228813"/>
                  </a:lnTo>
                  <a:lnTo>
                    <a:pt x="86746" y="227258"/>
                  </a:lnTo>
                  <a:lnTo>
                    <a:pt x="92262" y="220553"/>
                  </a:lnTo>
                  <a:lnTo>
                    <a:pt x="92202" y="206898"/>
                  </a:lnTo>
                  <a:lnTo>
                    <a:pt x="157246" y="206898"/>
                  </a:lnTo>
                  <a:lnTo>
                    <a:pt x="157246" y="200802"/>
                  </a:lnTo>
                  <a:lnTo>
                    <a:pt x="102809" y="200802"/>
                  </a:lnTo>
                  <a:lnTo>
                    <a:pt x="98358" y="198790"/>
                  </a:lnTo>
                  <a:lnTo>
                    <a:pt x="67482" y="163494"/>
                  </a:lnTo>
                  <a:lnTo>
                    <a:pt x="65191" y="157216"/>
                  </a:lnTo>
                  <a:lnTo>
                    <a:pt x="65196" y="127254"/>
                  </a:lnTo>
                  <a:lnTo>
                    <a:pt x="110683" y="127254"/>
                  </a:lnTo>
                  <a:lnTo>
                    <a:pt x="111679" y="123291"/>
                  </a:lnTo>
                  <a:lnTo>
                    <a:pt x="54345" y="123291"/>
                  </a:lnTo>
                  <a:lnTo>
                    <a:pt x="51054" y="121432"/>
                  </a:lnTo>
                  <a:lnTo>
                    <a:pt x="48828" y="117896"/>
                  </a:lnTo>
                  <a:lnTo>
                    <a:pt x="48828" y="109819"/>
                  </a:lnTo>
                  <a:lnTo>
                    <a:pt x="50993" y="106314"/>
                  </a:lnTo>
                  <a:lnTo>
                    <a:pt x="54223" y="104424"/>
                  </a:lnTo>
                  <a:lnTo>
                    <a:pt x="65196" y="104424"/>
                  </a:lnTo>
                  <a:lnTo>
                    <a:pt x="65196" y="97566"/>
                  </a:lnTo>
                  <a:lnTo>
                    <a:pt x="196380" y="97566"/>
                  </a:lnTo>
                  <a:lnTo>
                    <a:pt x="197146" y="93726"/>
                  </a:lnTo>
                  <a:lnTo>
                    <a:pt x="51541" y="93726"/>
                  </a:lnTo>
                  <a:lnTo>
                    <a:pt x="44196" y="70683"/>
                  </a:lnTo>
                  <a:lnTo>
                    <a:pt x="43446" y="62778"/>
                  </a:lnTo>
                  <a:lnTo>
                    <a:pt x="43524" y="61939"/>
                  </a:lnTo>
                  <a:lnTo>
                    <a:pt x="45425" y="54517"/>
                  </a:lnTo>
                  <a:lnTo>
                    <a:pt x="49939" y="47760"/>
                  </a:lnTo>
                  <a:lnTo>
                    <a:pt x="56662" y="42793"/>
                  </a:lnTo>
                  <a:lnTo>
                    <a:pt x="59070" y="41574"/>
                  </a:lnTo>
                  <a:lnTo>
                    <a:pt x="60228" y="38801"/>
                  </a:lnTo>
                  <a:lnTo>
                    <a:pt x="50901" y="10820"/>
                  </a:lnTo>
                  <a:lnTo>
                    <a:pt x="165460" y="10820"/>
                  </a:lnTo>
                  <a:lnTo>
                    <a:pt x="163917" y="9372"/>
                  </a:lnTo>
                  <a:lnTo>
                    <a:pt x="149766" y="2448"/>
                  </a:lnTo>
                  <a:lnTo>
                    <a:pt x="133807" y="0"/>
                  </a:lnTo>
                  <a:close/>
                </a:path>
                <a:path w="238760" h="320039">
                  <a:moveTo>
                    <a:pt x="221076" y="230337"/>
                  </a:moveTo>
                  <a:lnTo>
                    <a:pt x="170505" y="230337"/>
                  </a:lnTo>
                  <a:lnTo>
                    <a:pt x="203941" y="234848"/>
                  </a:lnTo>
                  <a:lnTo>
                    <a:pt x="213391" y="237858"/>
                  </a:lnTo>
                  <a:lnTo>
                    <a:pt x="220926" y="243840"/>
                  </a:lnTo>
                  <a:lnTo>
                    <a:pt x="225913" y="252061"/>
                  </a:lnTo>
                  <a:lnTo>
                    <a:pt x="227716" y="261792"/>
                  </a:lnTo>
                  <a:lnTo>
                    <a:pt x="227716" y="319860"/>
                  </a:lnTo>
                  <a:lnTo>
                    <a:pt x="238566" y="319860"/>
                  </a:lnTo>
                  <a:lnTo>
                    <a:pt x="238566" y="261792"/>
                  </a:lnTo>
                  <a:lnTo>
                    <a:pt x="236037" y="248173"/>
                  </a:lnTo>
                  <a:lnTo>
                    <a:pt x="229053" y="236669"/>
                  </a:lnTo>
                  <a:lnTo>
                    <a:pt x="221076" y="230337"/>
                  </a:lnTo>
                  <a:close/>
                </a:path>
                <a:path w="238760" h="320039">
                  <a:moveTo>
                    <a:pt x="80181" y="230337"/>
                  </a:moveTo>
                  <a:lnTo>
                    <a:pt x="68061" y="230337"/>
                  </a:lnTo>
                  <a:lnTo>
                    <a:pt x="68976" y="232501"/>
                  </a:lnTo>
                  <a:lnTo>
                    <a:pt x="77391" y="246169"/>
                  </a:lnTo>
                  <a:lnTo>
                    <a:pt x="89138" y="256626"/>
                  </a:lnTo>
                  <a:lnTo>
                    <a:pt x="103377" y="263311"/>
                  </a:lnTo>
                  <a:lnTo>
                    <a:pt x="119298" y="265663"/>
                  </a:lnTo>
                  <a:lnTo>
                    <a:pt x="135202" y="263311"/>
                  </a:lnTo>
                  <a:lnTo>
                    <a:pt x="149439" y="256626"/>
                  </a:lnTo>
                  <a:lnTo>
                    <a:pt x="151475" y="254812"/>
                  </a:lnTo>
                  <a:lnTo>
                    <a:pt x="119268" y="254812"/>
                  </a:lnTo>
                  <a:lnTo>
                    <a:pt x="106670" y="252970"/>
                  </a:lnTo>
                  <a:lnTo>
                    <a:pt x="95368" y="247733"/>
                  </a:lnTo>
                  <a:lnTo>
                    <a:pt x="86002" y="239536"/>
                  </a:lnTo>
                  <a:lnTo>
                    <a:pt x="80181" y="230337"/>
                  </a:lnTo>
                  <a:close/>
                </a:path>
                <a:path w="238760" h="320039">
                  <a:moveTo>
                    <a:pt x="157246" y="206989"/>
                  </a:moveTo>
                  <a:lnTo>
                    <a:pt x="146395" y="206989"/>
                  </a:lnTo>
                  <a:lnTo>
                    <a:pt x="146334" y="220553"/>
                  </a:lnTo>
                  <a:lnTo>
                    <a:pt x="151851" y="227258"/>
                  </a:lnTo>
                  <a:lnTo>
                    <a:pt x="159379" y="228813"/>
                  </a:lnTo>
                  <a:lnTo>
                    <a:pt x="152577" y="239549"/>
                  </a:lnTo>
                  <a:lnTo>
                    <a:pt x="143202" y="247745"/>
                  </a:lnTo>
                  <a:lnTo>
                    <a:pt x="131896" y="252974"/>
                  </a:lnTo>
                  <a:lnTo>
                    <a:pt x="119268" y="254812"/>
                  </a:lnTo>
                  <a:lnTo>
                    <a:pt x="151475" y="254812"/>
                  </a:lnTo>
                  <a:lnTo>
                    <a:pt x="161179" y="246169"/>
                  </a:lnTo>
                  <a:lnTo>
                    <a:pt x="169590" y="232501"/>
                  </a:lnTo>
                  <a:lnTo>
                    <a:pt x="170505" y="230337"/>
                  </a:lnTo>
                  <a:lnTo>
                    <a:pt x="221076" y="230337"/>
                  </a:lnTo>
                  <a:lnTo>
                    <a:pt x="218520" y="228308"/>
                  </a:lnTo>
                  <a:lnTo>
                    <a:pt x="205343" y="224119"/>
                  </a:lnTo>
                  <a:lnTo>
                    <a:pt x="161970" y="218236"/>
                  </a:lnTo>
                  <a:lnTo>
                    <a:pt x="159258" y="217901"/>
                  </a:lnTo>
                  <a:lnTo>
                    <a:pt x="157215" y="215585"/>
                  </a:lnTo>
                  <a:lnTo>
                    <a:pt x="157246" y="206989"/>
                  </a:lnTo>
                  <a:close/>
                </a:path>
                <a:path w="238760" h="320039">
                  <a:moveTo>
                    <a:pt x="157246" y="206898"/>
                  </a:moveTo>
                  <a:lnTo>
                    <a:pt x="92202" y="206898"/>
                  </a:lnTo>
                  <a:lnTo>
                    <a:pt x="96652" y="209946"/>
                  </a:lnTo>
                  <a:lnTo>
                    <a:pt x="101955" y="211622"/>
                  </a:lnTo>
                  <a:lnTo>
                    <a:pt x="107472" y="211653"/>
                  </a:lnTo>
                  <a:lnTo>
                    <a:pt x="131216" y="211653"/>
                  </a:lnTo>
                  <a:lnTo>
                    <a:pt x="136672" y="211622"/>
                  </a:lnTo>
                  <a:lnTo>
                    <a:pt x="141975" y="209976"/>
                  </a:lnTo>
                  <a:lnTo>
                    <a:pt x="146395" y="206989"/>
                  </a:lnTo>
                  <a:lnTo>
                    <a:pt x="157246" y="206989"/>
                  </a:lnTo>
                  <a:close/>
                </a:path>
                <a:path w="238760" h="320039">
                  <a:moveTo>
                    <a:pt x="196008" y="127193"/>
                  </a:moveTo>
                  <a:lnTo>
                    <a:pt x="173522" y="127193"/>
                  </a:lnTo>
                  <a:lnTo>
                    <a:pt x="173487" y="157516"/>
                  </a:lnTo>
                  <a:lnTo>
                    <a:pt x="171175" y="163769"/>
                  </a:lnTo>
                  <a:lnTo>
                    <a:pt x="166847" y="168737"/>
                  </a:lnTo>
                  <a:lnTo>
                    <a:pt x="143408" y="195254"/>
                  </a:lnTo>
                  <a:lnTo>
                    <a:pt x="140329" y="198790"/>
                  </a:lnTo>
                  <a:lnTo>
                    <a:pt x="135879" y="200802"/>
                  </a:lnTo>
                  <a:lnTo>
                    <a:pt x="157246" y="200802"/>
                  </a:lnTo>
                  <a:lnTo>
                    <a:pt x="157246" y="195986"/>
                  </a:lnTo>
                  <a:lnTo>
                    <a:pt x="174985" y="175900"/>
                  </a:lnTo>
                  <a:lnTo>
                    <a:pt x="184404" y="134843"/>
                  </a:lnTo>
                  <a:lnTo>
                    <a:pt x="190859" y="131952"/>
                  </a:lnTo>
                  <a:lnTo>
                    <a:pt x="196008" y="127193"/>
                  </a:lnTo>
                  <a:close/>
                </a:path>
                <a:path w="238760" h="320039">
                  <a:moveTo>
                    <a:pt x="133136" y="146944"/>
                  </a:moveTo>
                  <a:lnTo>
                    <a:pt x="126766" y="150083"/>
                  </a:lnTo>
                  <a:lnTo>
                    <a:pt x="119664" y="151790"/>
                  </a:lnTo>
                  <a:lnTo>
                    <a:pt x="103022" y="151790"/>
                  </a:lnTo>
                  <a:lnTo>
                    <a:pt x="103022" y="162641"/>
                  </a:lnTo>
                  <a:lnTo>
                    <a:pt x="112593" y="162641"/>
                  </a:lnTo>
                  <a:lnTo>
                    <a:pt x="119144" y="162238"/>
                  </a:lnTo>
                  <a:lnTo>
                    <a:pt x="125619" y="161090"/>
                  </a:lnTo>
                  <a:lnTo>
                    <a:pt x="131928" y="159216"/>
                  </a:lnTo>
                  <a:lnTo>
                    <a:pt x="137982" y="156636"/>
                  </a:lnTo>
                  <a:lnTo>
                    <a:pt x="133136" y="146944"/>
                  </a:lnTo>
                  <a:close/>
                </a:path>
                <a:path w="238760" h="320039">
                  <a:moveTo>
                    <a:pt x="110247" y="128991"/>
                  </a:moveTo>
                  <a:lnTo>
                    <a:pt x="99090" y="128991"/>
                  </a:lnTo>
                  <a:lnTo>
                    <a:pt x="97353" y="135818"/>
                  </a:lnTo>
                  <a:lnTo>
                    <a:pt x="97718" y="137525"/>
                  </a:lnTo>
                  <a:lnTo>
                    <a:pt x="99791" y="140177"/>
                  </a:lnTo>
                  <a:lnTo>
                    <a:pt x="101346" y="140939"/>
                  </a:lnTo>
                  <a:lnTo>
                    <a:pt x="124693" y="140939"/>
                  </a:lnTo>
                  <a:lnTo>
                    <a:pt x="124693" y="130088"/>
                  </a:lnTo>
                  <a:lnTo>
                    <a:pt x="109971" y="130088"/>
                  </a:lnTo>
                  <a:lnTo>
                    <a:pt x="110247" y="128991"/>
                  </a:lnTo>
                  <a:close/>
                </a:path>
                <a:path w="238760" h="320039">
                  <a:moveTo>
                    <a:pt x="110683" y="127254"/>
                  </a:moveTo>
                  <a:lnTo>
                    <a:pt x="65196" y="127254"/>
                  </a:lnTo>
                  <a:lnTo>
                    <a:pt x="68366" y="129082"/>
                  </a:lnTo>
                  <a:lnTo>
                    <a:pt x="72024" y="130088"/>
                  </a:lnTo>
                  <a:lnTo>
                    <a:pt x="94579" y="130088"/>
                  </a:lnTo>
                  <a:lnTo>
                    <a:pt x="96895" y="129692"/>
                  </a:lnTo>
                  <a:lnTo>
                    <a:pt x="99090" y="128991"/>
                  </a:lnTo>
                  <a:lnTo>
                    <a:pt x="110247" y="128991"/>
                  </a:lnTo>
                  <a:lnTo>
                    <a:pt x="110683" y="127254"/>
                  </a:lnTo>
                  <a:close/>
                </a:path>
                <a:path w="238760" h="320039">
                  <a:moveTo>
                    <a:pt x="135544" y="97566"/>
                  </a:moveTo>
                  <a:lnTo>
                    <a:pt x="124693" y="97566"/>
                  </a:lnTo>
                  <a:lnTo>
                    <a:pt x="124755" y="108722"/>
                  </a:lnTo>
                  <a:lnTo>
                    <a:pt x="126400" y="116844"/>
                  </a:lnTo>
                  <a:lnTo>
                    <a:pt x="131052" y="123733"/>
                  </a:lnTo>
                  <a:lnTo>
                    <a:pt x="137951" y="128382"/>
                  </a:lnTo>
                  <a:lnTo>
                    <a:pt x="146395" y="130088"/>
                  </a:lnTo>
                  <a:lnTo>
                    <a:pt x="166603" y="130088"/>
                  </a:lnTo>
                  <a:lnTo>
                    <a:pt x="170322" y="129052"/>
                  </a:lnTo>
                  <a:lnTo>
                    <a:pt x="173522" y="127193"/>
                  </a:lnTo>
                  <a:lnTo>
                    <a:pt x="196008" y="127193"/>
                  </a:lnTo>
                  <a:lnTo>
                    <a:pt x="198203" y="123200"/>
                  </a:lnTo>
                  <a:lnTo>
                    <a:pt x="184404" y="123200"/>
                  </a:lnTo>
                  <a:lnTo>
                    <a:pt x="184410" y="119268"/>
                  </a:lnTo>
                  <a:lnTo>
                    <a:pt x="140421" y="119268"/>
                  </a:lnTo>
                  <a:lnTo>
                    <a:pt x="135544" y="114391"/>
                  </a:lnTo>
                  <a:lnTo>
                    <a:pt x="135544" y="97566"/>
                  </a:lnTo>
                  <a:close/>
                </a:path>
                <a:path w="238760" h="320039">
                  <a:moveTo>
                    <a:pt x="65196" y="104424"/>
                  </a:moveTo>
                  <a:lnTo>
                    <a:pt x="54223" y="104424"/>
                  </a:lnTo>
                  <a:lnTo>
                    <a:pt x="54345" y="123291"/>
                  </a:lnTo>
                  <a:lnTo>
                    <a:pt x="111679" y="123291"/>
                  </a:lnTo>
                  <a:lnTo>
                    <a:pt x="112689" y="119268"/>
                  </a:lnTo>
                  <a:lnTo>
                    <a:pt x="70469" y="119268"/>
                  </a:lnTo>
                  <a:lnTo>
                    <a:pt x="65928" y="115214"/>
                  </a:lnTo>
                  <a:lnTo>
                    <a:pt x="65293" y="110642"/>
                  </a:lnTo>
                  <a:lnTo>
                    <a:pt x="65196" y="104424"/>
                  </a:lnTo>
                  <a:close/>
                </a:path>
                <a:path w="238760" h="320039">
                  <a:moveTo>
                    <a:pt x="199018" y="104515"/>
                  </a:moveTo>
                  <a:lnTo>
                    <a:pt x="184434" y="104515"/>
                  </a:lnTo>
                  <a:lnTo>
                    <a:pt x="187634" y="106405"/>
                  </a:lnTo>
                  <a:lnTo>
                    <a:pt x="189731" y="109819"/>
                  </a:lnTo>
                  <a:lnTo>
                    <a:pt x="189730" y="117896"/>
                  </a:lnTo>
                  <a:lnTo>
                    <a:pt x="187604" y="121310"/>
                  </a:lnTo>
                  <a:lnTo>
                    <a:pt x="184404" y="123200"/>
                  </a:lnTo>
                  <a:lnTo>
                    <a:pt x="198203" y="123200"/>
                  </a:lnTo>
                  <a:lnTo>
                    <a:pt x="199393" y="121037"/>
                  </a:lnTo>
                  <a:lnTo>
                    <a:pt x="200525" y="114391"/>
                  </a:lnTo>
                  <a:lnTo>
                    <a:pt x="200503" y="108417"/>
                  </a:lnTo>
                  <a:lnTo>
                    <a:pt x="199018" y="104515"/>
                  </a:lnTo>
                  <a:close/>
                </a:path>
                <a:path w="238760" h="320039">
                  <a:moveTo>
                    <a:pt x="118140" y="97566"/>
                  </a:moveTo>
                  <a:lnTo>
                    <a:pt x="103022" y="97566"/>
                  </a:lnTo>
                  <a:lnTo>
                    <a:pt x="103022" y="114391"/>
                  </a:lnTo>
                  <a:lnTo>
                    <a:pt x="98176" y="119268"/>
                  </a:lnTo>
                  <a:lnTo>
                    <a:pt x="112689" y="119268"/>
                  </a:lnTo>
                  <a:lnTo>
                    <a:pt x="118140" y="97566"/>
                  </a:lnTo>
                  <a:close/>
                </a:path>
                <a:path w="238760" h="320039">
                  <a:moveTo>
                    <a:pt x="196380" y="97566"/>
                  </a:moveTo>
                  <a:lnTo>
                    <a:pt x="173522" y="97566"/>
                  </a:lnTo>
                  <a:lnTo>
                    <a:pt x="173522" y="114391"/>
                  </a:lnTo>
                  <a:lnTo>
                    <a:pt x="168645" y="119268"/>
                  </a:lnTo>
                  <a:lnTo>
                    <a:pt x="184410" y="119268"/>
                  </a:lnTo>
                  <a:lnTo>
                    <a:pt x="184434" y="104515"/>
                  </a:lnTo>
                  <a:lnTo>
                    <a:pt x="199018" y="104515"/>
                  </a:lnTo>
                  <a:lnTo>
                    <a:pt x="198821" y="103997"/>
                  </a:lnTo>
                  <a:lnTo>
                    <a:pt x="195834" y="100309"/>
                  </a:lnTo>
                  <a:lnTo>
                    <a:pt x="196380" y="97566"/>
                  </a:lnTo>
                  <a:close/>
                </a:path>
                <a:path w="238760" h="320039">
                  <a:moveTo>
                    <a:pt x="158099" y="48249"/>
                  </a:moveTo>
                  <a:lnTo>
                    <a:pt x="106832" y="65318"/>
                  </a:lnTo>
                  <a:lnTo>
                    <a:pt x="65101" y="70380"/>
                  </a:lnTo>
                  <a:lnTo>
                    <a:pt x="59740" y="70469"/>
                  </a:lnTo>
                  <a:lnTo>
                    <a:pt x="56784" y="70469"/>
                  </a:lnTo>
                  <a:lnTo>
                    <a:pt x="54345" y="72908"/>
                  </a:lnTo>
                  <a:lnTo>
                    <a:pt x="54223" y="91775"/>
                  </a:lnTo>
                  <a:lnTo>
                    <a:pt x="54109" y="92872"/>
                  </a:lnTo>
                  <a:lnTo>
                    <a:pt x="53309" y="93085"/>
                  </a:lnTo>
                  <a:lnTo>
                    <a:pt x="52324" y="93390"/>
                  </a:lnTo>
                  <a:lnTo>
                    <a:pt x="51541" y="93726"/>
                  </a:lnTo>
                  <a:lnTo>
                    <a:pt x="197146" y="93726"/>
                  </a:lnTo>
                  <a:lnTo>
                    <a:pt x="197213" y="93390"/>
                  </a:lnTo>
                  <a:lnTo>
                    <a:pt x="186171" y="93390"/>
                  </a:lnTo>
                  <a:lnTo>
                    <a:pt x="185592" y="93177"/>
                  </a:lnTo>
                  <a:lnTo>
                    <a:pt x="184464" y="92872"/>
                  </a:lnTo>
                  <a:lnTo>
                    <a:pt x="184424" y="91043"/>
                  </a:lnTo>
                  <a:lnTo>
                    <a:pt x="184221" y="90281"/>
                  </a:lnTo>
                  <a:lnTo>
                    <a:pt x="182169" y="86715"/>
                  </a:lnTo>
                  <a:lnTo>
                    <a:pt x="65196" y="86715"/>
                  </a:lnTo>
                  <a:lnTo>
                    <a:pt x="65196" y="81229"/>
                  </a:lnTo>
                  <a:lnTo>
                    <a:pt x="110276" y="75590"/>
                  </a:lnTo>
                  <a:lnTo>
                    <a:pt x="154838" y="60746"/>
                  </a:lnTo>
                  <a:lnTo>
                    <a:pt x="167359" y="60746"/>
                  </a:lnTo>
                  <a:lnTo>
                    <a:pt x="162092" y="51511"/>
                  </a:lnTo>
                  <a:lnTo>
                    <a:pt x="160782" y="49255"/>
                  </a:lnTo>
                  <a:lnTo>
                    <a:pt x="158099" y="48249"/>
                  </a:lnTo>
                  <a:close/>
                </a:path>
                <a:path w="238760" h="320039">
                  <a:moveTo>
                    <a:pt x="165460" y="10820"/>
                  </a:moveTo>
                  <a:lnTo>
                    <a:pt x="133807" y="10820"/>
                  </a:lnTo>
                  <a:lnTo>
                    <a:pt x="146909" y="12916"/>
                  </a:lnTo>
                  <a:lnTo>
                    <a:pt x="158454" y="18790"/>
                  </a:lnTo>
                  <a:lnTo>
                    <a:pt x="167672" y="27888"/>
                  </a:lnTo>
                  <a:lnTo>
                    <a:pt x="173796" y="39654"/>
                  </a:lnTo>
                  <a:lnTo>
                    <a:pt x="174223" y="40995"/>
                  </a:lnTo>
                  <a:lnTo>
                    <a:pt x="175199" y="42092"/>
                  </a:lnTo>
                  <a:lnTo>
                    <a:pt x="177972" y="43555"/>
                  </a:lnTo>
                  <a:lnTo>
                    <a:pt x="184402" y="48197"/>
                  </a:lnTo>
                  <a:lnTo>
                    <a:pt x="188878" y="54521"/>
                  </a:lnTo>
                  <a:lnTo>
                    <a:pt x="191122" y="61939"/>
                  </a:lnTo>
                  <a:lnTo>
                    <a:pt x="190868" y="69803"/>
                  </a:lnTo>
                  <a:lnTo>
                    <a:pt x="190707" y="70683"/>
                  </a:lnTo>
                  <a:lnTo>
                    <a:pt x="186171" y="93390"/>
                  </a:lnTo>
                  <a:lnTo>
                    <a:pt x="197213" y="93390"/>
                  </a:lnTo>
                  <a:lnTo>
                    <a:pt x="201472" y="72024"/>
                  </a:lnTo>
                  <a:lnTo>
                    <a:pt x="201883" y="60639"/>
                  </a:lnTo>
                  <a:lnTo>
                    <a:pt x="198721" y="49979"/>
                  </a:lnTo>
                  <a:lnTo>
                    <a:pt x="192394" y="40863"/>
                  </a:lnTo>
                  <a:lnTo>
                    <a:pt x="183306" y="34107"/>
                  </a:lnTo>
                  <a:lnTo>
                    <a:pt x="175388" y="20136"/>
                  </a:lnTo>
                  <a:lnTo>
                    <a:pt x="165460" y="10820"/>
                  </a:lnTo>
                  <a:close/>
                </a:path>
                <a:path w="238760" h="320039">
                  <a:moveTo>
                    <a:pt x="167359" y="60746"/>
                  </a:moveTo>
                  <a:lnTo>
                    <a:pt x="154838" y="60746"/>
                  </a:lnTo>
                  <a:lnTo>
                    <a:pt x="169712" y="86715"/>
                  </a:lnTo>
                  <a:lnTo>
                    <a:pt x="182169" y="86715"/>
                  </a:lnTo>
                  <a:lnTo>
                    <a:pt x="167359" y="6074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3332581" y="3477933"/>
            <a:ext cx="713105" cy="866140"/>
          </a:xfrm>
          <a:custGeom>
            <a:avLst/>
            <a:gdLst/>
            <a:ahLst/>
            <a:cxnLst/>
            <a:rect l="l" t="t" r="r" b="b"/>
            <a:pathLst>
              <a:path w="713104" h="866139">
                <a:moveTo>
                  <a:pt x="75387" y="803186"/>
                </a:moveTo>
                <a:lnTo>
                  <a:pt x="73863" y="797610"/>
                </a:lnTo>
                <a:lnTo>
                  <a:pt x="71831" y="794499"/>
                </a:lnTo>
                <a:lnTo>
                  <a:pt x="67703" y="788162"/>
                </a:lnTo>
                <a:lnTo>
                  <a:pt x="63347" y="784504"/>
                </a:lnTo>
                <a:lnTo>
                  <a:pt x="55016" y="780745"/>
                </a:lnTo>
                <a:lnTo>
                  <a:pt x="55016" y="804773"/>
                </a:lnTo>
                <a:lnTo>
                  <a:pt x="55016" y="814463"/>
                </a:lnTo>
                <a:lnTo>
                  <a:pt x="53441" y="818159"/>
                </a:lnTo>
                <a:lnTo>
                  <a:pt x="47155" y="823366"/>
                </a:lnTo>
                <a:lnTo>
                  <a:pt x="42557" y="824674"/>
                </a:lnTo>
                <a:lnTo>
                  <a:pt x="20091" y="824674"/>
                </a:lnTo>
                <a:lnTo>
                  <a:pt x="20091" y="794499"/>
                </a:lnTo>
                <a:lnTo>
                  <a:pt x="42557" y="794499"/>
                </a:lnTo>
                <a:lnTo>
                  <a:pt x="47155" y="795820"/>
                </a:lnTo>
                <a:lnTo>
                  <a:pt x="53441" y="801027"/>
                </a:lnTo>
                <a:lnTo>
                  <a:pt x="55016" y="804773"/>
                </a:lnTo>
                <a:lnTo>
                  <a:pt x="55016" y="780745"/>
                </a:lnTo>
                <a:lnTo>
                  <a:pt x="52006" y="779386"/>
                </a:lnTo>
                <a:lnTo>
                  <a:pt x="45326" y="778103"/>
                </a:lnTo>
                <a:lnTo>
                  <a:pt x="0" y="778103"/>
                </a:lnTo>
                <a:lnTo>
                  <a:pt x="0" y="865035"/>
                </a:lnTo>
                <a:lnTo>
                  <a:pt x="20091" y="865035"/>
                </a:lnTo>
                <a:lnTo>
                  <a:pt x="20091" y="841044"/>
                </a:lnTo>
                <a:lnTo>
                  <a:pt x="45326" y="841044"/>
                </a:lnTo>
                <a:lnTo>
                  <a:pt x="52006" y="839800"/>
                </a:lnTo>
                <a:lnTo>
                  <a:pt x="63347" y="834732"/>
                </a:lnTo>
                <a:lnTo>
                  <a:pt x="67703" y="831113"/>
                </a:lnTo>
                <a:lnTo>
                  <a:pt x="71869" y="824674"/>
                </a:lnTo>
                <a:lnTo>
                  <a:pt x="73863" y="821601"/>
                </a:lnTo>
                <a:lnTo>
                  <a:pt x="75387" y="816025"/>
                </a:lnTo>
                <a:lnTo>
                  <a:pt x="75387" y="803186"/>
                </a:lnTo>
                <a:close/>
              </a:path>
              <a:path w="713104" h="866139">
                <a:moveTo>
                  <a:pt x="152006" y="824928"/>
                </a:moveTo>
                <a:lnTo>
                  <a:pt x="150482" y="818794"/>
                </a:lnTo>
                <a:lnTo>
                  <a:pt x="146507" y="811872"/>
                </a:lnTo>
                <a:lnTo>
                  <a:pt x="144449" y="808278"/>
                </a:lnTo>
                <a:lnTo>
                  <a:pt x="140271" y="804252"/>
                </a:lnTo>
                <a:lnTo>
                  <a:pt x="133756" y="800785"/>
                </a:lnTo>
                <a:lnTo>
                  <a:pt x="133756" y="825779"/>
                </a:lnTo>
                <a:lnTo>
                  <a:pt x="100838" y="825779"/>
                </a:lnTo>
                <a:lnTo>
                  <a:pt x="101498" y="821474"/>
                </a:lnTo>
                <a:lnTo>
                  <a:pt x="103327" y="818095"/>
                </a:lnTo>
                <a:lnTo>
                  <a:pt x="109270" y="813130"/>
                </a:lnTo>
                <a:lnTo>
                  <a:pt x="112966" y="811872"/>
                </a:lnTo>
                <a:lnTo>
                  <a:pt x="121678" y="811872"/>
                </a:lnTo>
                <a:lnTo>
                  <a:pt x="125310" y="813155"/>
                </a:lnTo>
                <a:lnTo>
                  <a:pt x="131254" y="818184"/>
                </a:lnTo>
                <a:lnTo>
                  <a:pt x="133083" y="821575"/>
                </a:lnTo>
                <a:lnTo>
                  <a:pt x="133756" y="825779"/>
                </a:lnTo>
                <a:lnTo>
                  <a:pt x="133756" y="800785"/>
                </a:lnTo>
                <a:lnTo>
                  <a:pt x="129692" y="798614"/>
                </a:lnTo>
                <a:lnTo>
                  <a:pt x="123786" y="797217"/>
                </a:lnTo>
                <a:lnTo>
                  <a:pt x="110528" y="797217"/>
                </a:lnTo>
                <a:lnTo>
                  <a:pt x="104457" y="798715"/>
                </a:lnTo>
                <a:lnTo>
                  <a:pt x="93611" y="804595"/>
                </a:lnTo>
                <a:lnTo>
                  <a:pt x="89344" y="808672"/>
                </a:lnTo>
                <a:lnTo>
                  <a:pt x="86258" y="813917"/>
                </a:lnTo>
                <a:lnTo>
                  <a:pt x="83121" y="819162"/>
                </a:lnTo>
                <a:lnTo>
                  <a:pt x="81610" y="824928"/>
                </a:lnTo>
                <a:lnTo>
                  <a:pt x="81572" y="838238"/>
                </a:lnTo>
                <a:lnTo>
                  <a:pt x="83159" y="844181"/>
                </a:lnTo>
                <a:lnTo>
                  <a:pt x="86321" y="849401"/>
                </a:lnTo>
                <a:lnTo>
                  <a:pt x="89433" y="854583"/>
                </a:lnTo>
                <a:lnTo>
                  <a:pt x="93916" y="858697"/>
                </a:lnTo>
                <a:lnTo>
                  <a:pt x="99733" y="861618"/>
                </a:lnTo>
                <a:lnTo>
                  <a:pt x="105498" y="864577"/>
                </a:lnTo>
                <a:lnTo>
                  <a:pt x="112166" y="866013"/>
                </a:lnTo>
                <a:lnTo>
                  <a:pt x="119697" y="866013"/>
                </a:lnTo>
                <a:lnTo>
                  <a:pt x="128231" y="865339"/>
                </a:lnTo>
                <a:lnTo>
                  <a:pt x="135674" y="863307"/>
                </a:lnTo>
                <a:lnTo>
                  <a:pt x="142024" y="859929"/>
                </a:lnTo>
                <a:lnTo>
                  <a:pt x="147281" y="855192"/>
                </a:lnTo>
                <a:lnTo>
                  <a:pt x="142951" y="850493"/>
                </a:lnTo>
                <a:lnTo>
                  <a:pt x="136982" y="844029"/>
                </a:lnTo>
                <a:lnTo>
                  <a:pt x="134670" y="846289"/>
                </a:lnTo>
                <a:lnTo>
                  <a:pt x="132168" y="847902"/>
                </a:lnTo>
                <a:lnTo>
                  <a:pt x="129451" y="848969"/>
                </a:lnTo>
                <a:lnTo>
                  <a:pt x="126746" y="849972"/>
                </a:lnTo>
                <a:lnTo>
                  <a:pt x="123698" y="850493"/>
                </a:lnTo>
                <a:lnTo>
                  <a:pt x="115163" y="850493"/>
                </a:lnTo>
                <a:lnTo>
                  <a:pt x="101104" y="837082"/>
                </a:lnTo>
                <a:lnTo>
                  <a:pt x="151638" y="837082"/>
                </a:lnTo>
                <a:lnTo>
                  <a:pt x="151853" y="833856"/>
                </a:lnTo>
                <a:lnTo>
                  <a:pt x="152006" y="832116"/>
                </a:lnTo>
                <a:lnTo>
                  <a:pt x="152006" y="825779"/>
                </a:lnTo>
                <a:lnTo>
                  <a:pt x="152006" y="824928"/>
                </a:lnTo>
                <a:close/>
              </a:path>
              <a:path w="713104" h="866139">
                <a:moveTo>
                  <a:pt x="229730" y="838085"/>
                </a:moveTo>
                <a:lnTo>
                  <a:pt x="228981" y="837082"/>
                </a:lnTo>
                <a:lnTo>
                  <a:pt x="225806" y="832789"/>
                </a:lnTo>
                <a:lnTo>
                  <a:pt x="217932" y="830135"/>
                </a:lnTo>
                <a:lnTo>
                  <a:pt x="221081" y="828738"/>
                </a:lnTo>
                <a:lnTo>
                  <a:pt x="223481" y="826757"/>
                </a:lnTo>
                <a:lnTo>
                  <a:pt x="224231" y="825652"/>
                </a:lnTo>
                <a:lnTo>
                  <a:pt x="226898" y="821728"/>
                </a:lnTo>
                <a:lnTo>
                  <a:pt x="227723" y="818794"/>
                </a:lnTo>
                <a:lnTo>
                  <a:pt x="227723" y="811390"/>
                </a:lnTo>
                <a:lnTo>
                  <a:pt x="227723" y="810018"/>
                </a:lnTo>
                <a:lnTo>
                  <a:pt x="225374" y="805776"/>
                </a:lnTo>
                <a:lnTo>
                  <a:pt x="215950" y="799744"/>
                </a:lnTo>
                <a:lnTo>
                  <a:pt x="211594" y="798741"/>
                </a:lnTo>
                <a:lnTo>
                  <a:pt x="211594" y="841959"/>
                </a:lnTo>
                <a:lnTo>
                  <a:pt x="211594" y="849426"/>
                </a:lnTo>
                <a:lnTo>
                  <a:pt x="208026" y="851865"/>
                </a:lnTo>
                <a:lnTo>
                  <a:pt x="184658" y="851865"/>
                </a:lnTo>
                <a:lnTo>
                  <a:pt x="184658" y="837082"/>
                </a:lnTo>
                <a:lnTo>
                  <a:pt x="204825" y="837082"/>
                </a:lnTo>
                <a:lnTo>
                  <a:pt x="207454" y="837692"/>
                </a:lnTo>
                <a:lnTo>
                  <a:pt x="209130" y="838885"/>
                </a:lnTo>
                <a:lnTo>
                  <a:pt x="210769" y="840105"/>
                </a:lnTo>
                <a:lnTo>
                  <a:pt x="211594" y="841959"/>
                </a:lnTo>
                <a:lnTo>
                  <a:pt x="211594" y="798741"/>
                </a:lnTo>
                <a:lnTo>
                  <a:pt x="209499" y="798245"/>
                </a:lnTo>
                <a:lnTo>
                  <a:pt x="209499" y="813739"/>
                </a:lnTo>
                <a:lnTo>
                  <a:pt x="209499" y="823277"/>
                </a:lnTo>
                <a:lnTo>
                  <a:pt x="206082" y="825652"/>
                </a:lnTo>
                <a:lnTo>
                  <a:pt x="184658" y="825652"/>
                </a:lnTo>
                <a:lnTo>
                  <a:pt x="184658" y="811390"/>
                </a:lnTo>
                <a:lnTo>
                  <a:pt x="206082" y="811390"/>
                </a:lnTo>
                <a:lnTo>
                  <a:pt x="209499" y="813739"/>
                </a:lnTo>
                <a:lnTo>
                  <a:pt x="209499" y="798245"/>
                </a:lnTo>
                <a:lnTo>
                  <a:pt x="166878" y="798220"/>
                </a:lnTo>
                <a:lnTo>
                  <a:pt x="166878" y="865035"/>
                </a:lnTo>
                <a:lnTo>
                  <a:pt x="211531" y="865035"/>
                </a:lnTo>
                <a:lnTo>
                  <a:pt x="218363" y="863358"/>
                </a:lnTo>
                <a:lnTo>
                  <a:pt x="227444" y="856780"/>
                </a:lnTo>
                <a:lnTo>
                  <a:pt x="229730" y="852081"/>
                </a:lnTo>
                <a:lnTo>
                  <a:pt x="229730" y="851865"/>
                </a:lnTo>
                <a:lnTo>
                  <a:pt x="229730" y="838085"/>
                </a:lnTo>
                <a:close/>
              </a:path>
              <a:path w="713104" h="866139">
                <a:moveTo>
                  <a:pt x="314286" y="865035"/>
                </a:moveTo>
                <a:lnTo>
                  <a:pt x="289356" y="830287"/>
                </a:lnTo>
                <a:lnTo>
                  <a:pt x="312674" y="798220"/>
                </a:lnTo>
                <a:lnTo>
                  <a:pt x="292061" y="798220"/>
                </a:lnTo>
                <a:lnTo>
                  <a:pt x="273926" y="824191"/>
                </a:lnTo>
                <a:lnTo>
                  <a:pt x="263499" y="824191"/>
                </a:lnTo>
                <a:lnTo>
                  <a:pt x="263499" y="798220"/>
                </a:lnTo>
                <a:lnTo>
                  <a:pt x="244119" y="798220"/>
                </a:lnTo>
                <a:lnTo>
                  <a:pt x="244119" y="865035"/>
                </a:lnTo>
                <a:lnTo>
                  <a:pt x="263499" y="865035"/>
                </a:lnTo>
                <a:lnTo>
                  <a:pt x="263499" y="839711"/>
                </a:lnTo>
                <a:lnTo>
                  <a:pt x="273558" y="839711"/>
                </a:lnTo>
                <a:lnTo>
                  <a:pt x="291452" y="865035"/>
                </a:lnTo>
                <a:lnTo>
                  <a:pt x="314286" y="865035"/>
                </a:lnTo>
                <a:close/>
              </a:path>
              <a:path w="713104" h="866139">
                <a:moveTo>
                  <a:pt x="389661" y="825017"/>
                </a:moveTo>
                <a:lnTo>
                  <a:pt x="370027" y="800658"/>
                </a:lnTo>
                <a:lnTo>
                  <a:pt x="370027" y="825995"/>
                </a:lnTo>
                <a:lnTo>
                  <a:pt x="370027" y="837234"/>
                </a:lnTo>
                <a:lnTo>
                  <a:pt x="368452" y="841743"/>
                </a:lnTo>
                <a:lnTo>
                  <a:pt x="362077" y="848448"/>
                </a:lnTo>
                <a:lnTo>
                  <a:pt x="357987" y="850125"/>
                </a:lnTo>
                <a:lnTo>
                  <a:pt x="348081" y="850125"/>
                </a:lnTo>
                <a:lnTo>
                  <a:pt x="343966" y="848448"/>
                </a:lnTo>
                <a:lnTo>
                  <a:pt x="337540" y="841743"/>
                </a:lnTo>
                <a:lnTo>
                  <a:pt x="335889" y="837234"/>
                </a:lnTo>
                <a:lnTo>
                  <a:pt x="335889" y="825995"/>
                </a:lnTo>
                <a:lnTo>
                  <a:pt x="337540" y="821512"/>
                </a:lnTo>
                <a:lnTo>
                  <a:pt x="340741" y="818121"/>
                </a:lnTo>
                <a:lnTo>
                  <a:pt x="343966" y="814806"/>
                </a:lnTo>
                <a:lnTo>
                  <a:pt x="348081" y="813130"/>
                </a:lnTo>
                <a:lnTo>
                  <a:pt x="357987" y="813130"/>
                </a:lnTo>
                <a:lnTo>
                  <a:pt x="362077" y="814806"/>
                </a:lnTo>
                <a:lnTo>
                  <a:pt x="365277" y="818121"/>
                </a:lnTo>
                <a:lnTo>
                  <a:pt x="368452" y="821512"/>
                </a:lnTo>
                <a:lnTo>
                  <a:pt x="370027" y="825995"/>
                </a:lnTo>
                <a:lnTo>
                  <a:pt x="370027" y="800658"/>
                </a:lnTo>
                <a:lnTo>
                  <a:pt x="366369" y="798715"/>
                </a:lnTo>
                <a:lnTo>
                  <a:pt x="360070" y="797217"/>
                </a:lnTo>
                <a:lnTo>
                  <a:pt x="346011" y="797217"/>
                </a:lnTo>
                <a:lnTo>
                  <a:pt x="316293" y="825017"/>
                </a:lnTo>
                <a:lnTo>
                  <a:pt x="316293" y="838238"/>
                </a:lnTo>
                <a:lnTo>
                  <a:pt x="346011" y="866013"/>
                </a:lnTo>
                <a:lnTo>
                  <a:pt x="360070" y="866013"/>
                </a:lnTo>
                <a:lnTo>
                  <a:pt x="389661" y="838238"/>
                </a:lnTo>
                <a:lnTo>
                  <a:pt x="389661" y="825017"/>
                </a:lnTo>
                <a:close/>
              </a:path>
              <a:path w="713104" h="866139">
                <a:moveTo>
                  <a:pt x="398932" y="661123"/>
                </a:moveTo>
                <a:lnTo>
                  <a:pt x="375310" y="661123"/>
                </a:lnTo>
                <a:lnTo>
                  <a:pt x="375310" y="38"/>
                </a:lnTo>
                <a:lnTo>
                  <a:pt x="368007" y="38"/>
                </a:lnTo>
                <a:lnTo>
                  <a:pt x="2628" y="0"/>
                </a:lnTo>
                <a:lnTo>
                  <a:pt x="2628" y="12687"/>
                </a:lnTo>
                <a:lnTo>
                  <a:pt x="360464" y="12687"/>
                </a:lnTo>
                <a:lnTo>
                  <a:pt x="360464" y="661123"/>
                </a:lnTo>
                <a:lnTo>
                  <a:pt x="336842" y="661123"/>
                </a:lnTo>
                <a:lnTo>
                  <a:pt x="367893" y="723214"/>
                </a:lnTo>
                <a:lnTo>
                  <a:pt x="398932" y="661123"/>
                </a:lnTo>
                <a:close/>
              </a:path>
              <a:path w="713104" h="866139">
                <a:moveTo>
                  <a:pt x="485648" y="865035"/>
                </a:moveTo>
                <a:lnTo>
                  <a:pt x="485394" y="798220"/>
                </a:lnTo>
                <a:lnTo>
                  <a:pt x="467296" y="798220"/>
                </a:lnTo>
                <a:lnTo>
                  <a:pt x="444550" y="836841"/>
                </a:lnTo>
                <a:lnTo>
                  <a:pt x="423189" y="798220"/>
                </a:lnTo>
                <a:lnTo>
                  <a:pt x="402945" y="798220"/>
                </a:lnTo>
                <a:lnTo>
                  <a:pt x="402945" y="865035"/>
                </a:lnTo>
                <a:lnTo>
                  <a:pt x="420446" y="865035"/>
                </a:lnTo>
                <a:lnTo>
                  <a:pt x="420446" y="824928"/>
                </a:lnTo>
                <a:lnTo>
                  <a:pt x="439953" y="858570"/>
                </a:lnTo>
                <a:lnTo>
                  <a:pt x="448157" y="858570"/>
                </a:lnTo>
                <a:lnTo>
                  <a:pt x="468147" y="825042"/>
                </a:lnTo>
                <a:lnTo>
                  <a:pt x="468147" y="865035"/>
                </a:lnTo>
                <a:lnTo>
                  <a:pt x="485648" y="865035"/>
                </a:lnTo>
                <a:close/>
              </a:path>
              <a:path w="713104" h="866139">
                <a:moveTo>
                  <a:pt x="523379" y="798220"/>
                </a:moveTo>
                <a:lnTo>
                  <a:pt x="504024" y="798220"/>
                </a:lnTo>
                <a:lnTo>
                  <a:pt x="504024" y="865035"/>
                </a:lnTo>
                <a:lnTo>
                  <a:pt x="523379" y="865035"/>
                </a:lnTo>
                <a:lnTo>
                  <a:pt x="523379" y="798220"/>
                </a:lnTo>
                <a:close/>
              </a:path>
              <a:path w="713104" h="866139">
                <a:moveTo>
                  <a:pt x="525754" y="774750"/>
                </a:moveTo>
                <a:lnTo>
                  <a:pt x="524662" y="772248"/>
                </a:lnTo>
                <a:lnTo>
                  <a:pt x="522401" y="770305"/>
                </a:lnTo>
                <a:lnTo>
                  <a:pt x="520179" y="768286"/>
                </a:lnTo>
                <a:lnTo>
                  <a:pt x="517283" y="767283"/>
                </a:lnTo>
                <a:lnTo>
                  <a:pt x="510184" y="767283"/>
                </a:lnTo>
                <a:lnTo>
                  <a:pt x="507250" y="768324"/>
                </a:lnTo>
                <a:lnTo>
                  <a:pt x="502767" y="772464"/>
                </a:lnTo>
                <a:lnTo>
                  <a:pt x="501675" y="775055"/>
                </a:lnTo>
                <a:lnTo>
                  <a:pt x="501675" y="781189"/>
                </a:lnTo>
                <a:lnTo>
                  <a:pt x="502767" y="783742"/>
                </a:lnTo>
                <a:lnTo>
                  <a:pt x="507250" y="787857"/>
                </a:lnTo>
                <a:lnTo>
                  <a:pt x="510184" y="788898"/>
                </a:lnTo>
                <a:lnTo>
                  <a:pt x="517283" y="788898"/>
                </a:lnTo>
                <a:lnTo>
                  <a:pt x="520179" y="787857"/>
                </a:lnTo>
                <a:lnTo>
                  <a:pt x="524662" y="783628"/>
                </a:lnTo>
                <a:lnTo>
                  <a:pt x="525665" y="781189"/>
                </a:lnTo>
                <a:lnTo>
                  <a:pt x="525754" y="774750"/>
                </a:lnTo>
                <a:close/>
              </a:path>
              <a:path w="713104" h="866139">
                <a:moveTo>
                  <a:pt x="603758" y="814222"/>
                </a:moveTo>
                <a:lnTo>
                  <a:pt x="601345" y="808774"/>
                </a:lnTo>
                <a:lnTo>
                  <a:pt x="597509" y="804595"/>
                </a:lnTo>
                <a:lnTo>
                  <a:pt x="586994" y="798715"/>
                </a:lnTo>
                <a:lnTo>
                  <a:pt x="580859" y="797217"/>
                </a:lnTo>
                <a:lnTo>
                  <a:pt x="566686" y="797217"/>
                </a:lnTo>
                <a:lnTo>
                  <a:pt x="536575" y="825017"/>
                </a:lnTo>
                <a:lnTo>
                  <a:pt x="536575" y="838238"/>
                </a:lnTo>
                <a:lnTo>
                  <a:pt x="566686" y="866013"/>
                </a:lnTo>
                <a:lnTo>
                  <a:pt x="573824" y="866013"/>
                </a:lnTo>
                <a:lnTo>
                  <a:pt x="580859" y="866013"/>
                </a:lnTo>
                <a:lnTo>
                  <a:pt x="586994" y="864514"/>
                </a:lnTo>
                <a:lnTo>
                  <a:pt x="597509" y="858570"/>
                </a:lnTo>
                <a:lnTo>
                  <a:pt x="601345" y="854430"/>
                </a:lnTo>
                <a:lnTo>
                  <a:pt x="603758" y="849160"/>
                </a:lnTo>
                <a:lnTo>
                  <a:pt x="588721" y="840955"/>
                </a:lnTo>
                <a:lnTo>
                  <a:pt x="585317" y="847051"/>
                </a:lnTo>
                <a:lnTo>
                  <a:pt x="580313" y="850125"/>
                </a:lnTo>
                <a:lnTo>
                  <a:pt x="568642" y="850125"/>
                </a:lnTo>
                <a:lnTo>
                  <a:pt x="564464" y="848487"/>
                </a:lnTo>
                <a:lnTo>
                  <a:pt x="557847" y="841870"/>
                </a:lnTo>
                <a:lnTo>
                  <a:pt x="556209" y="837323"/>
                </a:lnTo>
                <a:lnTo>
                  <a:pt x="556209" y="825931"/>
                </a:lnTo>
                <a:lnTo>
                  <a:pt x="557847" y="821385"/>
                </a:lnTo>
                <a:lnTo>
                  <a:pt x="564464" y="814768"/>
                </a:lnTo>
                <a:lnTo>
                  <a:pt x="568642" y="813130"/>
                </a:lnTo>
                <a:lnTo>
                  <a:pt x="580224" y="813130"/>
                </a:lnTo>
                <a:lnTo>
                  <a:pt x="585254" y="816178"/>
                </a:lnTo>
                <a:lnTo>
                  <a:pt x="588721" y="822299"/>
                </a:lnTo>
                <a:lnTo>
                  <a:pt x="603758" y="814222"/>
                </a:lnTo>
                <a:close/>
              </a:path>
              <a:path w="713104" h="866139">
                <a:moveTo>
                  <a:pt x="634796" y="798220"/>
                </a:moveTo>
                <a:lnTo>
                  <a:pt x="615429" y="798220"/>
                </a:lnTo>
                <a:lnTo>
                  <a:pt x="615429" y="865035"/>
                </a:lnTo>
                <a:lnTo>
                  <a:pt x="634796" y="865035"/>
                </a:lnTo>
                <a:lnTo>
                  <a:pt x="634796" y="798220"/>
                </a:lnTo>
                <a:close/>
              </a:path>
              <a:path w="713104" h="866139">
                <a:moveTo>
                  <a:pt x="637159" y="774750"/>
                </a:moveTo>
                <a:lnTo>
                  <a:pt x="636028" y="772248"/>
                </a:lnTo>
                <a:lnTo>
                  <a:pt x="631545" y="768286"/>
                </a:lnTo>
                <a:lnTo>
                  <a:pt x="628688" y="767283"/>
                </a:lnTo>
                <a:lnTo>
                  <a:pt x="621550" y="767283"/>
                </a:lnTo>
                <a:lnTo>
                  <a:pt x="618655" y="768324"/>
                </a:lnTo>
                <a:lnTo>
                  <a:pt x="614172" y="772464"/>
                </a:lnTo>
                <a:lnTo>
                  <a:pt x="613054" y="775055"/>
                </a:lnTo>
                <a:lnTo>
                  <a:pt x="613054" y="781189"/>
                </a:lnTo>
                <a:lnTo>
                  <a:pt x="614172" y="783742"/>
                </a:lnTo>
                <a:lnTo>
                  <a:pt x="618655" y="787857"/>
                </a:lnTo>
                <a:lnTo>
                  <a:pt x="621550" y="788898"/>
                </a:lnTo>
                <a:lnTo>
                  <a:pt x="628688" y="788898"/>
                </a:lnTo>
                <a:lnTo>
                  <a:pt x="637159" y="774750"/>
                </a:lnTo>
                <a:close/>
              </a:path>
              <a:path w="713104" h="866139">
                <a:moveTo>
                  <a:pt x="712749" y="798220"/>
                </a:moveTo>
                <a:lnTo>
                  <a:pt x="695502" y="798220"/>
                </a:lnTo>
                <a:lnTo>
                  <a:pt x="695502" y="814006"/>
                </a:lnTo>
                <a:lnTo>
                  <a:pt x="695502" y="833005"/>
                </a:lnTo>
                <a:lnTo>
                  <a:pt x="676846" y="833005"/>
                </a:lnTo>
                <a:lnTo>
                  <a:pt x="673760" y="832243"/>
                </a:lnTo>
                <a:lnTo>
                  <a:pt x="671728" y="830719"/>
                </a:lnTo>
                <a:lnTo>
                  <a:pt x="669709" y="829157"/>
                </a:lnTo>
                <a:lnTo>
                  <a:pt x="668680" y="826757"/>
                </a:lnTo>
                <a:lnTo>
                  <a:pt x="668680" y="820102"/>
                </a:lnTo>
                <a:lnTo>
                  <a:pt x="669772" y="817727"/>
                </a:lnTo>
                <a:lnTo>
                  <a:pt x="673976" y="814743"/>
                </a:lnTo>
                <a:lnTo>
                  <a:pt x="677087" y="814006"/>
                </a:lnTo>
                <a:lnTo>
                  <a:pt x="695502" y="814006"/>
                </a:lnTo>
                <a:lnTo>
                  <a:pt x="695502" y="798220"/>
                </a:lnTo>
                <a:lnTo>
                  <a:pt x="670928" y="798220"/>
                </a:lnTo>
                <a:lnTo>
                  <a:pt x="663130" y="800354"/>
                </a:lnTo>
                <a:lnTo>
                  <a:pt x="651764" y="808888"/>
                </a:lnTo>
                <a:lnTo>
                  <a:pt x="649020" y="814743"/>
                </a:lnTo>
                <a:lnTo>
                  <a:pt x="648919" y="827697"/>
                </a:lnTo>
                <a:lnTo>
                  <a:pt x="650176" y="831837"/>
                </a:lnTo>
                <a:lnTo>
                  <a:pt x="655078" y="838733"/>
                </a:lnTo>
                <a:lnTo>
                  <a:pt x="658583" y="841349"/>
                </a:lnTo>
                <a:lnTo>
                  <a:pt x="663219" y="843178"/>
                </a:lnTo>
                <a:lnTo>
                  <a:pt x="647954" y="865035"/>
                </a:lnTo>
                <a:lnTo>
                  <a:pt x="668553" y="865035"/>
                </a:lnTo>
                <a:lnTo>
                  <a:pt x="681228" y="845921"/>
                </a:lnTo>
                <a:lnTo>
                  <a:pt x="695502" y="845921"/>
                </a:lnTo>
                <a:lnTo>
                  <a:pt x="695502" y="865035"/>
                </a:lnTo>
                <a:lnTo>
                  <a:pt x="712749" y="865035"/>
                </a:lnTo>
                <a:lnTo>
                  <a:pt x="712749" y="845921"/>
                </a:lnTo>
                <a:lnTo>
                  <a:pt x="712749" y="833005"/>
                </a:lnTo>
                <a:lnTo>
                  <a:pt x="712749" y="814006"/>
                </a:lnTo>
                <a:lnTo>
                  <a:pt x="712749" y="7982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/>
          <p:cNvGrpSpPr/>
          <p:nvPr/>
        </p:nvGrpSpPr>
        <p:grpSpPr>
          <a:xfrm>
            <a:off x="2408002" y="4332904"/>
            <a:ext cx="723265" cy="316230"/>
            <a:chOff x="2408002" y="4332904"/>
            <a:chExt cx="723265" cy="316230"/>
          </a:xfrm>
        </p:grpSpPr>
        <p:sp>
          <p:nvSpPr>
            <p:cNvPr id="30" name="object 30"/>
            <p:cNvSpPr/>
            <p:nvPr/>
          </p:nvSpPr>
          <p:spPr>
            <a:xfrm>
              <a:off x="2408002" y="4586925"/>
              <a:ext cx="723265" cy="62230"/>
            </a:xfrm>
            <a:custGeom>
              <a:avLst/>
              <a:gdLst/>
              <a:ahLst/>
              <a:cxnLst/>
              <a:rect l="l" t="t" r="r" b="b"/>
              <a:pathLst>
                <a:path w="723264" h="62229">
                  <a:moveTo>
                    <a:pt x="62081" y="0"/>
                  </a:moveTo>
                  <a:lnTo>
                    <a:pt x="0" y="31059"/>
                  </a:lnTo>
                  <a:lnTo>
                    <a:pt x="62081" y="62087"/>
                  </a:lnTo>
                  <a:lnTo>
                    <a:pt x="62081" y="38465"/>
                  </a:lnTo>
                  <a:lnTo>
                    <a:pt x="723147" y="38465"/>
                  </a:lnTo>
                  <a:lnTo>
                    <a:pt x="723147" y="23621"/>
                  </a:lnTo>
                  <a:lnTo>
                    <a:pt x="62081" y="23621"/>
                  </a:lnTo>
                  <a:lnTo>
                    <a:pt x="6208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9556" y="4332904"/>
              <a:ext cx="240030" cy="240030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815297" y="4952944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Загальні 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збори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вправі вирішувати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будь-які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питання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діяльності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цьому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низка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питань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віднесена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їхньої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виключної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компетенції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тобто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жоден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орган,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крім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самих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зборів,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приймати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рішень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питань.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Зокрема,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це: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75306" y="6800613"/>
            <a:ext cx="895350" cy="165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ських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споруд.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43281" y="6799889"/>
            <a:ext cx="3912870" cy="165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Нагадаємо,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члени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обираються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загальними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зборами.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8304" y="7093119"/>
            <a:ext cx="19177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65" b="1">
                <a:solidFill>
                  <a:srgbClr val="AC1032"/>
                </a:solidFill>
                <a:latin typeface="Trebuchet MS"/>
                <a:cs typeface="Trebuchet MS"/>
              </a:rPr>
              <a:t>46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873638" y="7093119"/>
            <a:ext cx="17780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10" b="1">
                <a:solidFill>
                  <a:srgbClr val="AC1032"/>
                </a:solidFill>
                <a:latin typeface="Trebuchet MS"/>
                <a:cs typeface="Trebuchet MS"/>
              </a:rPr>
              <a:t>47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5295" y="5562414"/>
            <a:ext cx="3735070" cy="124523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219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зміна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статуту,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обрання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членів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ревізійної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комісії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(ревізора),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14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використання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майна,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5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кошторису,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балансу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річного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звіту,</a:t>
            </a:r>
            <a:endParaRPr sz="900">
              <a:latin typeface="Tahoma"/>
              <a:cs typeface="Tahoma"/>
            </a:endParaRPr>
          </a:p>
          <a:p>
            <a:pPr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визначення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сплати,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переліку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та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розмірів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внесків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платежів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endParaRPr sz="900">
              <a:latin typeface="Tahoma"/>
              <a:cs typeface="Tahoma"/>
            </a:endParaRPr>
          </a:p>
          <a:p>
            <a:pPr marL="192405" marR="5715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прийняття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реконструкцію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ремонт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гатоквартирного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зведення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господар-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38327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Україні: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правовий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статус,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53336"/>
            <a:ext cx="2075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кроки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відображено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діаграмі: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312" y="838121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вибір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відповідальність співвласників.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обмежень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встановлює.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Тому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загальні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збори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вправі обрати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-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осіб,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навіть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взагалі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проживають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Хоча,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виходячи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практичного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досвіду,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рекомендуємо,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обиралися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ники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оч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член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їхні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сімей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жива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ю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ь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312" y="1904802"/>
            <a:ext cx="3913504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практичне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кількість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членів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правління.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визначає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мінімальної,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максимальної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кількості.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Однак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ло-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гіка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колегіального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підказує,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він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потребує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що-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найменше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трьох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членів,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здатним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приймати рішення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більшістю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голосів.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враховуючи,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окремі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члени правління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різних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об’єктивних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суб’єктивних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причин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припиняти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фактичну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участь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роботі,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рекомендуємо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обирати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ління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якомога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більшому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складі.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Тоді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буде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меншим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ризик,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внаслідок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«вибуття»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двох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трьох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членів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виявиться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фактично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неспроможним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ухвалювати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рішення.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312" y="3580873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от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членами 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ревізійної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комісії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(або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ревізором)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можуть бути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співвласники.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обмеження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запровадив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неспро-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ста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адже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мова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йде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контроль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фінансовою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діяльністю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звітування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загальним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зборам.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4343308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вирішено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створювати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ревізій-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ної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комісії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обирати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ревізора,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натомість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залучати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ау-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диторів,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передбачивши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кошторисі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оплату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їхніх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послуг.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5082449"/>
            <a:ext cx="3914775" cy="96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AC1032"/>
                </a:solidFill>
                <a:latin typeface="Tahoma"/>
                <a:cs typeface="Tahoma"/>
              </a:rPr>
              <a:t>Основні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40" b="1">
                <a:solidFill>
                  <a:srgbClr val="AC1032"/>
                </a:solidFill>
                <a:latin typeface="Tahoma"/>
                <a:cs typeface="Tahoma"/>
              </a:rPr>
              <a:t>кроки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0" b="1">
                <a:solidFill>
                  <a:srgbClr val="AC1032"/>
                </a:solidFill>
                <a:latin typeface="Tahoma"/>
                <a:cs typeface="Tahoma"/>
              </a:rPr>
              <a:t>зі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5" b="1">
                <a:solidFill>
                  <a:srgbClr val="AC1032"/>
                </a:solidFill>
                <a:latin typeface="Tahoma"/>
                <a:cs typeface="Tahoma"/>
              </a:rPr>
              <a:t>створення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Порядок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визначають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ст.ст.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5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6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Закону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Укра-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їни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ку».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Основними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кроками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створення ОСББ,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обумовленими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законом,</a:t>
            </a:r>
            <a:r>
              <a:rPr dirty="0" sz="9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такі: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9301" y="6019745"/>
            <a:ext cx="3590925" cy="7874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228600" algn="l"/>
                <a:tab pos="229235" algn="l"/>
              </a:tabLst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творення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упи;</a:t>
            </a:r>
            <a:endParaRPr sz="900">
              <a:latin typeface="Tahoma"/>
              <a:cs typeface="Tahoma"/>
            </a:endParaRPr>
          </a:p>
          <a:p>
            <a:pPr marL="228600" indent="-2165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29235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Скликання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зборів;</a:t>
            </a:r>
            <a:endParaRPr sz="900">
              <a:latin typeface="Tahoma"/>
              <a:cs typeface="Tahoma"/>
            </a:endParaRPr>
          </a:p>
          <a:p>
            <a:pPr marL="228600" indent="-2165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28600" algn="l"/>
                <a:tab pos="229235" algn="l"/>
              </a:tabLst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зборів;</a:t>
            </a:r>
            <a:endParaRPr sz="900">
              <a:latin typeface="Tahoma"/>
              <a:cs typeface="Tahoma"/>
            </a:endParaRPr>
          </a:p>
          <a:p>
            <a:pPr marL="228600" marR="5080" indent="-216535">
              <a:lnSpc>
                <a:spcPts val="1200"/>
              </a:lnSpc>
              <a:spcBef>
                <a:spcPts val="55"/>
              </a:spcBef>
              <a:buAutoNum type="arabicPeriod"/>
              <a:tabLst>
                <a:tab pos="229235" algn="l"/>
              </a:tabLst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письмового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опитування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брали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участь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(за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необхідності);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5138" y="1216995"/>
            <a:ext cx="3471610" cy="196346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143312" y="3428943"/>
            <a:ext cx="3913504" cy="15494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219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діаграмі</a:t>
            </a:r>
            <a:r>
              <a:rPr dirty="0" sz="900" spc="25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2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відображено,</a:t>
            </a:r>
            <a:r>
              <a:rPr dirty="0" sz="900" spc="25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25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2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перелічені</a:t>
            </a:r>
            <a:r>
              <a:rPr dirty="0" sz="900" spc="25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кроки</a:t>
            </a:r>
            <a:r>
              <a:rPr dirty="0" sz="900" spc="2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«вмонтуватися»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процедура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реорганізації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Стаття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5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ного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будинку»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дозволяє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створити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шляхом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реорганізації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існуючого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житлово-будівельного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кооперативу.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говорить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такий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спосіб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коротко: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мають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проведені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ЖБК,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яких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прийняте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реорганізацію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моменту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прийняття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такого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рішен-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кооперативу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вважаються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установчими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збора-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9301" y="6800613"/>
            <a:ext cx="2262505" cy="165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28600" algn="l"/>
              </a:tabLst>
            </a:pP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5.	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Державна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реєстрація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об’єднання.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43312" y="6800620"/>
            <a:ext cx="1858010" cy="165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динку,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виключити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ЖБК.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8304" y="7093119"/>
            <a:ext cx="19748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85" b="1">
                <a:solidFill>
                  <a:srgbClr val="AC1032"/>
                </a:solidFill>
                <a:latin typeface="Trebuchet MS"/>
                <a:cs typeface="Trebuchet MS"/>
              </a:rPr>
              <a:t>48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66132" y="7093119"/>
            <a:ext cx="19050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60" b="1">
                <a:solidFill>
                  <a:srgbClr val="AC1032"/>
                </a:solidFill>
                <a:latin typeface="Trebuchet MS"/>
                <a:cs typeface="Trebuchet MS"/>
              </a:rPr>
              <a:t>49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3312" y="5105344"/>
            <a:ext cx="3914775" cy="17018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219"/>
              </a:spcBef>
            </a:pP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повинні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обмежуватися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тим,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говорить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«Про 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будинку»,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підготуватися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урахуванням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знаємо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поточний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стан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справ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житлово-будівель-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кооперативах.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Ключовим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завданням,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говорить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закон,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продиктоване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практичним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досвідом,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«упо-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рядкувати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членство»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ЖБК,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щоб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склад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членів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кооперативу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максимально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відповідав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складу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ного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аби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уникнути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подальшому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непорозумінь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при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проведенні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зборів.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Тобто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осіб,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досі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зазначені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члени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кооперативу,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власниками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бу-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289" y="6800269"/>
            <a:ext cx="2145030" cy="165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«альтернативна»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ініціативна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група.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3314" y="6800598"/>
            <a:ext cx="3914775" cy="165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більшістю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резолюції.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«інформаційних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8304" y="7093119"/>
            <a:ext cx="18542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40" b="1">
                <a:solidFill>
                  <a:srgbClr val="AC1032"/>
                </a:solidFill>
                <a:latin typeface="Trebuchet MS"/>
                <a:cs typeface="Trebuchet MS"/>
              </a:rPr>
              <a:t>50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08816" y="7093119"/>
            <a:ext cx="14795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05" b="1">
                <a:solidFill>
                  <a:srgbClr val="AC1032"/>
                </a:solidFill>
                <a:latin typeface="Trebuchet MS"/>
                <a:cs typeface="Trebuchet MS"/>
              </a:rPr>
              <a:t>51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38327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Україні: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правовий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статус,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477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зайвим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після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ініціативної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групи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надіслати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листа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міському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голові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повідомленням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ініціатив-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ної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групи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проханням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сприяння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роботі.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деяких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містах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міські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голови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дійсно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сприяють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ініціативним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групам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отриманні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інформації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склад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отриманні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приміщення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зборів,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також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забезпечують присутність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зборах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особи,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уповнова-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женої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представляти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територіальну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громаду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власника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примі-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щень,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належать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комунальної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власності.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09" y="2377101"/>
            <a:ext cx="3189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ініціативну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групу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лягає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чималий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перелік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завдань.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09" y="2666731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По-перше,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члени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групи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повинні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досконало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вчити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законодавство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щодо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діяльності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ОСББ.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вчивши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законодавство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скласти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проект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статуту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(на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зупинимося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окремо).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3428955"/>
            <a:ext cx="39128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По-друге,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ініціативній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групі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з’ясувати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технічний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стан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відповідно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спланувати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першочергові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заходи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після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12" y="3886154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По-третє,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ініціативна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група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повинна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зібрати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інформацію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всіх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повідомити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їм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зборів,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правильно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визначи-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результати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голосування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них.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312" y="4648062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По-четверте,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заздалегідь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підібрати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обговорити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кандидату-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ри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членів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ревізійної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комісії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(ревізора),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пропонува-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тимуться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розгляд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зборів.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3312" y="5257744"/>
            <a:ext cx="3914775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По-п’яте,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необхідно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провести 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роз’яснювальну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 b="1">
                <a:solidFill>
                  <a:srgbClr val="231F20"/>
                </a:solidFill>
                <a:latin typeface="Tahoma"/>
                <a:cs typeface="Tahoma"/>
              </a:rPr>
              <a:t>роботу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серед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обговорити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ними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проекти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рішень,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виноситимуться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розгляд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збо-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рів.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доцільно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робити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форматі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особистих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зустрічей,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форматі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званих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«інформаційних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зборів»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(у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під’їздах,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верхах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тощо).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майбутнього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денного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мають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говорюватися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900" spc="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суті</a:t>
            </a:r>
            <a:r>
              <a:rPr dirty="0" sz="900" spc="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неформальних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зборах,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довго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«офіційних»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зборів.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дискусії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«випуск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пари»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мають відбутися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тут,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установчі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збори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повинні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виноситися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попередньо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обговорені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остаточно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погодже-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838106"/>
            <a:ext cx="391477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Докладніше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реорганізацію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 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розповідає-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900" spc="2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Додатку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u="sng" sz="900" spc="-16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1</a:t>
            </a:r>
            <a:r>
              <a:rPr dirty="0" sz="900" spc="-16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тут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нагадаємо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лише,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забороняє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створювати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паралельно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існуючим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ЖБК,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тобто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шляхом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реорганізації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останнього,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«з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чистого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аркуша».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кому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разі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кооператив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таким же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«колишнім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балан-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соутримувачем»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будь-який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інший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суб’єкт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належав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(ЖЕК,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територіальна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громада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тощо).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97" y="2057354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Далі</a:t>
            </a:r>
            <a:r>
              <a:rPr dirty="0" sz="900" spc="4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розглянемо</a:t>
            </a:r>
            <a:r>
              <a:rPr dirty="0" sz="900" spc="4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докладніше</a:t>
            </a:r>
            <a:r>
              <a:rPr dirty="0" sz="900" spc="4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загальний</a:t>
            </a:r>
            <a:r>
              <a:rPr dirty="0" sz="900" spc="4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900" spc="4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зборів.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297" y="2644047"/>
            <a:ext cx="3914775" cy="2639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AC1032"/>
                </a:solidFill>
                <a:latin typeface="Tahoma"/>
                <a:cs typeface="Tahoma"/>
              </a:rPr>
              <a:t>Ініціативна</a:t>
            </a:r>
            <a:r>
              <a:rPr dirty="0" sz="12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група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Отже,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необхідно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скликати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провести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установчі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збори.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Такі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збори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скликаються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відповідною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ініціа-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тивною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групою.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Вона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повинна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складатися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менш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трьох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власників квартир або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приміщень.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Наголосимо: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мов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йд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сам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Ц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вимог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он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дн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гар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ан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тій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запобігання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створенню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«кишенькових»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«рейдерських»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«член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сім’ї»,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«за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довіреністю»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особа,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власником,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увійти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групи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може.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Допомага-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ти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будь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ласка.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Офіційно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значитися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членом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ініціативної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гру-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пи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ні.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Закон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забороняє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ініціативній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групі користуватися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допомогою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інших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осіб,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офіційно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членами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її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можуть бути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власники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тирного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будинка,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членах ініціативної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групи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лежить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відповідальність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правильність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підготовки,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скликання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ведення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зборів.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289" y="5410144"/>
            <a:ext cx="391477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Хоч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прямо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вимагає,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формального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підтвер-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дження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робочої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групи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доцільно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скласти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протокол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її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першого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засідання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вести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протоколи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подальших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засідань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іні-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ціативної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групи.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Зразок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можете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знайти в </a:t>
            </a:r>
            <a:r>
              <a:rPr dirty="0" u="sng" sz="900" spc="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Додатку </a:t>
            </a:r>
            <a:r>
              <a:rPr dirty="0" u="sng" sz="900" spc="-7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2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дальшому членам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ініціативної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групи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поіменно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зазначити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себе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(і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підписатися)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повідомленнях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скликання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установ-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чих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зборів.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Крім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іншого,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формальним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доказом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ініціативна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група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справді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була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створена,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такому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складі,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випадок,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на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зборах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несподівано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з’явиться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8304" y="7093119"/>
            <a:ext cx="17272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0" b="1">
                <a:solidFill>
                  <a:srgbClr val="AC1032"/>
                </a:solidFill>
                <a:latin typeface="Trebuchet MS"/>
                <a:cs typeface="Trebuchet MS"/>
              </a:rPr>
              <a:t>52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83925" y="7093119"/>
            <a:ext cx="17272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0" b="1">
                <a:solidFill>
                  <a:srgbClr val="AC1032"/>
                </a:solidFill>
                <a:latin typeface="Trebuchet MS"/>
                <a:cs typeface="Trebuchet MS"/>
              </a:rPr>
              <a:t>53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38327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Україні: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правовий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статус,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38142"/>
            <a:ext cx="39128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підході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легко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допустити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помилки.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Типовий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статут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готували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фахівці,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досить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глибоко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вивчили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1295306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Приклади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варіантів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окремих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формулювань,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практиці вико-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ристовують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своїх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статутах,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складених на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основі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Типового,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знайти,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наприклад,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сайті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900" spc="-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proosbb.info</a:t>
            </a:r>
            <a:r>
              <a:rPr dirty="0" sz="9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(розділ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«Бібліотека»).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297" y="838106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зборах»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обговорити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назву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кандидатури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ревізійної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комісії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інші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питання.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97" y="1295341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По-шосте,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ініціативна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група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повинна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визначитися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конкретни-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датою,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часом,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місцем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скликати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установчі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ри,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розіславши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відповідні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повідомлення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1904919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І,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по-сьоме,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ініціативна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група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організаційно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забезпечує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зборів: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веде реєстрацію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взяли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участь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зборах,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та,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щонайменше,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«відкриває»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збори.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2644047"/>
            <a:ext cx="3914775" cy="96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solidFill>
                  <a:srgbClr val="AC1032"/>
                </a:solidFill>
                <a:latin typeface="Tahoma"/>
                <a:cs typeface="Tahoma"/>
              </a:rPr>
              <a:t>Підготовка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проекту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5" b="1">
                <a:solidFill>
                  <a:srgbClr val="AC1032"/>
                </a:solidFill>
                <a:latin typeface="Tahoma"/>
                <a:cs typeface="Tahoma"/>
              </a:rPr>
              <a:t>статуту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Статут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установчим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документом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Він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повинен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відповідати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Типовому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статуту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(затверджений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наказом ДЖКГ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№ 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141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27.07.2003 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р.,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редакції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наказу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Мінрегіону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238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23.09.2015).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3733743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Тож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складанні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статуту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простір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маневру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ників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дуже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великий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затверджений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типовий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статут.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4206148"/>
            <a:ext cx="2710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Однак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дещо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все-таки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варто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зробити: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97" y="4495768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1)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своєму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значити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принцип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зп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ділу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лосів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загальних 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зборах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(наприклад,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замість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пропорційного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розподілу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голосів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відповідно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площ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принцип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«один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власник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=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один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лос»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«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=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лос»),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297" y="5257698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2)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по-своєму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визначити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перелік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питань,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яких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письмово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повідомляти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співвласникам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(тут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типовий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статут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містить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невиправдано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великий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перелік,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немає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законі).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297" y="5867251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от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чого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варто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робити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деталізувати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статут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питаннями,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затвердити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окремими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рішеннями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загальних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вигляді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порядків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положень.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297" y="6476816"/>
            <a:ext cx="39128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Так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варто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захоплюватися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самодіяльністю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«вигадувати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велосипед»,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виписуючи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статут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чистого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аркуша.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Окрім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можливих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непорозумінь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державній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реєстрації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такого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статуту,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такому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3305" y="2034446"/>
            <a:ext cx="3913504" cy="15722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1070610">
              <a:lnSpc>
                <a:spcPts val="1200"/>
              </a:lnSpc>
              <a:spcBef>
                <a:spcPts val="340"/>
              </a:spcBef>
            </a:pP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Збір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інформації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50" b="1">
                <a:solidFill>
                  <a:srgbClr val="AC1032"/>
                </a:solidFill>
                <a:latin typeface="Tahoma"/>
                <a:cs typeface="Tahoma"/>
              </a:rPr>
              <a:t>про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співвласників </a:t>
            </a:r>
            <a:r>
              <a:rPr dirty="0" sz="1200" spc="-3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багатоквартирного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будинку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Збір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інформації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багатоквартирного будин-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ку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кропіткою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роботою.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Така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інформація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критично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необхідна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щоб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повідомити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усім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співвласникам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проведен-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зборів.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Формально,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основним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її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джерелом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би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Державний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реєстр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речових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прав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нерухоме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майно.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Однак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ньому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відсутня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інформація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приміщен-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ня,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востаннє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реєструвалося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2013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року.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43305" y="3733554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3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3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практиці</a:t>
            </a:r>
            <a:r>
              <a:rPr dirty="0" sz="900" spc="3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ініціативній</a:t>
            </a:r>
            <a:r>
              <a:rPr dirty="0" sz="900" spc="3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групі</a:t>
            </a:r>
            <a:r>
              <a:rPr dirty="0" sz="900" spc="3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доводиться</a:t>
            </a:r>
            <a:r>
              <a:rPr dirty="0" sz="900" spc="3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збирати</a:t>
            </a:r>
            <a:r>
              <a:rPr dirty="0" sz="900" spc="3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цю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інформацію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трьох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джерел: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23327" y="4038306"/>
            <a:ext cx="3733800" cy="6350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219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отримувати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інформаційну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довідку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зазначеного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Реєстру,</a:t>
            </a:r>
            <a:endParaRPr sz="900">
              <a:latin typeface="Tahoma"/>
              <a:cs typeface="Tahoma"/>
            </a:endParaRPr>
          </a:p>
          <a:p>
            <a:pPr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бюро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технічної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інвентаризації,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яке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раніше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здійснювало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реєстрацію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речових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(станом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2013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року),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43305" y="4800236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Останнє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джерело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часом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найдоступнішим,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хоч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завжди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дійним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(співвласник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показати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копію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«застарілого»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доку-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мента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власності: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наприклад,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дідусь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покаже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копію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сво-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свідоцтва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квартиру,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хоча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дійсності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подарував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онукові).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43312" y="5844449"/>
            <a:ext cx="3914775" cy="1115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Повідомлення</a:t>
            </a:r>
            <a:r>
              <a:rPr dirty="0" sz="1200" spc="-6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AC1032"/>
                </a:solidFill>
                <a:latin typeface="Tahoma"/>
                <a:cs typeface="Tahoma"/>
              </a:rPr>
              <a:t>про</a:t>
            </a:r>
            <a:r>
              <a:rPr dirty="0" sz="1200" spc="-5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15" b="1">
                <a:solidFill>
                  <a:srgbClr val="AC1032"/>
                </a:solidFill>
                <a:latin typeface="Tahoma"/>
                <a:cs typeface="Tahoma"/>
              </a:rPr>
              <a:t>проведення</a:t>
            </a:r>
            <a:r>
              <a:rPr dirty="0" sz="1200" spc="-5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установчих</a:t>
            </a:r>
            <a:r>
              <a:rPr dirty="0" sz="1200" spc="-5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AC1032"/>
                </a:solidFill>
                <a:latin typeface="Tahoma"/>
                <a:cs typeface="Tahoma"/>
              </a:rPr>
              <a:t>зборів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Повідомлення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надсила-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ється 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ініціативною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групою всім співвласникам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менш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ніж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14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днів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дати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зборів.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пошто-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вих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відправлень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врахувати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поштового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обігу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дода-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14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днів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3-5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днів.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повідомляти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раніше.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Однак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6054" y="916846"/>
            <a:ext cx="6026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40" b="1">
                <a:solidFill>
                  <a:srgbClr val="AC1032"/>
                </a:solidFill>
                <a:latin typeface="Tahoma"/>
                <a:cs typeface="Tahoma"/>
              </a:rPr>
              <a:t>Змі</a:t>
            </a:r>
            <a:r>
              <a:rPr dirty="0" sz="1600" spc="30" b="1">
                <a:solidFill>
                  <a:srgbClr val="AC1032"/>
                </a:solidFill>
                <a:latin typeface="Tahoma"/>
                <a:cs typeface="Tahoma"/>
              </a:rPr>
              <a:t>с</a:t>
            </a:r>
            <a:r>
              <a:rPr dirty="0" sz="1600" spc="-15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354" y="1348646"/>
            <a:ext cx="1007744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000" spc="120">
                <a:latin typeface="Tahoma"/>
                <a:cs typeface="Tahoma"/>
              </a:rPr>
              <a:t>Пер</a:t>
            </a:r>
            <a:r>
              <a:rPr dirty="0" sz="1000" spc="100">
                <a:latin typeface="Tahoma"/>
                <a:cs typeface="Tahoma"/>
              </a:rPr>
              <a:t>е</a:t>
            </a:r>
            <a:r>
              <a:rPr dirty="0" sz="1000" spc="100">
                <a:latin typeface="Tahoma"/>
                <a:cs typeface="Tahoma"/>
              </a:rPr>
              <a:t>дмова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baseline="-9259" sz="2700" spc="-292" b="1">
                <a:latin typeface="Arial"/>
                <a:cs typeface="Arial"/>
              </a:rPr>
              <a:t>.</a:t>
            </a:r>
            <a:r>
              <a:rPr dirty="0" baseline="-9259" sz="2700" spc="-450" b="1">
                <a:latin typeface="Arial"/>
                <a:cs typeface="Arial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054" y="1755046"/>
            <a:ext cx="10083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ема</a:t>
            </a:r>
            <a:r>
              <a:rPr dirty="0" sz="1000" spc="-4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-180">
                <a:solidFill>
                  <a:srgbClr val="AC1032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000" spc="90">
                <a:solidFill>
                  <a:srgbClr val="231F20"/>
                </a:solidFill>
                <a:latin typeface="Tahoma"/>
                <a:cs typeface="Tahoma"/>
              </a:rPr>
              <a:t>Замі</a:t>
            </a:r>
            <a:r>
              <a:rPr dirty="0" sz="1000" spc="7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1000" spc="30">
                <a:solidFill>
                  <a:srgbClr val="231F20"/>
                </a:solidFill>
                <a:latin typeface="Tahoma"/>
                <a:cs typeface="Tahoma"/>
              </a:rPr>
              <a:t>ть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1000" spc="7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1000" spc="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1000" spc="75">
                <a:solidFill>
                  <a:srgbClr val="231F20"/>
                </a:solidFill>
                <a:latin typeface="Tahoma"/>
                <a:cs typeface="Tahoma"/>
              </a:rPr>
              <a:t>уп</a:t>
            </a:r>
            <a:r>
              <a:rPr dirty="0" sz="10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1000" spc="-9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0659" y="1958246"/>
            <a:ext cx="24853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00" spc="95">
                <a:solidFill>
                  <a:srgbClr val="231F20"/>
                </a:solidFill>
                <a:latin typeface="Tahoma"/>
                <a:cs typeface="Tahoma"/>
              </a:rPr>
              <a:t>Чому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231F20"/>
                </a:solidFill>
                <a:latin typeface="Tahoma"/>
                <a:cs typeface="Tahoma"/>
              </a:rPr>
              <a:t>співвласник</a:t>
            </a:r>
            <a:r>
              <a:rPr dirty="0" sz="1000" spc="105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1000" spc="90">
                <a:solidFill>
                  <a:srgbClr val="231F20"/>
                </a:solidFill>
                <a:latin typeface="Tahoma"/>
                <a:cs typeface="Tahoma"/>
              </a:rPr>
              <a:t>?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231F20"/>
                </a:solidFill>
                <a:latin typeface="Tahoma"/>
                <a:cs typeface="Tahoma"/>
              </a:rPr>
              <a:t>Чому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135">
                <a:solidFill>
                  <a:srgbClr val="231F20"/>
                </a:solidFill>
                <a:latin typeface="Tahoma"/>
                <a:cs typeface="Tahoma"/>
              </a:rPr>
              <a:t>ОСБ</a:t>
            </a:r>
            <a:r>
              <a:rPr dirty="0" sz="1000" spc="10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1000" spc="90">
                <a:solidFill>
                  <a:srgbClr val="231F20"/>
                </a:solidFill>
                <a:latin typeface="Tahoma"/>
                <a:cs typeface="Tahoma"/>
              </a:rPr>
              <a:t>?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baseline="-9259" sz="2700" spc="-292" b="1">
                <a:solidFill>
                  <a:srgbClr val="AC1032"/>
                </a:solidFill>
                <a:latin typeface="Arial"/>
                <a:cs typeface="Arial"/>
              </a:rPr>
              <a:t>.</a:t>
            </a:r>
            <a:r>
              <a:rPr dirty="0" baseline="-9259" sz="2700" spc="-450" b="1">
                <a:solidFill>
                  <a:srgbClr val="AC1032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AC1032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6041" y="2364646"/>
            <a:ext cx="4584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ема</a:t>
            </a:r>
            <a:r>
              <a:rPr dirty="0" sz="1000" spc="-4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25">
                <a:solidFill>
                  <a:srgbClr val="AC1032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0654" y="2415447"/>
            <a:ext cx="35890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00" spc="85">
                <a:solidFill>
                  <a:srgbClr val="231F20"/>
                </a:solidFill>
                <a:latin typeface="Tahoma"/>
                <a:cs typeface="Tahoma"/>
              </a:rPr>
              <a:t>Відносин</a:t>
            </a:r>
            <a:r>
              <a:rPr dirty="0" sz="1000" spc="11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ahoma"/>
                <a:cs typeface="Tahoma"/>
              </a:rPr>
              <a:t>власно</a:t>
            </a:r>
            <a:r>
              <a:rPr dirty="0" sz="1000" spc="5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1000" spc="1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1000" spc="1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1000" spc="3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1000" spc="7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1000" spc="5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1000" spc="80">
                <a:solidFill>
                  <a:srgbClr val="231F20"/>
                </a:solidFill>
                <a:latin typeface="Tahoma"/>
                <a:cs typeface="Tahoma"/>
              </a:rPr>
              <a:t>тирном</a:t>
            </a:r>
            <a:r>
              <a:rPr dirty="0" sz="1000" spc="8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1000" spc="1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1000" spc="85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10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10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baseline="-9259" sz="2700" spc="-292" b="1">
                <a:solidFill>
                  <a:srgbClr val="AC1032"/>
                </a:solidFill>
                <a:latin typeface="Arial"/>
                <a:cs typeface="Arial"/>
              </a:rPr>
              <a:t>.</a:t>
            </a:r>
            <a:r>
              <a:rPr dirty="0" baseline="-9259" sz="2700" spc="-450" b="1">
                <a:solidFill>
                  <a:srgbClr val="AC1032"/>
                </a:solidFill>
                <a:latin typeface="Arial"/>
                <a:cs typeface="Arial"/>
              </a:rPr>
              <a:t> </a:t>
            </a:r>
            <a:r>
              <a:rPr dirty="0" sz="1200" spc="45" b="1">
                <a:solidFill>
                  <a:srgbClr val="AC1032"/>
                </a:solidFill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6054" y="2821847"/>
            <a:ext cx="457834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ема</a:t>
            </a:r>
            <a:r>
              <a:rPr dirty="0" sz="1000" spc="-4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25">
                <a:solidFill>
                  <a:srgbClr val="AC1032"/>
                </a:solidFill>
                <a:latin typeface="Tahoma"/>
                <a:cs typeface="Tahoma"/>
              </a:rPr>
              <a:t>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6046" y="2974247"/>
            <a:ext cx="3361054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70">
                <a:solidFill>
                  <a:srgbClr val="231F20"/>
                </a:solidFill>
                <a:latin typeface="Tahoma"/>
                <a:cs typeface="Tahoma"/>
              </a:rPr>
              <a:t>Поняття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6051" y="3583848"/>
            <a:ext cx="10509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10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45">
                <a:solidFill>
                  <a:srgbClr val="231F20"/>
                </a:solidFill>
                <a:latin typeface="Tahoma"/>
                <a:cs typeface="Tahoma"/>
              </a:rPr>
              <a:t>Україні: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0646" y="3025047"/>
            <a:ext cx="3599815" cy="9093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00" spc="13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231F20"/>
                </a:solidFill>
                <a:latin typeface="Tahoma"/>
                <a:cs typeface="Tahoma"/>
              </a:rPr>
              <a:t>уп</a:t>
            </a:r>
            <a:r>
              <a:rPr dirty="0" sz="1000" spc="9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1000" spc="80">
                <a:solidFill>
                  <a:srgbClr val="231F20"/>
                </a:solidFill>
                <a:latin typeface="Tahoma"/>
                <a:cs typeface="Tahoma"/>
              </a:rPr>
              <a:t>авління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baseline="-9259" sz="2700" spc="-292" b="1">
                <a:solidFill>
                  <a:srgbClr val="AC1032"/>
                </a:solidFill>
                <a:latin typeface="Arial"/>
                <a:cs typeface="Arial"/>
              </a:rPr>
              <a:t>.</a:t>
            </a:r>
            <a:r>
              <a:rPr dirty="0" baseline="-9259" sz="2700" spc="-450" b="1">
                <a:solidFill>
                  <a:srgbClr val="AC1032"/>
                </a:solidFill>
                <a:latin typeface="Arial"/>
                <a:cs typeface="Arial"/>
              </a:rPr>
              <a:t> </a:t>
            </a:r>
            <a:r>
              <a:rPr dirty="0" sz="1200" spc="30" b="1">
                <a:solidFill>
                  <a:srgbClr val="AC1032"/>
                </a:solidFill>
                <a:latin typeface="Trebuchet MS"/>
                <a:cs typeface="Trebuchet MS"/>
              </a:rPr>
              <a:t>24</a:t>
            </a:r>
            <a:endParaRPr sz="12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1040"/>
              </a:spcBef>
            </a:pPr>
            <a:r>
              <a:rPr dirty="0" sz="1000" spc="-40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ема</a:t>
            </a:r>
            <a:r>
              <a:rPr dirty="0" sz="1000" spc="-4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dirty="0" sz="1000" spc="100">
                <a:solidFill>
                  <a:srgbClr val="231F20"/>
                </a:solidFill>
                <a:latin typeface="Tahoma"/>
                <a:cs typeface="Tahoma"/>
              </a:rPr>
              <a:t>правовий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30">
                <a:solidFill>
                  <a:srgbClr val="231F20"/>
                </a:solidFill>
                <a:latin typeface="Tahoma"/>
                <a:cs typeface="Tahoma"/>
              </a:rPr>
              <a:t>статус,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10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10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baseline="-9259" sz="2700" spc="-292" b="1">
                <a:solidFill>
                  <a:srgbClr val="AC1032"/>
                </a:solidFill>
                <a:latin typeface="Arial"/>
                <a:cs typeface="Arial"/>
              </a:rPr>
              <a:t>.</a:t>
            </a:r>
            <a:r>
              <a:rPr dirty="0" baseline="-9259" sz="2700" spc="-434" b="1">
                <a:solidFill>
                  <a:srgbClr val="AC1032"/>
                </a:solidFill>
                <a:latin typeface="Arial"/>
                <a:cs typeface="Arial"/>
              </a:rPr>
              <a:t> </a:t>
            </a:r>
            <a:r>
              <a:rPr dirty="0" sz="1200" spc="35" b="1">
                <a:solidFill>
                  <a:srgbClr val="AC1032"/>
                </a:solidFill>
                <a:latin typeface="Trebuchet MS"/>
                <a:cs typeface="Trebuchet MS"/>
              </a:rPr>
              <a:t>38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6054" y="4041048"/>
            <a:ext cx="4584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ема</a:t>
            </a:r>
            <a:r>
              <a:rPr dirty="0" sz="1000" spc="-4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25">
                <a:solidFill>
                  <a:srgbClr val="AC1032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0659" y="4091848"/>
            <a:ext cx="3354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00" spc="80">
                <a:solidFill>
                  <a:srgbClr val="231F20"/>
                </a:solidFill>
                <a:latin typeface="Tahoma"/>
                <a:cs typeface="Tahoma"/>
              </a:rPr>
              <a:t>Нала</a:t>
            </a:r>
            <a:r>
              <a:rPr dirty="0" sz="1000" spc="3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10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1000" spc="8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10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1000" spc="95">
                <a:solidFill>
                  <a:srgbClr val="231F20"/>
                </a:solidFill>
                <a:latin typeface="Tahoma"/>
                <a:cs typeface="Tahoma"/>
              </a:rPr>
              <a:t>ення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231F20"/>
                </a:solidFill>
                <a:latin typeface="Tahoma"/>
                <a:cs typeface="Tahoma"/>
              </a:rPr>
              <a:t>роб</a:t>
            </a:r>
            <a:r>
              <a:rPr dirty="0" sz="10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1000" spc="65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231F20"/>
                </a:solidFill>
                <a:latin typeface="Tahoma"/>
                <a:cs typeface="Tahoma"/>
              </a:rPr>
              <a:t>ново</a:t>
            </a:r>
            <a:r>
              <a:rPr dirty="0" sz="1000" spc="6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1000" spc="85">
                <a:solidFill>
                  <a:srgbClr val="231F20"/>
                </a:solidFill>
                <a:latin typeface="Tahoma"/>
                <a:cs typeface="Tahoma"/>
              </a:rPr>
              <a:t>творено</a:t>
            </a:r>
            <a:r>
              <a:rPr dirty="0" sz="1000" spc="4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10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baseline="-9259" sz="2700" spc="-292" b="1">
                <a:solidFill>
                  <a:srgbClr val="AC1032"/>
                </a:solidFill>
                <a:latin typeface="Arial"/>
                <a:cs typeface="Arial"/>
              </a:rPr>
              <a:t>.</a:t>
            </a:r>
            <a:r>
              <a:rPr dirty="0" baseline="-9259" sz="2700" spc="-450" b="1">
                <a:solidFill>
                  <a:srgbClr val="AC1032"/>
                </a:solidFill>
                <a:latin typeface="Arial"/>
                <a:cs typeface="Arial"/>
              </a:rPr>
              <a:t> </a:t>
            </a:r>
            <a:r>
              <a:rPr dirty="0" sz="1200" spc="-100" b="1">
                <a:solidFill>
                  <a:srgbClr val="AC1032"/>
                </a:solidFill>
                <a:latin typeface="Trebuchet MS"/>
                <a:cs typeface="Trebuchet MS"/>
              </a:rPr>
              <a:t>61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6054" y="4498248"/>
            <a:ext cx="4635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ема</a:t>
            </a:r>
            <a:r>
              <a:rPr dirty="0" sz="1000" spc="-4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0655" y="4549049"/>
            <a:ext cx="27647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00" spc="105">
                <a:solidFill>
                  <a:srgbClr val="231F20"/>
                </a:solidFill>
                <a:latin typeface="Tahoma"/>
                <a:cs typeface="Tahoma"/>
              </a:rPr>
              <a:t>Основи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ahoma"/>
                <a:cs typeface="Tahoma"/>
              </a:rPr>
              <a:t>фінансової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6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baseline="-9259" sz="2700" spc="-292" b="1">
                <a:solidFill>
                  <a:srgbClr val="AC1032"/>
                </a:solidFill>
                <a:latin typeface="Arial"/>
                <a:cs typeface="Arial"/>
              </a:rPr>
              <a:t>.</a:t>
            </a:r>
            <a:r>
              <a:rPr dirty="0" baseline="-9259" sz="2700" spc="-450" b="1">
                <a:solidFill>
                  <a:srgbClr val="AC1032"/>
                </a:solidFill>
                <a:latin typeface="Arial"/>
                <a:cs typeface="Arial"/>
              </a:rPr>
              <a:t> </a:t>
            </a:r>
            <a:r>
              <a:rPr dirty="0" sz="1200" spc="60" b="1">
                <a:solidFill>
                  <a:srgbClr val="AC1032"/>
                </a:solidFill>
                <a:latin typeface="Trebuchet MS"/>
                <a:cs typeface="Trebuchet MS"/>
              </a:rPr>
              <a:t>68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6054" y="4955449"/>
            <a:ext cx="46100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ема</a:t>
            </a:r>
            <a:r>
              <a:rPr dirty="0" sz="1000" spc="-4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7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0659" y="5006249"/>
            <a:ext cx="3199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00" spc="105">
                <a:solidFill>
                  <a:srgbClr val="231F20"/>
                </a:solidFill>
                <a:latin typeface="Tahoma"/>
                <a:cs typeface="Tahoma"/>
              </a:rPr>
              <a:t>Місце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231F20"/>
                </a:solidFill>
                <a:latin typeface="Tahoma"/>
                <a:cs typeface="Tahoma"/>
              </a:rPr>
              <a:t>рин</a:t>
            </a:r>
            <a:r>
              <a:rPr dirty="0" sz="1000" spc="6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1000" spc="6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6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1000" spc="85">
                <a:solidFill>
                  <a:srgbClr val="231F20"/>
                </a:solidFill>
                <a:latin typeface="Tahoma"/>
                <a:cs typeface="Tahoma"/>
              </a:rPr>
              <a:t>омунальних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1000" spc="6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1000" spc="65">
                <a:solidFill>
                  <a:srgbClr val="231F20"/>
                </a:solidFill>
                <a:latin typeface="Tahoma"/>
                <a:cs typeface="Tahoma"/>
              </a:rPr>
              <a:t>луг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baseline="-9259" sz="2700" spc="-292" b="1">
                <a:solidFill>
                  <a:srgbClr val="AC1032"/>
                </a:solidFill>
                <a:latin typeface="Arial"/>
                <a:cs typeface="Arial"/>
              </a:rPr>
              <a:t>.</a:t>
            </a:r>
            <a:r>
              <a:rPr dirty="0" baseline="-9259" sz="2700" spc="-450" b="1">
                <a:solidFill>
                  <a:srgbClr val="AC1032"/>
                </a:solidFill>
                <a:latin typeface="Arial"/>
                <a:cs typeface="Arial"/>
              </a:rPr>
              <a:t> </a:t>
            </a:r>
            <a:r>
              <a:rPr dirty="0" sz="1200" spc="75" b="1">
                <a:solidFill>
                  <a:srgbClr val="AC1032"/>
                </a:solidFill>
                <a:latin typeface="Trebuchet MS"/>
                <a:cs typeface="Trebuchet MS"/>
              </a:rPr>
              <a:t>90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6054" y="5412649"/>
            <a:ext cx="46735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ема</a:t>
            </a:r>
            <a:r>
              <a:rPr dirty="0" sz="1000" spc="-4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0655" y="5463449"/>
            <a:ext cx="1434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1000" spc="9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1000" spc="70">
                <a:solidFill>
                  <a:srgbClr val="231F20"/>
                </a:solidFill>
                <a:latin typeface="Tahoma"/>
                <a:cs typeface="Tahoma"/>
              </a:rPr>
              <a:t>оціації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baseline="-9259" sz="2700" spc="-292" b="1">
                <a:solidFill>
                  <a:srgbClr val="AC1032"/>
                </a:solidFill>
                <a:latin typeface="Arial"/>
                <a:cs typeface="Arial"/>
              </a:rPr>
              <a:t>.</a:t>
            </a:r>
            <a:r>
              <a:rPr dirty="0" baseline="-9259" sz="2700" spc="-450" b="1">
                <a:solidFill>
                  <a:srgbClr val="AC1032"/>
                </a:solidFill>
                <a:latin typeface="Arial"/>
                <a:cs typeface="Arial"/>
              </a:rPr>
              <a:t> </a:t>
            </a:r>
            <a:r>
              <a:rPr dirty="0" sz="1200" spc="-250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200" spc="30" b="1">
                <a:solidFill>
                  <a:srgbClr val="AC1032"/>
                </a:solidFill>
                <a:latin typeface="Trebuchet MS"/>
                <a:cs typeface="Trebuchet MS"/>
              </a:rPr>
              <a:t>03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6054" y="5869849"/>
            <a:ext cx="4635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ема</a:t>
            </a:r>
            <a:r>
              <a:rPr dirty="0" sz="1000" spc="-4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9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6055" y="6022249"/>
            <a:ext cx="30810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90">
                <a:solidFill>
                  <a:srgbClr val="231F20"/>
                </a:solidFill>
                <a:latin typeface="Tahoma"/>
                <a:cs typeface="Tahoma"/>
              </a:rPr>
              <a:t>Взаємодія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231F20"/>
                </a:solidFill>
                <a:latin typeface="Tahoma"/>
                <a:cs typeface="Tahoma"/>
              </a:rPr>
              <a:t>органами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231F20"/>
                </a:solidFill>
                <a:latin typeface="Tahoma"/>
                <a:cs typeface="Tahoma"/>
              </a:rPr>
              <a:t>державної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231F20"/>
                </a:solidFill>
                <a:latin typeface="Tahoma"/>
                <a:cs typeface="Tahoma"/>
              </a:rPr>
              <a:t>влади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0618" y="6042564"/>
            <a:ext cx="2287905" cy="63563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dirty="0" sz="10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231F20"/>
                </a:solidFill>
                <a:latin typeface="Tahoma"/>
                <a:cs typeface="Tahoma"/>
              </a:rPr>
              <a:t>місцево</a:t>
            </a:r>
            <a:r>
              <a:rPr dirty="0" sz="1000" spc="5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10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231F20"/>
                </a:solidFill>
                <a:latin typeface="Tahoma"/>
                <a:cs typeface="Tahoma"/>
              </a:rPr>
              <a:t>самов</a:t>
            </a:r>
            <a:r>
              <a:rPr dirty="0" sz="1000" spc="8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1000" spc="80">
                <a:solidFill>
                  <a:srgbClr val="231F20"/>
                </a:solidFill>
                <a:latin typeface="Tahoma"/>
                <a:cs typeface="Tahoma"/>
              </a:rPr>
              <a:t>ядування</a:t>
            </a:r>
            <a:r>
              <a:rPr dirty="0" sz="10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baseline="-9259" sz="2700" spc="-292" b="1">
                <a:solidFill>
                  <a:srgbClr val="AC1032"/>
                </a:solidFill>
                <a:latin typeface="Arial"/>
                <a:cs typeface="Arial"/>
              </a:rPr>
              <a:t>.</a:t>
            </a:r>
            <a:r>
              <a:rPr dirty="0" baseline="-9259" sz="2700" spc="-209" b="1">
                <a:solidFill>
                  <a:srgbClr val="AC1032"/>
                </a:solidFill>
                <a:latin typeface="Arial"/>
                <a:cs typeface="Arial"/>
              </a:rPr>
              <a:t> </a:t>
            </a:r>
            <a:r>
              <a:rPr dirty="0" sz="1200" spc="-170" b="1">
                <a:solidFill>
                  <a:srgbClr val="AC1032"/>
                </a:solidFill>
                <a:latin typeface="Trebuchet MS"/>
                <a:cs typeface="Trebuchet MS"/>
              </a:rPr>
              <a:t>113</a:t>
            </a:r>
            <a:endParaRPr sz="12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Д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о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датки</a:t>
            </a:r>
            <a:r>
              <a:rPr dirty="0" sz="1000" spc="-5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baseline="-9259" sz="2700" spc="-292" b="1">
                <a:solidFill>
                  <a:srgbClr val="AC1032"/>
                </a:solidFill>
                <a:latin typeface="Arial"/>
                <a:cs typeface="Arial"/>
              </a:rPr>
              <a:t>.</a:t>
            </a:r>
            <a:r>
              <a:rPr dirty="0" baseline="-9259" sz="2700" spc="-450" b="1">
                <a:solidFill>
                  <a:srgbClr val="AC1032"/>
                </a:solidFill>
                <a:latin typeface="Arial"/>
                <a:cs typeface="Arial"/>
              </a:rPr>
              <a:t> </a:t>
            </a:r>
            <a:r>
              <a:rPr dirty="0" sz="1200" spc="-150" b="1">
                <a:solidFill>
                  <a:srgbClr val="AC1032"/>
                </a:solidFill>
                <a:latin typeface="Trebuchet MS"/>
                <a:cs typeface="Trebuchet MS"/>
              </a:rPr>
              <a:t>119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6200" y="1520942"/>
            <a:ext cx="74295" cy="5050155"/>
          </a:xfrm>
          <a:custGeom>
            <a:avLst/>
            <a:gdLst/>
            <a:ahLst/>
            <a:cxnLst/>
            <a:rect l="l" t="t" r="r" b="b"/>
            <a:pathLst>
              <a:path w="74294" h="5050155">
                <a:moveTo>
                  <a:pt x="4498" y="0"/>
                </a:moveTo>
                <a:lnTo>
                  <a:pt x="4498" y="5049005"/>
                </a:lnTo>
              </a:path>
              <a:path w="74294" h="5050155">
                <a:moveTo>
                  <a:pt x="0" y="5049911"/>
                </a:moveTo>
                <a:lnTo>
                  <a:pt x="64794" y="5049911"/>
                </a:lnTo>
              </a:path>
              <a:path w="74294" h="5050155">
                <a:moveTo>
                  <a:pt x="9000" y="953140"/>
                </a:moveTo>
                <a:lnTo>
                  <a:pt x="73795" y="953140"/>
                </a:lnTo>
              </a:path>
              <a:path w="74294" h="5050155">
                <a:moveTo>
                  <a:pt x="9000" y="333908"/>
                </a:moveTo>
                <a:lnTo>
                  <a:pt x="73795" y="333908"/>
                </a:lnTo>
              </a:path>
              <a:path w="74294" h="5050155">
                <a:moveTo>
                  <a:pt x="9000" y="4511"/>
                </a:moveTo>
                <a:lnTo>
                  <a:pt x="73795" y="4511"/>
                </a:lnTo>
              </a:path>
              <a:path w="74294" h="5050155">
                <a:moveTo>
                  <a:pt x="9000" y="1399519"/>
                </a:moveTo>
                <a:lnTo>
                  <a:pt x="73795" y="1399519"/>
                </a:lnTo>
              </a:path>
              <a:path w="74294" h="5050155">
                <a:moveTo>
                  <a:pt x="9000" y="2011497"/>
                </a:moveTo>
                <a:lnTo>
                  <a:pt x="73795" y="2011497"/>
                </a:lnTo>
              </a:path>
              <a:path w="74294" h="5050155">
                <a:moveTo>
                  <a:pt x="4498" y="2623504"/>
                </a:moveTo>
                <a:lnTo>
                  <a:pt x="69293" y="2623504"/>
                </a:lnTo>
              </a:path>
              <a:path w="74294" h="5050155">
                <a:moveTo>
                  <a:pt x="9000" y="3084332"/>
                </a:moveTo>
                <a:lnTo>
                  <a:pt x="73795" y="3084332"/>
                </a:lnTo>
              </a:path>
              <a:path w="74294" h="5050155">
                <a:moveTo>
                  <a:pt x="4498" y="3545116"/>
                </a:moveTo>
                <a:lnTo>
                  <a:pt x="69293" y="3545116"/>
                </a:lnTo>
              </a:path>
              <a:path w="74294" h="5050155">
                <a:moveTo>
                  <a:pt x="9000" y="4005910"/>
                </a:moveTo>
                <a:lnTo>
                  <a:pt x="73795" y="4005910"/>
                </a:lnTo>
              </a:path>
              <a:path w="74294" h="5050155">
                <a:moveTo>
                  <a:pt x="0" y="4466718"/>
                </a:moveTo>
                <a:lnTo>
                  <a:pt x="64794" y="4466718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8304" y="7093119"/>
            <a:ext cx="18605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45" b="1">
                <a:solidFill>
                  <a:srgbClr val="AC1032"/>
                </a:solidFill>
                <a:latin typeface="Trebuchet MS"/>
                <a:cs typeface="Trebuchet MS"/>
              </a:rPr>
              <a:t>54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83658" y="7093119"/>
            <a:ext cx="17272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0" b="1">
                <a:solidFill>
                  <a:srgbClr val="AC1032"/>
                </a:solidFill>
                <a:latin typeface="Trebuchet MS"/>
                <a:cs typeface="Trebuchet MS"/>
              </a:rPr>
              <a:t>55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38327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Україні: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правовий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статус,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цій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конкретній особі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вона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цим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«перестрахувалася»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виконанні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свого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обов’язку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поін-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формувати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всіх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Тож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участі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голосуванні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можна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допустити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виключно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тих,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хто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достовірно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власником,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всіх,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отримав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згадані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повідомлення.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297" y="838142"/>
            <a:ext cx="39147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практичний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досвід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показав,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повідомляти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зборів більше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ніж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місяць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контрпродуктивно: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частина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встигне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забути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збори,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частина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може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просто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переплутати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дати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(наприклад,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прийти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збори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очно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мі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яця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упно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о).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297" y="1752542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Повідомлення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направляється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письмовій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формі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вручається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кожному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власнику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розписку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шляхом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поштового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відправ-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лення (рекомендованим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листом).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Зверніть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увагу,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вимагає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надсилати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відправлення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повідомленням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вручен-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цінним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листом,</a:t>
            </a:r>
            <a:r>
              <a:rPr dirty="0" sz="900" spc="1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рекомендованого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листа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достатньо.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97" y="2682040"/>
            <a:ext cx="22542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повідомленні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необхідно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зазначити: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5320" y="2819200"/>
            <a:ext cx="373380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5080" indent="-180340">
              <a:lnSpc>
                <a:spcPct val="111100"/>
              </a:lnSpc>
              <a:spcBef>
                <a:spcPts val="10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2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чиєї</a:t>
            </a:r>
            <a:r>
              <a:rPr dirty="0" sz="900" spc="2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ініціативи</a:t>
            </a:r>
            <a:r>
              <a:rPr dirty="0" sz="900" spc="2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скликаються</a:t>
            </a:r>
            <a:r>
              <a:rPr dirty="0" sz="900" spc="2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2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(ми</a:t>
            </a:r>
            <a:r>
              <a:rPr dirty="0" sz="900" spc="2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рекомендуємо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назвати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ініціативну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групу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поіменно),</a:t>
            </a:r>
            <a:endParaRPr sz="900">
              <a:latin typeface="Tahoma"/>
              <a:cs typeface="Tahoma"/>
            </a:endParaRPr>
          </a:p>
          <a:p>
            <a:pPr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місце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пров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дення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(ре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оменд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ємо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об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ати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цьо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 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закрите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приміщення,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чому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зупинимося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пізніше),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(конкретні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дата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час),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14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проект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денного.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3901053"/>
            <a:ext cx="31673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Зразок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повідомлення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можете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знайти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900" spc="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Додатку</a:t>
            </a:r>
            <a:r>
              <a:rPr dirty="0" u="sng" sz="900" spc="-8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 3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17" y="4190685"/>
            <a:ext cx="391477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Крім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«офіційного»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вручення чи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надсилання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повідомлення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кожному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співвласнику,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слід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також 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розмістити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відповідні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оголошення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місцях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загально-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користування.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зайвим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буде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просто вкинути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пошто-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вих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скриньок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повідомлення-нагадування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установчі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збори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2-3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дні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проведення.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317" y="5257332"/>
            <a:ext cx="3913504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Трапляється,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ініціативній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групі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вдається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знайти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інформа-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цію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певне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жодному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наявних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джерел.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стосується,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наприклад,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«неприватизованих»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квартир.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такій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туації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доцільно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надіслати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повідомлення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скликання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установ-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чих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усім,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кого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ініціативна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група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теоретично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вважати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власником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такого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(починаючи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міського голови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представника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територіальної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громади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закінчуючи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фактични-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мешканцями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цієї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квартири).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самі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установчі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допущений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представник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хто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матиме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руках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правовста-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новлюючі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документи,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допущений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ніхто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ймо-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вірних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власників.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байдуже,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ініціативна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група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повідомляла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3312" y="1882046"/>
            <a:ext cx="3914775" cy="1267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0" b="1">
                <a:solidFill>
                  <a:srgbClr val="AC1032"/>
                </a:solidFill>
                <a:latin typeface="Tahoma"/>
                <a:cs typeface="Tahoma"/>
              </a:rPr>
              <a:t>Проведення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установчих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зборів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проводити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приміщенні.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Збори,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водяться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«у</a:t>
            </a:r>
            <a:r>
              <a:rPr dirty="0" sz="900" spc="2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дворі»,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високою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імовірністю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можуть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бути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зірва-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ні.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контроль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доступу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відсутній,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можуть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вільно</a:t>
            </a:r>
            <a:endParaRPr sz="900">
              <a:latin typeface="Tahoma"/>
              <a:cs typeface="Tahoma"/>
            </a:endParaRPr>
          </a:p>
          <a:p>
            <a:pPr algn="just" marL="12700" marR="5715">
              <a:lnSpc>
                <a:spcPct val="111100"/>
              </a:lnSpc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«приєднуватися»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абсолютно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сторонні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особи.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ники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атмосфері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«ярмарку»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схильні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поводитися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недисципліно-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вано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неконструктивно.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3312" y="3276413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Організовуючи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установчі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приміщенні,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(і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корисно)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максимально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уподібнити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звичним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виборів.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заходять,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хтось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чле-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ініціативної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групи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повинен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реєструвати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обмін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підпис </a:t>
            </a:r>
            <a:r>
              <a:rPr dirty="0" sz="900" spc="-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листку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реєстрації видавати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своєрідний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«бюлетень»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листок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ло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ування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зок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нав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димо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9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Д</a:t>
            </a:r>
            <a:r>
              <a:rPr dirty="0" u="sng" sz="9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900" spc="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дат</a:t>
            </a:r>
            <a:r>
              <a:rPr dirty="0" u="sng" sz="9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к</a:t>
            </a:r>
            <a:r>
              <a:rPr dirty="0" u="sng" sz="900" spc="-3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у</a:t>
            </a:r>
            <a:r>
              <a:rPr dirty="0" u="sng" sz="900" spc="-8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900" spc="2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4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43317" y="4343062"/>
            <a:ext cx="391477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Нагадаємо,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понят-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кворуму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відсутнє: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скільки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прийшло,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ри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чинними.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голосування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зборах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набрано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встановленої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більшості голосів ні 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«за»,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«проти»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рішення,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винесеного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голосування,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проводиться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письмове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опитування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брали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участь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зборах.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43317" y="5409698"/>
            <a:ext cx="3913504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Кожний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голосування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кількість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голосів,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пропорційну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частки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загальної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площі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нежитло-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вого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загальній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площі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всіх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приміщень, розташованих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одна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власником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та/або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нежит-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лових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приміщень,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площа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яких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становить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більш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50%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загальної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площі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всіх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приміщень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токвартирного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кожний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один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голос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незалежно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кількості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площі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приміщень,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перебувають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власності.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8304" y="7093119"/>
            <a:ext cx="17970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15" b="1">
                <a:solidFill>
                  <a:srgbClr val="AC1032"/>
                </a:solidFill>
                <a:latin typeface="Trebuchet MS"/>
                <a:cs typeface="Trebuchet MS"/>
              </a:rPr>
              <a:t>56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81639" y="7093119"/>
            <a:ext cx="17399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5" b="1">
                <a:solidFill>
                  <a:srgbClr val="AC1032"/>
                </a:solidFill>
                <a:latin typeface="Trebuchet MS"/>
                <a:cs typeface="Trebuchet MS"/>
              </a:rPr>
              <a:t>57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38327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Україні: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правовий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статус,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38142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Щоби</a:t>
            </a:r>
            <a:r>
              <a:rPr dirty="0" sz="900" spc="3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створити</a:t>
            </a:r>
            <a:r>
              <a:rPr dirty="0" sz="900" spc="3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3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установчі</a:t>
            </a:r>
            <a:r>
              <a:rPr dirty="0" sz="900" spc="3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3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повинні</a:t>
            </a:r>
            <a:r>
              <a:rPr dirty="0" sz="900" spc="3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обов’язково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прийняти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рішення:</a:t>
            </a:r>
            <a:endParaRPr sz="900">
              <a:latin typeface="Tahoma"/>
              <a:cs typeface="Tahoma"/>
            </a:endParaRPr>
          </a:p>
          <a:p>
            <a:pPr marL="372110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372745" algn="l"/>
              </a:tabLst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об’єднання,</a:t>
            </a:r>
            <a:endParaRPr sz="900">
              <a:latin typeface="Tahoma"/>
              <a:cs typeface="Tahoma"/>
            </a:endParaRPr>
          </a:p>
          <a:p>
            <a:pPr marL="372110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372745" algn="l"/>
              </a:tabLst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затве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тат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287" y="1615346"/>
            <a:ext cx="30549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Крім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названих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двох,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прийняти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рішення: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3309" y="1752435"/>
            <a:ext cx="3733800" cy="63563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algn="just" marL="192405" indent="-180340">
              <a:lnSpc>
                <a:spcPct val="100000"/>
              </a:lnSpc>
              <a:spcBef>
                <a:spcPts val="2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обрання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ревізійної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комісії,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доручення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голові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підписати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протокол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тут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подати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документи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державної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реєстрації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2514543"/>
            <a:ext cx="3914775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Іноді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постає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частина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присутніх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хотіла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би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змінити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доповнити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запропонований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ініціативною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групою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денний.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вважаємо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таку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ініціативу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шкідли-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вою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дезорганізуючою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практичної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точки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зору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сумнівною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юридичної.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Розглядати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зміну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денного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зборах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теоретично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можна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тоді,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коли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 зборах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присутні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(чи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представники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співвласників), які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володіють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більш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ніж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половиною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усіх голосів,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тобто,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коли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існує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принайм-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теоретична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можливість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ухвалити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безпосередньо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зборах,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без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подальшого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письмового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опитування.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Адже,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нагада-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ємо,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єдине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рішення,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дозволяє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приймати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більшістю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присутніх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зборах,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обрання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голови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зборів.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яке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інше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відсутності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достатньої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кількості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присутніх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самих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прийня-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потребуватиме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письмового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опитування.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11" y="4952944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Тобто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навіть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зміну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денного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ставлене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голосування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навіть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отримає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підтримку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більшості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присутніх</a:t>
            </a:r>
            <a:r>
              <a:rPr dirty="0" sz="9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отримає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біль-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шості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b="1">
                <a:solidFill>
                  <a:srgbClr val="231F20"/>
                </a:solidFill>
                <a:latin typeface="Tahoma"/>
                <a:cs typeface="Tahoma"/>
              </a:rPr>
              <a:t>усіх</a:t>
            </a: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прийнятим,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голова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матиме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підстав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вести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установчі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«змі-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неним»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порядком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денним.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299" y="6019745"/>
            <a:ext cx="391604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питань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денного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оформлюється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особистим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підписом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кожного,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хто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проголосував,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зазначенням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резуль-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тату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голосування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(«за»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«проти»). </a:t>
            </a:r>
            <a:r>
              <a:rPr dirty="0" sz="900" spc="165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вже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згадували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вище,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такого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оформлення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рекомендуємо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використовувати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листки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голосування.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838142"/>
            <a:ext cx="391414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Розпочати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збори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визначений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час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ініціативній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групі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особі,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попередньо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визначеній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ініціативною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групою.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етапі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пояснити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присутнім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лосування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 установчих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зборах,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особливо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закцентувавши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увагу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чинності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незалежно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кількості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присутніх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подальшому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проведенні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письмового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опитування,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таке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потрібне.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Після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запропонувати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обрати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голову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назвати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конкретну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особу,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ініціативна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група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рекомендує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обрати.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1" y="2362106"/>
            <a:ext cx="391477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Голова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обирається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більшістю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 b="1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55" b="1">
                <a:solidFill>
                  <a:srgbClr val="231F20"/>
                </a:solidFill>
                <a:latin typeface="Trebuchet MS"/>
                <a:cs typeface="Trebuchet MS"/>
              </a:rPr>
              <a:t>- </a:t>
            </a:r>
            <a:r>
              <a:rPr dirty="0" sz="900" spc="-2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сутніх</a:t>
            </a:r>
            <a:r>
              <a:rPr dirty="0" sz="900" spc="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їхніх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представників.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обрання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єдине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питання,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приймається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більшістю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присутніх.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Усі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інші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питання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приймаються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більшістю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(понад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50%)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голосів </a:t>
            </a:r>
            <a:r>
              <a:rPr dirty="0" sz="900" spc="-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загальної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кількості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усіх</a:t>
            </a:r>
            <a:r>
              <a:rPr dirty="0" sz="900" spc="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багатоквар-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тирного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301" y="3428980"/>
            <a:ext cx="3913504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Роль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голови зборів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законом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визначена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коротко: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він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веде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установчі збори.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цю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роль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недооцінювати.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 b="1">
                <a:solidFill>
                  <a:srgbClr val="231F20"/>
                </a:solidFill>
                <a:latin typeface="Tahoma"/>
                <a:cs typeface="Tahoma"/>
              </a:rPr>
              <a:t>присутні</a:t>
            </a:r>
            <a:r>
              <a:rPr dirty="0" sz="9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оберуть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головуючим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особу,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дення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готова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налаштована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вороже,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де-факто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зірвані.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ініціатив-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ній групі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слід,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по-перше,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переконати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прийти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установчі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збори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якомога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більшу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кількість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конструктивно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налаштова-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них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співвласників,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а,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по-друге,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свого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складу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ролі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голо-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підготувати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кількох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кандидатів,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мати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змогу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пропонувати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присутнім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інші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кандидатури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разі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відхилення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першої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запропонованої.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297" y="5257756"/>
            <a:ext cx="3913504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Ще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одна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рекомендація: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членам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ініціативної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групи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залишати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голову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самого.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Біля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нього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мають знаходи-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тися один-два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члени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ініціативної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групи,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щоб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вчасно допо-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могти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відповіддю,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знайти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процитувати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норму</a:t>
            </a:r>
            <a:r>
              <a:rPr dirty="0" sz="9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закону,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«погасити»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емоційні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репліки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аудиторії.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просто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забезпе-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чити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психологічну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підтримку.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Решта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членів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гру-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пи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може розосередитися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аудиторії.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Їхня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роль 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«замика-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ти»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себе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розмовою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окремих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«крикунів»,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такі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будуть,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щоб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ті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відволікали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всіх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присутніх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заважали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голові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вести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установчі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збори.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383279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Україні: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правовий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статус,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38142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Зверніть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увагу,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дотримання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затвердженої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Мінрегіоном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фор-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протоколу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передбачено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(хоча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практиці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часом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вимагають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дотримуватися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цієї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фор-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ми,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вимоги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відповідають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закону).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274" y="1600059"/>
            <a:ext cx="391477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установчих,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вимог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встановлено.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відсилочна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норма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передбачає,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письмове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опитування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після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проводиться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порядку,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передбаченому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Законом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особливості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здійснення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багатоквартирному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будинку».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означає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лише,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листок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письмового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опитування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повинен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містити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відомості,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передбачені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зазначеним законом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(ми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врахували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наших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зразках).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30" y="2971720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підрахунку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враховуються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голоси,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віддані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самих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зборах,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голоси,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віддані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письмового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опиту-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вання.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(в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числі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затверджен-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статуту)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вважається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прийнятим,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нього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віддано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понад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50%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усіх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3886154"/>
            <a:ext cx="391604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Насамкінець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повідомити співвласникам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досягнуті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результати.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Бо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часом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ініціативна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група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відразу після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уста-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новчих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зборів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 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письмового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опитування 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«перемикається» </a:t>
            </a:r>
            <a:r>
              <a:rPr dirty="0" sz="900" spc="-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на нові клопоти 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державну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реєстрацію,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отримання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статусу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неприбуткової</a:t>
            </a:r>
            <a:r>
              <a:rPr dirty="0" sz="9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організації,</a:t>
            </a:r>
            <a:r>
              <a:rPr dirty="0" sz="9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формування</a:t>
            </a:r>
            <a:r>
              <a:rPr dirty="0" sz="9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штату</a:t>
            </a:r>
            <a:r>
              <a:rPr dirty="0" sz="9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працівників...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банально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забуває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повідомити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співвласникам,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«а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чим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же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все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закінчилося». 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цього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достатньо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розмістити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оголошення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місцях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загального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користування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наявності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соціальних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мережах.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12" y="5410156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полегшення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ініціативних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груп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склали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«Пам’ятку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ініціативній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групі»,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яку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знайти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900" spc="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Додатку</a:t>
            </a:r>
            <a:r>
              <a:rPr dirty="0" u="sng" sz="900" spc="-8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900" spc="-6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6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1752542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зв’язку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вимогою письмової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фіксації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результатів 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голосування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ході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розгляду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питань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денного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просити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ків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голосувати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шляхом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підняття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руки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(це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жодного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сенсу),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ставити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відповідну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відмітку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(«за»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«проти»)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листку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голосуван-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ня.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результатами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слід обов’язково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зібрати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листки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голосування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повідомити,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додатково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проводитиметься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письмове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опитування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порядку,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встановленому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законом.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2971743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Нагадаємо,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письмове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опитування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серед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брали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участь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зборах,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проводиться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ініціативною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гру-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пою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разі,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результаті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прийнят-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набрало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встановленої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законом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кількості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«за»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«проти».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Письмове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опитування проводиться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протягом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15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календарних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днів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дати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зборів.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4038414"/>
            <a:ext cx="3914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Під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час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письмового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опитування кожен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співвласник,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який не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брав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участь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зборах,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власноручно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заповнює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листок опитуван- </a:t>
            </a:r>
            <a:r>
              <a:rPr dirty="0" sz="900" spc="-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ня,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якому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зазначаються: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5296" y="4495484"/>
            <a:ext cx="3733800" cy="170243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219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день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опит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ування;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прізвище,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ім’я,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батькові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співвласника;</a:t>
            </a:r>
            <a:endParaRPr sz="900">
              <a:latin typeface="Tahoma"/>
              <a:cs typeface="Tahoma"/>
            </a:endParaRPr>
          </a:p>
          <a:p>
            <a:pPr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умен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підтве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аво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або 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нежитлове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приміщення;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14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номер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нежитлового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приміщення;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площа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нежитлового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приміщення;</a:t>
            </a:r>
            <a:endParaRPr sz="900">
              <a:latin typeface="Tahoma"/>
              <a:cs typeface="Tahoma"/>
            </a:endParaRPr>
          </a:p>
          <a:p>
            <a:pPr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документ,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надає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повноваження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голосування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іме-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(для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представника);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відповідь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«так»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«ні»;</a:t>
            </a:r>
            <a:endParaRPr sz="900">
              <a:latin typeface="Tahoma"/>
              <a:cs typeface="Tahoma"/>
            </a:endParaRPr>
          </a:p>
          <a:p>
            <a:pPr marL="192405" marR="5080" indent="-180340">
              <a:lnSpc>
                <a:spcPct val="111100"/>
              </a:lnSpc>
              <a:spcBef>
                <a:spcPts val="5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особистий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підпис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співвласника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особи,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яка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проводи-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ла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опитування.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297" y="6324557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результатами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успішного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голосування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зборах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проведення письмового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опитування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складається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протокол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зборів.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Зразки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листка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опитування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протоколу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можете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знайти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900" spc="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Додатку</a:t>
            </a:r>
            <a:r>
              <a:rPr dirty="0" u="sng" sz="900" spc="-6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900" spc="-7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5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27995" y="822441"/>
            <a:ext cx="3888104" cy="9525"/>
            <a:chOff x="827995" y="822441"/>
            <a:chExt cx="3888104" cy="9525"/>
          </a:xfrm>
        </p:grpSpPr>
        <p:sp>
          <p:nvSpPr>
            <p:cNvPr id="15" name="object 15"/>
            <p:cNvSpPr/>
            <p:nvPr/>
          </p:nvSpPr>
          <p:spPr>
            <a:xfrm>
              <a:off x="859654" y="826943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27995" y="826943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827995" y="1618578"/>
            <a:ext cx="3888104" cy="9525"/>
            <a:chOff x="827995" y="1618578"/>
            <a:chExt cx="3888104" cy="9525"/>
          </a:xfrm>
        </p:grpSpPr>
        <p:sp>
          <p:nvSpPr>
            <p:cNvPr id="18" name="object 18"/>
            <p:cNvSpPr/>
            <p:nvPr/>
          </p:nvSpPr>
          <p:spPr>
            <a:xfrm>
              <a:off x="859654" y="1623080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27995" y="1623080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152009" y="918179"/>
            <a:ext cx="32404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000" spc="135">
                <a:solidFill>
                  <a:srgbClr val="AC1032"/>
                </a:solidFill>
                <a:latin typeface="Tahoma"/>
                <a:cs typeface="Tahoma"/>
              </a:rPr>
              <a:t>Рішення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з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питань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порядку денного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оформлюється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особистим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5">
                <a:solidFill>
                  <a:srgbClr val="AC1032"/>
                </a:solidFill>
                <a:latin typeface="Tahoma"/>
                <a:cs typeface="Tahoma"/>
              </a:rPr>
              <a:t>підписом</a:t>
            </a:r>
            <a:r>
              <a:rPr dirty="0" sz="1000" spc="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кожного,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5">
                <a:solidFill>
                  <a:srgbClr val="AC1032"/>
                </a:solidFill>
                <a:latin typeface="Tahoma"/>
                <a:cs typeface="Tahoma"/>
              </a:rPr>
              <a:t>хто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проголосував,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0">
                <a:solidFill>
                  <a:srgbClr val="AC1032"/>
                </a:solidFill>
                <a:latin typeface="Tahoma"/>
                <a:cs typeface="Tahoma"/>
              </a:rPr>
              <a:t>із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зазначенням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результату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голосування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(«за»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чи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«проти»).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8304" y="7093119"/>
            <a:ext cx="18288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30" b="1">
                <a:solidFill>
                  <a:srgbClr val="AC1032"/>
                </a:solidFill>
                <a:latin typeface="Trebuchet MS"/>
                <a:cs typeface="Trebuchet MS"/>
              </a:rPr>
              <a:t>58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77575" y="7093119"/>
            <a:ext cx="17970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15" b="1">
                <a:solidFill>
                  <a:srgbClr val="AC1032"/>
                </a:solidFill>
                <a:latin typeface="Trebuchet MS"/>
                <a:cs typeface="Trebuchet MS"/>
              </a:rPr>
              <a:t>59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8304" y="7093119"/>
            <a:ext cx="19050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60" b="1">
                <a:solidFill>
                  <a:srgbClr val="AC1032"/>
                </a:solidFill>
                <a:latin typeface="Trebuchet MS"/>
                <a:cs typeface="Trebuchet MS"/>
              </a:rPr>
              <a:t>60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03355" y="7093119"/>
            <a:ext cx="15367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85" b="1">
                <a:solidFill>
                  <a:srgbClr val="AC1032"/>
                </a:solidFill>
                <a:latin typeface="Trebuchet MS"/>
                <a:cs typeface="Trebuchet MS"/>
              </a:rPr>
              <a:t>61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48412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5.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Налагодження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новоствореного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55886"/>
            <a:ext cx="3913504" cy="1071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29285">
              <a:lnSpc>
                <a:spcPct val="125000"/>
              </a:lnSpc>
              <a:spcBef>
                <a:spcPts val="100"/>
              </a:spcBef>
            </a:pPr>
            <a:r>
              <a:rPr dirty="0" sz="1600" spc="-80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600" spc="45" b="1">
                <a:solidFill>
                  <a:srgbClr val="AC1032"/>
                </a:solidFill>
                <a:latin typeface="Tahoma"/>
                <a:cs typeface="Tahoma"/>
              </a:rPr>
              <a:t>ема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-100" b="1">
                <a:solidFill>
                  <a:srgbClr val="AC1032"/>
                </a:solidFill>
                <a:latin typeface="Tahoma"/>
                <a:cs typeface="Tahoma"/>
              </a:rPr>
              <a:t>5.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15" b="1">
                <a:solidFill>
                  <a:srgbClr val="AC1032"/>
                </a:solidFill>
                <a:latin typeface="Tahoma"/>
                <a:cs typeface="Tahoma"/>
              </a:rPr>
              <a:t>Нала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г</a:t>
            </a:r>
            <a:r>
              <a:rPr dirty="0" sz="1600" spc="35" b="1">
                <a:solidFill>
                  <a:srgbClr val="AC1032"/>
                </a:solidFill>
                <a:latin typeface="Tahoma"/>
                <a:cs typeface="Tahoma"/>
              </a:rPr>
              <a:t>о</a:t>
            </a:r>
            <a:r>
              <a:rPr dirty="0" sz="1600" spc="15" b="1">
                <a:solidFill>
                  <a:srgbClr val="AC1032"/>
                </a:solidFill>
                <a:latin typeface="Tahoma"/>
                <a:cs typeface="Tahoma"/>
              </a:rPr>
              <a:t>д</a:t>
            </a:r>
            <a:r>
              <a:rPr dirty="0" sz="1600" spc="-5" b="1">
                <a:solidFill>
                  <a:srgbClr val="AC1032"/>
                </a:solidFill>
                <a:latin typeface="Tahoma"/>
                <a:cs typeface="Tahoma"/>
              </a:rPr>
              <a:t>ж</a:t>
            </a:r>
            <a:r>
              <a:rPr dirty="0" sz="1600" spc="50" b="1">
                <a:solidFill>
                  <a:srgbClr val="AC1032"/>
                </a:solidFill>
                <a:latin typeface="Tahoma"/>
                <a:cs typeface="Tahoma"/>
              </a:rPr>
              <a:t>ення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60" b="1">
                <a:solidFill>
                  <a:srgbClr val="AC1032"/>
                </a:solidFill>
                <a:latin typeface="Tahoma"/>
                <a:cs typeface="Tahoma"/>
              </a:rPr>
              <a:t>роб</a:t>
            </a:r>
            <a:r>
              <a:rPr dirty="0" sz="1600" spc="25" b="1">
                <a:solidFill>
                  <a:srgbClr val="AC1032"/>
                </a:solidFill>
                <a:latin typeface="Tahoma"/>
                <a:cs typeface="Tahoma"/>
              </a:rPr>
              <a:t>о</a:t>
            </a:r>
            <a:r>
              <a:rPr dirty="0" sz="1600" spc="25" b="1">
                <a:solidFill>
                  <a:srgbClr val="AC1032"/>
                </a:solidFill>
                <a:latin typeface="Tahoma"/>
                <a:cs typeface="Tahoma"/>
              </a:rPr>
              <a:t>ти  </a:t>
            </a:r>
            <a:r>
              <a:rPr dirty="0" sz="1600" spc="40" b="1">
                <a:solidFill>
                  <a:srgbClr val="AC1032"/>
                </a:solidFill>
                <a:latin typeface="Tahoma"/>
                <a:cs typeface="Tahoma"/>
              </a:rPr>
              <a:t>новоствореного</a:t>
            </a:r>
            <a:r>
              <a:rPr dirty="0" sz="16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90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600">
              <a:latin typeface="Tahoma"/>
              <a:cs typeface="Tahoma"/>
            </a:endParaRPr>
          </a:p>
          <a:p>
            <a:pPr marL="192405" marR="5080">
              <a:lnSpc>
                <a:spcPct val="125000"/>
              </a:lnSpc>
              <a:spcBef>
                <a:spcPts val="1040"/>
              </a:spcBef>
            </a:pPr>
            <a:r>
              <a:rPr dirty="0" sz="800" spc="60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8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цій</a:t>
            </a:r>
            <a:r>
              <a:rPr dirty="0" sz="8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темі</a:t>
            </a:r>
            <a:r>
              <a:rPr dirty="0" sz="8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60" i="1">
                <a:solidFill>
                  <a:srgbClr val="231F20"/>
                </a:solidFill>
                <a:latin typeface="Verdana"/>
                <a:cs typeface="Verdana"/>
              </a:rPr>
              <a:t>ми</a:t>
            </a:r>
            <a:r>
              <a:rPr dirty="0" sz="8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0" i="1">
                <a:solidFill>
                  <a:srgbClr val="231F20"/>
                </a:solidFill>
                <a:latin typeface="Verdana"/>
                <a:cs typeface="Verdana"/>
              </a:rPr>
              <a:t>дамо</a:t>
            </a:r>
            <a:r>
              <a:rPr dirty="0" sz="8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відповіді</a:t>
            </a:r>
            <a:r>
              <a:rPr dirty="0" sz="8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0" i="1">
                <a:solidFill>
                  <a:srgbClr val="231F20"/>
                </a:solidFill>
                <a:latin typeface="Verdana"/>
                <a:cs typeface="Verdana"/>
              </a:rPr>
              <a:t>на</a:t>
            </a:r>
            <a:r>
              <a:rPr dirty="0" sz="8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5" i="1">
                <a:solidFill>
                  <a:srgbClr val="231F20"/>
                </a:solidFill>
                <a:latin typeface="Verdana"/>
                <a:cs typeface="Verdana"/>
              </a:rPr>
              <a:t>найпоширеніші</a:t>
            </a:r>
            <a:r>
              <a:rPr dirty="0" sz="8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0" i="1">
                <a:solidFill>
                  <a:srgbClr val="231F20"/>
                </a:solidFill>
                <a:latin typeface="Verdana"/>
                <a:cs typeface="Verdana"/>
              </a:rPr>
              <a:t>запитання</a:t>
            </a:r>
            <a:r>
              <a:rPr dirty="0" sz="8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правлінь </a:t>
            </a:r>
            <a:r>
              <a:rPr dirty="0" sz="800" spc="-2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0" i="1">
                <a:solidFill>
                  <a:srgbClr val="231F20"/>
                </a:solidFill>
                <a:latin typeface="Verdana"/>
                <a:cs typeface="Verdana"/>
              </a:rPr>
              <a:t>ново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творених</a:t>
            </a:r>
            <a:r>
              <a:rPr dirty="0" sz="8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0" i="1">
                <a:solidFill>
                  <a:srgbClr val="231F20"/>
                </a:solidFill>
                <a:latin typeface="Verdana"/>
                <a:cs typeface="Verdana"/>
              </a:rPr>
              <a:t>ОСББ.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2057342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Після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успішної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державної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реєстрації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їхні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поста-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ють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перед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низкою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досить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типових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новачків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питань: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3334" y="2362059"/>
            <a:ext cx="3729354" cy="10922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219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змагатися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технічну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документацію?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змагатися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списання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«з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балансу»?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вимагати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«передачі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управління»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будинку?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14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«виганяти»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/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уп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ави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?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укладати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договори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виконавцями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комунальних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послуг?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ли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наймати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ацівників?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виставляти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квитанції?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3581082"/>
            <a:ext cx="3914775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Перш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ніж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відповідати,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згадаймо,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чого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взагалі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створювалося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ОСББ.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Стаття </a:t>
            </a:r>
            <a:r>
              <a:rPr dirty="0" sz="900" spc="-17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-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будинку»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говорить,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юридична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особа,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власниками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та/або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примі-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щень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сприяння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використанню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їхнього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власного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майна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управління, </a:t>
            </a:r>
            <a:r>
              <a:rPr dirty="0" sz="900" spc="30" b="1">
                <a:solidFill>
                  <a:srgbClr val="231F20"/>
                </a:solidFill>
                <a:latin typeface="Tahoma"/>
                <a:cs typeface="Tahoma"/>
              </a:rPr>
              <a:t>утримання </a:t>
            </a:r>
            <a:r>
              <a:rPr dirty="0" sz="900" spc="-10" b="1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 b="1">
                <a:solidFill>
                  <a:srgbClr val="231F20"/>
                </a:solidFill>
                <a:latin typeface="Tahoma"/>
                <a:cs typeface="Tahoma"/>
              </a:rPr>
              <a:t>викори</a:t>
            </a:r>
            <a:r>
              <a:rPr dirty="0" sz="900" spc="30" b="1">
                <a:solidFill>
                  <a:srgbClr val="231F20"/>
                </a:solidFill>
                <a:latin typeface="Trebuchet MS"/>
                <a:cs typeface="Trebuchet MS"/>
              </a:rPr>
              <a:t>- </a:t>
            </a:r>
            <a:r>
              <a:rPr dirty="0" sz="900" spc="3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стання</a:t>
            </a:r>
            <a:r>
              <a:rPr dirty="0" sz="900" spc="1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17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майна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технічна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документація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endParaRPr sz="900">
              <a:latin typeface="Tahoma"/>
              <a:cs typeface="Tahoma"/>
            </a:endParaRPr>
          </a:p>
          <a:p>
            <a:pPr algn="just" marL="12700" marR="5715">
              <a:lnSpc>
                <a:spcPct val="111100"/>
              </a:lnSpc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«зведення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рахунків»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кимось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метою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спільним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майном.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Тепер,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пам’ятаючи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це,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спробу-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ємо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дати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відповіді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озвучені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вище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питання.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12" y="5387249"/>
            <a:ext cx="3913504" cy="1572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AC1032"/>
                </a:solidFill>
                <a:latin typeface="Tahoma"/>
                <a:cs typeface="Tahoma"/>
              </a:rPr>
              <a:t>«Прийняття»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будинку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0" b="1">
                <a:solidFill>
                  <a:srgbClr val="AC1032"/>
                </a:solidFill>
                <a:latin typeface="Tahoma"/>
                <a:cs typeface="Tahoma"/>
              </a:rPr>
              <a:t>в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управління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Часом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новостворених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витрачають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чимало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зусиль</a:t>
            </a:r>
            <a:r>
              <a:rPr dirty="0" sz="900" spc="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отримати</a:t>
            </a:r>
            <a:r>
              <a:rPr dirty="0" sz="900" spc="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свій</a:t>
            </a:r>
            <a:r>
              <a:rPr dirty="0" sz="900" spc="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900" spc="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«в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управління»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скласти,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наприклад,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«акт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передачі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управління»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колишнім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балансоутримувачем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управителем.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Утім,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потреби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немає.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Адже,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по-перше,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однією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 багатоквартирним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будинком,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що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 </a:t>
            </a:r>
            <a:r>
              <a:rPr dirty="0" sz="900" spc="-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говорили.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По-друге,</a:t>
            </a:r>
            <a:r>
              <a:rPr dirty="0" sz="9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стаття</a:t>
            </a:r>
            <a:r>
              <a:rPr dirty="0" sz="9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12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967646"/>
            <a:ext cx="3029585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Висновки: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900" spc="-150" b="1">
                <a:solidFill>
                  <a:srgbClr val="231F20"/>
                </a:solidFill>
                <a:latin typeface="Tahoma"/>
                <a:cs typeface="Tahoma"/>
              </a:rPr>
              <a:t>1.</a:t>
            </a:r>
            <a:r>
              <a:rPr dirty="0" sz="9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аїні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творю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юридична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1600177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231F20"/>
                </a:solidFill>
                <a:latin typeface="Tahoma"/>
                <a:cs typeface="Tahoma"/>
              </a:rPr>
              <a:t>2.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здійснювати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самозабезпечення,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господар-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чим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забезпеченням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діяльності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негосподарюючих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суб’єктів,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господарською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діяльністю.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2224947"/>
            <a:ext cx="39135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0" b="1">
                <a:solidFill>
                  <a:srgbClr val="231F20"/>
                </a:solidFill>
                <a:latin typeface="Tahoma"/>
                <a:cs typeface="Tahoma"/>
              </a:rPr>
              <a:t>3.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зареєструватися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неприбуткова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організація.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97" y="2514543"/>
            <a:ext cx="39147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створюється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добровільно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виключно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ініціативи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самих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287" y="2971743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231F20"/>
                </a:solidFill>
                <a:latin typeface="Tahoma"/>
                <a:cs typeface="Tahoma"/>
              </a:rPr>
              <a:t>5.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Скликання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поклада-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ється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ініціативну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групу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складі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менш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трьох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ків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287" y="3581296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35" b="1">
                <a:solidFill>
                  <a:srgbClr val="231F20"/>
                </a:solidFill>
                <a:latin typeface="Tahoma"/>
                <a:cs typeface="Tahoma"/>
              </a:rPr>
              <a:t>6.</a:t>
            </a:r>
            <a:r>
              <a:rPr dirty="0" sz="900" spc="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Установчі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чинними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незалежно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того,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скільки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взяло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участь.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287" y="4038508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70" b="1">
                <a:solidFill>
                  <a:srgbClr val="231F20"/>
                </a:solidFill>
                <a:latin typeface="Tahoma"/>
                <a:cs typeface="Tahoma"/>
              </a:rPr>
              <a:t>7.</a:t>
            </a:r>
            <a:r>
              <a:rPr dirty="0" sz="900" spc="-6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разі,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результаті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прийняття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 не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набрало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встановленої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законом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кілько-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голосів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«за»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«проти»,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проводиться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письмове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опитування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серед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голосували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зборах.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5287" y="4800415"/>
            <a:ext cx="39160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231F20"/>
                </a:solidFill>
                <a:latin typeface="Tahoma"/>
                <a:cs typeface="Tahoma"/>
              </a:rPr>
              <a:t>8.</a:t>
            </a:r>
            <a:r>
              <a:rPr dirty="0" sz="9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достатньо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більшості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понад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50%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голосів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усіх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(вра-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ховуються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усі голоси,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віддані на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зборах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під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час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письмового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опитування).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304" y="7093119"/>
            <a:ext cx="17907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15" b="1">
                <a:solidFill>
                  <a:srgbClr val="AC1032"/>
                </a:solidFill>
                <a:latin typeface="Trebuchet MS"/>
                <a:cs typeface="Trebuchet MS"/>
              </a:rPr>
              <a:t>62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77828" y="7093119"/>
            <a:ext cx="17907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15" b="1">
                <a:solidFill>
                  <a:srgbClr val="AC1032"/>
                </a:solidFill>
                <a:latin typeface="Trebuchet MS"/>
                <a:cs typeface="Trebuchet MS"/>
              </a:rPr>
              <a:t>63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48412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5.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Налагодження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новоствореного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балансоутримувачем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(іноді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успішно).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підсумку,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кументація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відсутня,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треба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відновлювати.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виникає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наступне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питання: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наскільки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якісною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документація,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відновлена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лишнім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балансоутримувачем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якою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цінність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ОСББ?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09" y="1600061"/>
            <a:ext cx="3913504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тим часом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багатьох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випадках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почати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утримувати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будинок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можна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без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такої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документації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(робив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якось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колишній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лансоутримувач).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Частина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документації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знаходиться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«балан-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соутримувача»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управителя,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організацій, які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здійснюють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технічне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обслуговування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інженерних систем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обладнання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динку.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Наприклад,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паспорт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ліфта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зазвичай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знаходиться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орга-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нізації,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здійснює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технічне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обслуговування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ліфтів.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втрачену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документацію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відновити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тій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частині,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дійсно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необхід-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на.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оби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ає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шлях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само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тійно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оч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ово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відновлення 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документації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альтернативу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судовій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тяганині,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адже,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наприклад,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разі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відсутності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документації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раціональніше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відразу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направити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відновлення,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ніж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правову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допомогу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суді.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09" y="3580873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Незалежно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обере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шлях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«змагання»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доку-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ментацію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 вирішить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самостійно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відновити,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пам’ятати: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сама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собі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відсутність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документації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перешкодою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чатку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будинком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організації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утримання.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99" y="837575"/>
            <a:ext cx="3913504" cy="7874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219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 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 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будинку»  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прямо </a:t>
            </a:r>
            <a:r>
              <a:rPr dirty="0" sz="900" spc="43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вказує: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«управління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багатоквартирним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будинком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здійснює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об’єднання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через</a:t>
            </a:r>
            <a:r>
              <a:rPr dirty="0" sz="900" spc="-7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свої</a:t>
            </a:r>
            <a:r>
              <a:rPr dirty="0" sz="9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органи</a:t>
            </a:r>
            <a:r>
              <a:rPr dirty="0" sz="9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управління»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Тож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перебуває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управ-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лінні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момент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творення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танньо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(сам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ф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творення 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обранням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відповідної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управління).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1752553"/>
            <a:ext cx="39147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Деякі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приймають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(або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перших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після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реєстрації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загальних)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зборах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рішення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прийняття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будин-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управління.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перестраховка.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без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такого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рішення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управляє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будинком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бо це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його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статутна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функція,</a:t>
            </a:r>
            <a:r>
              <a:rPr dirty="0" sz="9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заради</a:t>
            </a:r>
            <a:r>
              <a:rPr dirty="0" sz="9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воно</a:t>
            </a:r>
            <a:r>
              <a:rPr dirty="0" sz="9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створювалося.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2666943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зв’язку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цим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нагадаємо,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облік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ку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«на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балансі»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будь-якої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організації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чинним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законодавством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тягне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абсолютно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жодних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правових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наслід-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ків.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відмова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колишнього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балансоутримувача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списати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токвартирний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будинок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свого балансу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повинна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хвилювати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цей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факт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жодним чином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позбавляє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управляти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будинком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утримувати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його.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4015648"/>
            <a:ext cx="3914775" cy="2029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Передача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5" b="1">
                <a:solidFill>
                  <a:srgbClr val="AC1032"/>
                </a:solidFill>
                <a:latin typeface="Tahoma"/>
                <a:cs typeface="Tahoma"/>
              </a:rPr>
              <a:t>технічної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документації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на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5" b="1">
                <a:solidFill>
                  <a:srgbClr val="AC1032"/>
                </a:solidFill>
                <a:latin typeface="Tahoma"/>
                <a:cs typeface="Tahoma"/>
              </a:rPr>
              <a:t>будинок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Стаття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6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України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4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будинку»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передбачає,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колишній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балансоутримувач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особа,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яка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здійснювала управління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багатоквартирним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будинком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3-місячний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строк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дати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реєстрації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забезпечує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передачу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примірника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технічної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іншої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передбаченої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законодавством документації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будинок,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документа,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підставі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якого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йнято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експлуатацію,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технічного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паспорта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планів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інженерних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мереж.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разі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відсутності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таких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документів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колишній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балан-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соутримувач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особа,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здійснювала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будинком,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відновлює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протягом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півроку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дати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реєстрації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6171814"/>
            <a:ext cx="39147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Невиконання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наведеної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норми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колишнім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балансоутримува-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чем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 управителем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ставить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перед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правлінням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питан-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ня: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змагатися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документацію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 ні?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Деякі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надовго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висають»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етапі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(не)передачі документації.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Хтось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вступає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довге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безрезультатне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листування.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Хтось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судиться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колишнім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3312" y="4472848"/>
            <a:ext cx="3914775" cy="810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 b="1">
                <a:solidFill>
                  <a:srgbClr val="AC1032"/>
                </a:solidFill>
                <a:latin typeface="Tahoma"/>
                <a:cs typeface="Tahoma"/>
              </a:rPr>
              <a:t>«Прощання</a:t>
            </a: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5" b="1">
                <a:solidFill>
                  <a:srgbClr val="AC1032"/>
                </a:solidFill>
                <a:latin typeface="Tahoma"/>
                <a:cs typeface="Tahoma"/>
              </a:rPr>
              <a:t>з</a:t>
            </a: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15" b="1">
                <a:solidFill>
                  <a:srgbClr val="AC1032"/>
                </a:solidFill>
                <a:latin typeface="Tahoma"/>
                <a:cs typeface="Tahoma"/>
              </a:rPr>
              <a:t>ЖЕКом»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багатоквартирний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зазвичай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утримував виконавець послуги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утримання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будинків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споруд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прибудинкових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територій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управитель.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3312" y="5410109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 по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собі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початок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будинком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означає,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раніше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укладені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співвласниками договори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автоматично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втратили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чинність.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той,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утримував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створен-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продовжує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робити.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Виходить,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деякий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здійснюючи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розумінні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прийняття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рішень,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все-таки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здійснює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безпосередньо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43312" y="6476780"/>
            <a:ext cx="3913504" cy="4826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Новостворене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може:</a:t>
            </a:r>
            <a:endParaRPr sz="900">
              <a:latin typeface="Tahoma"/>
              <a:cs typeface="Tahoma"/>
            </a:endParaRPr>
          </a:p>
          <a:p>
            <a:pPr marL="372745" marR="5080" indent="-180340">
              <a:lnSpc>
                <a:spcPct val="111100"/>
              </a:lnSpc>
              <a:buFont typeface="Tahoma"/>
              <a:buChar char="■"/>
              <a:tabLst>
                <a:tab pos="372745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залишити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ситуацію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без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змін,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тобто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робити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нічого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(але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тоді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взагалі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створювалося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ОСББ?),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48412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5.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Налагодження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новоствореного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38142"/>
            <a:ext cx="391477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 будинку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управитель,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договір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ним,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вже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з’ясували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раніше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Темі 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3,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укладається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однорічний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строк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тож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тут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перейти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 самозабезпечення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можливо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після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його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припинення.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вимагає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повідомити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управителю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відмову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чергового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подовження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договору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щонайменше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один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місяць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спливу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згаданого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однорічного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строку.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1904942"/>
            <a:ext cx="39147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будинок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утримував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виконавець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послуги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утримання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будинків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споруд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прибудинкових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територій,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окре-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мим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рішенням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загальних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відмовитися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його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послуг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зв’язку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переходом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самозабезпечення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доручити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лінню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попередити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такого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виконавця.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2819342"/>
            <a:ext cx="3913504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Дехто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запитати: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«Як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так?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Договори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кожен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укладав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само-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стійно,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тепер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розриваєте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колективно?»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Нагадуємо: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майно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перебуває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спільній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власників квартир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житлових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приміщень.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Приймати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одноосібні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нього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жоден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права.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те,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утримуватиме,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приймаються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спільно.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Приймати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рішен-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ня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те,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який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спосіб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утримуватися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будинок,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стаття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22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багатоквартир-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ного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будинку»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відносить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компетенції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зборів,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окремих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4495459"/>
            <a:ext cx="3913504" cy="200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надаємо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приклад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лу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відповідними 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рішеннями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9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Д</a:t>
            </a:r>
            <a:r>
              <a:rPr dirty="0" u="sng" sz="9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900" spc="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дат</a:t>
            </a:r>
            <a:r>
              <a:rPr dirty="0" u="sng" sz="9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к</a:t>
            </a:r>
            <a:r>
              <a:rPr dirty="0" u="sng" sz="900" spc="-3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у</a:t>
            </a:r>
            <a:r>
              <a:rPr dirty="0" u="sng" sz="900" spc="-8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900" spc="-4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7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Сказане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стосується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обрання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(зміни)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управителя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завжди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передбачати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достатній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строк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припинення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попередніх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дого-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вірних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відносин.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Незалежно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мирно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дуже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відбувалося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«прощання»,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визначений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загальними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зборами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«день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Д»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новий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персонал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(чи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обраний/новий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управитель)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повинен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приступити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виконання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своїх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обов’язків.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Навіть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доведеться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викликати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поліцію,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подолати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протидію.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Інакше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«змагання»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розтягнутися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роки.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5295" y="838142"/>
            <a:ext cx="373507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5080" indent="-180340">
              <a:lnSpc>
                <a:spcPct val="111100"/>
              </a:lnSpc>
              <a:spcBef>
                <a:spcPts val="10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змінити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(привести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відповідність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законодавства)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умови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договору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управителем,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такий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був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потреба,</a:t>
            </a:r>
            <a:endParaRPr sz="900">
              <a:latin typeface="Tahoma"/>
              <a:cs typeface="Tahoma"/>
            </a:endParaRPr>
          </a:p>
          <a:p>
            <a:pPr algn="just"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обрати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змінити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управителя,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перейти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самозабезпечення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(сформувати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власний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штат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самостійно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укласти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договори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підрядниками).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73" y="1904907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конкретного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краще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вирішувати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никам.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коротко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пояснимо,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належним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чином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припинити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відносини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управителем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виконавцем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утримання,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прийняте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загальними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зборами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73" y="2666836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Насамперед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необхідно,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відповідне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було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прийняте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загальними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зборами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утри-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шляхом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самозабезпечення,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обрання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(зміну)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управителя.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73" y="3428765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приймається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утримання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шляхом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самозабезпечення,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одночасно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визначити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дату,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якої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при-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ступити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нього.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передбачити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достатній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строк,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встигнути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припинити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раніше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укладені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договори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виконав-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цем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управителем,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сформувати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власний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штат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працівників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укласти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договори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підрядниками.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Досвід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свідчить,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знадобиться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щонайменше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місяці.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1332" y="4740230"/>
            <a:ext cx="3261252" cy="186079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88304" y="7093119"/>
            <a:ext cx="19177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65" b="1">
                <a:solidFill>
                  <a:srgbClr val="AC1032"/>
                </a:solidFill>
                <a:latin typeface="Trebuchet MS"/>
                <a:cs typeface="Trebuchet MS"/>
              </a:rPr>
              <a:t>64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77575" y="7093119"/>
            <a:ext cx="17970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15" b="1">
                <a:solidFill>
                  <a:srgbClr val="AC1032"/>
                </a:solidFill>
                <a:latin typeface="Trebuchet MS"/>
                <a:cs typeface="Trebuchet MS"/>
              </a:rPr>
              <a:t>65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8304" y="7093119"/>
            <a:ext cx="18478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40" b="1">
                <a:solidFill>
                  <a:srgbClr val="AC1032"/>
                </a:solidFill>
                <a:latin typeface="Trebuchet MS"/>
                <a:cs typeface="Trebuchet MS"/>
              </a:rPr>
              <a:t>66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75162" y="7093119"/>
            <a:ext cx="18097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25" b="1">
                <a:solidFill>
                  <a:srgbClr val="AC1032"/>
                </a:solidFill>
                <a:latin typeface="Trebuchet MS"/>
                <a:cs typeface="Trebuchet MS"/>
              </a:rPr>
              <a:t>67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48412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5.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Налагодження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новоствореного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будь-якому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разі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наполегливо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застерігаємо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отримання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готівки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Досвід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вчить,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отримува-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банківський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рахунок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ОСББ: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таким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чином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цілому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конкретні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 посадові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особи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уникнуть об’єктивних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ризиків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готівковими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коштами.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07" y="1882046"/>
            <a:ext cx="3913504" cy="810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solidFill>
                  <a:srgbClr val="AC1032"/>
                </a:solidFill>
                <a:latin typeface="Tahoma"/>
                <a:cs typeface="Tahoma"/>
              </a:rPr>
              <a:t>Висновки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-150" b="1">
                <a:solidFill>
                  <a:srgbClr val="231F20"/>
                </a:solidFill>
                <a:latin typeface="Tahoma"/>
                <a:cs typeface="Tahoma"/>
              </a:rPr>
              <a:t>1.</a:t>
            </a:r>
            <a:r>
              <a:rPr dirty="0" sz="9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Бага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тирний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динок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пере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уває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уп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авлінні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менту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державної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реєстрації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останнього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незалежно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саний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балансу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колишнього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балансоутримувача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ні.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02" y="2819320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45" b="1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900" spc="-65" b="1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-6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днак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зміна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уп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авління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значає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ав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оматично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пинення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договорів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виконавцем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споруд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прибудинкових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територій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управителем,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який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утри-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мував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відмови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їхніх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послуг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дотримуватися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певної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процедури.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97" y="967658"/>
            <a:ext cx="3913504" cy="96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solidFill>
                  <a:srgbClr val="AC1032"/>
                </a:solidFill>
                <a:latin typeface="Tahoma"/>
                <a:cs typeface="Tahoma"/>
              </a:rPr>
              <a:t>Відносини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5" b="1">
                <a:solidFill>
                  <a:srgbClr val="AC1032"/>
                </a:solidFill>
                <a:latin typeface="Tahoma"/>
                <a:cs typeface="Tahoma"/>
              </a:rPr>
              <a:t>з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виконавцями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комунальних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послуг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Часто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новостворених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переймаються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тим,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надаватимуться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комунальні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 після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Ось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переживати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взагалі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треба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надаватимуться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само,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надавалися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2057307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Інша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річ,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захочуть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змінити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модель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мунальних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послуг.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Тут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декілька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варіантів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вибір,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крім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електро-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газопостачання.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докладно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поговоримо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Темі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7.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2796447"/>
            <a:ext cx="3913504" cy="1115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Коли</a:t>
            </a: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наймати</a:t>
            </a: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5" b="1">
                <a:solidFill>
                  <a:srgbClr val="AC1032"/>
                </a:solidFill>
                <a:latin typeface="Tahoma"/>
                <a:cs typeface="Tahoma"/>
              </a:rPr>
              <a:t>працівників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320"/>
              </a:lnSpc>
            </a:pPr>
            <a:r>
              <a:rPr dirty="0" sz="1200" spc="-10" b="1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виставляти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5" b="1">
                <a:solidFill>
                  <a:srgbClr val="AC1032"/>
                </a:solidFill>
                <a:latin typeface="Tahoma"/>
                <a:cs typeface="Tahoma"/>
              </a:rPr>
              <a:t>співвласникам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квитанції?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збори вирішили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утримувати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будинок шляхом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самозабезпечення,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об’єднанню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обійтися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без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найманих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цівників.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наймати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залежить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коли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планує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фактично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розпочати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самозабезпечення.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4038450"/>
            <a:ext cx="3914775" cy="292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реальним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початком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роботи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можна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вважати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ший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помах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мітли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двірника,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перший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отриманий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внесок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власника.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Бо,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говорили,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«свої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своє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майно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своїми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руками».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«коли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починати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друкувати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квитанції»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дійсно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актуальним.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Відповідь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проста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складна: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вирішують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збори.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Визна-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чення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переліку,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розмірів,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сплати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їхньою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ключною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компетенцією.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правлінню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треба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мати фінансовий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план,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відповідні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розрахунки,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розуміти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графік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розрахунків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підрядниками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й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працівниками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виходячи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цього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пропону-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вати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загальним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зборам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конкретний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перелік,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конкретні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розміри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конкретний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сплати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внесків.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715">
              <a:lnSpc>
                <a:spcPct val="111100"/>
              </a:lnSpc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Почати</a:t>
            </a:r>
            <a:r>
              <a:rPr dirty="0" sz="900" spc="-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збирати</a:t>
            </a:r>
            <a:r>
              <a:rPr dirty="0" sz="900" spc="-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900" spc="-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початку</a:t>
            </a:r>
            <a:r>
              <a:rPr dirty="0" sz="900" spc="-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самозабезпечення,</a:t>
            </a:r>
            <a:r>
              <a:rPr dirty="0" sz="900" spc="-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після.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отримати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статус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неприбуткової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організації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установленому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законодавством</a:t>
            </a:r>
            <a:r>
              <a:rPr dirty="0" sz="900" spc="-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порядку.</a:t>
            </a:r>
            <a:r>
              <a:rPr dirty="0" sz="9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сенс</a:t>
            </a:r>
            <a:r>
              <a:rPr dirty="0" sz="9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починати</a:t>
            </a:r>
            <a:r>
              <a:rPr dirty="0" sz="900" spc="-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прийом</a:t>
            </a:r>
            <a:r>
              <a:rPr dirty="0" sz="9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уже</a:t>
            </a:r>
            <a:r>
              <a:rPr dirty="0" sz="900" spc="-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піс-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ля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внесення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Реєстру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неприбуткових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установ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організацій.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5287" y="6800501"/>
            <a:ext cx="3913504" cy="165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доволі</a:t>
            </a:r>
            <a:r>
              <a:rPr dirty="0" sz="900" spc="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великим.</a:t>
            </a:r>
            <a:r>
              <a:rPr dirty="0" sz="900" spc="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Фактично,</a:t>
            </a:r>
            <a:r>
              <a:rPr dirty="0" sz="900" spc="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будь-які</a:t>
            </a:r>
            <a:r>
              <a:rPr dirty="0" sz="900" spc="2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витрати,</a:t>
            </a:r>
            <a:r>
              <a:rPr dirty="0" sz="900" spc="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стосуються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43312" y="6800430"/>
            <a:ext cx="2467610" cy="165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значення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розміру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8304" y="7093119"/>
            <a:ext cx="18796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50" b="1">
                <a:solidFill>
                  <a:srgbClr val="AC1032"/>
                </a:solidFill>
                <a:latin typeface="Trebuchet MS"/>
                <a:cs typeface="Trebuchet MS"/>
              </a:rPr>
              <a:t>68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72114" y="7093119"/>
            <a:ext cx="18478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40" b="1">
                <a:solidFill>
                  <a:srgbClr val="AC1032"/>
                </a:solidFill>
                <a:latin typeface="Trebuchet MS"/>
                <a:cs typeface="Trebuchet MS"/>
              </a:rPr>
              <a:t>69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04660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6.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Основи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фінансової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38106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майна,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розглядатися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управ-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ління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200" y="1295341"/>
            <a:ext cx="3914140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Зверніть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увагу,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використовуємо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термін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«витрати»: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«витрати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управління»,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«витрати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утримання».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сказати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більш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точ-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но,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«витрати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управління», «витрати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спів</a:t>
            </a:r>
            <a:r>
              <a:rPr dirty="0" sz="900" spc="15" b="1">
                <a:solidFill>
                  <a:srgbClr val="231F20"/>
                </a:solidFill>
                <a:latin typeface="Trebuchet MS"/>
                <a:cs typeface="Trebuchet MS"/>
              </a:rPr>
              <a:t>- </a:t>
            </a:r>
            <a:r>
              <a:rPr dirty="0" sz="900" spc="-26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900" spc="-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тримання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»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оворимо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«вит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ати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»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«внески» 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«плата».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поняття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«витрати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управління»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широким,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воно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включає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себе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інші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витрати,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якими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були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їхні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конкретні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напрями.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називати-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«внесками»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«платою»,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«на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утримання»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«на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ремонт»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все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складовими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динком.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Мова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йде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зміст,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форму.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Йдеться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співвідно-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шення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цілого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частин,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загального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конкретного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понять.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Термін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«витрати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управління»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узагальнює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без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винят-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їхнє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спільне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майно.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Перелік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розмір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затверджують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кошторисі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200" y="3580917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маємо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певний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перелік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джерел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коштів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певний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перелік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витрат.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Постає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питання: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визначити,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фінан-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суються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рахунок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яких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доходів?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проконтролювати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інші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цільові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витрати?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4343343"/>
            <a:ext cx="39160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два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пов’язані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інструменти: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цільові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фонди </a:t>
            </a:r>
            <a:r>
              <a:rPr dirty="0" sz="900" spc="-2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кошторис.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12" y="4800509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Цільові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фонди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(як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багатьох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організаціях,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насампе-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ред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неприбуткових)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використовуються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акумуляції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витрачання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коштів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цільовими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напрямками.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Взагалі,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цільовий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фонд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певні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кошти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ОСББ,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мають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цільове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призначення. 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цільовий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фонд зазвичай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існує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«на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папері»,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бухгалтерському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обліку.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відкривати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кожного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фонду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окремий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банківський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рахунок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законодавство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зобов’язує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(хоча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деякі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практикують).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312" y="6019745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кошторис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затверджений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загальними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зборами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документ,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який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фіксує,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яких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розмірах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рахунок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яких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дже-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рел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фінансуються.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кошторис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основним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фінансовим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доку-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ментом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підставою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здійснювати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фактичне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фінансування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тих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заходів.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Кошторис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основою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ви-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855886"/>
            <a:ext cx="3913504" cy="122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95680">
              <a:lnSpc>
                <a:spcPct val="125000"/>
              </a:lnSpc>
              <a:spcBef>
                <a:spcPts val="100"/>
              </a:spcBef>
            </a:pPr>
            <a:r>
              <a:rPr dirty="0" sz="1600" spc="15" b="1">
                <a:solidFill>
                  <a:srgbClr val="AC1032"/>
                </a:solidFill>
                <a:latin typeface="Tahoma"/>
                <a:cs typeface="Tahoma"/>
              </a:rPr>
              <a:t>Тема</a:t>
            </a:r>
            <a:r>
              <a:rPr dirty="0" sz="16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-60" b="1">
                <a:solidFill>
                  <a:srgbClr val="AC1032"/>
                </a:solidFill>
                <a:latin typeface="Tahoma"/>
                <a:cs typeface="Tahoma"/>
              </a:rPr>
              <a:t>6.</a:t>
            </a:r>
            <a:r>
              <a:rPr dirty="0" sz="16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65" b="1">
                <a:solidFill>
                  <a:srgbClr val="AC1032"/>
                </a:solidFill>
                <a:latin typeface="Tahoma"/>
                <a:cs typeface="Tahoma"/>
              </a:rPr>
              <a:t>Основи</a:t>
            </a:r>
            <a:r>
              <a:rPr dirty="0" sz="16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15" b="1">
                <a:solidFill>
                  <a:srgbClr val="AC1032"/>
                </a:solidFill>
                <a:latin typeface="Tahoma"/>
                <a:cs typeface="Tahoma"/>
              </a:rPr>
              <a:t>фінансової </a:t>
            </a:r>
            <a:r>
              <a:rPr dirty="0" sz="1600" spc="-45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20" b="1">
                <a:solidFill>
                  <a:srgbClr val="AC1032"/>
                </a:solidFill>
                <a:latin typeface="Tahoma"/>
                <a:cs typeface="Tahoma"/>
              </a:rPr>
              <a:t>діяльності</a:t>
            </a:r>
            <a:r>
              <a:rPr dirty="0" sz="16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90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600">
              <a:latin typeface="Tahoma"/>
              <a:cs typeface="Tahoma"/>
            </a:endParaRPr>
          </a:p>
          <a:p>
            <a:pPr algn="just" marL="192405" marR="5080">
              <a:lnSpc>
                <a:spcPct val="125000"/>
              </a:lnSpc>
              <a:spcBef>
                <a:spcPts val="1040"/>
              </a:spcBef>
            </a:pPr>
            <a:r>
              <a:rPr dirty="0" sz="800" spc="60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800" spc="-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цій</a:t>
            </a:r>
            <a:r>
              <a:rPr dirty="0" sz="800" spc="-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темі</a:t>
            </a:r>
            <a:r>
              <a:rPr dirty="0" sz="800" spc="-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60" i="1">
                <a:solidFill>
                  <a:srgbClr val="231F20"/>
                </a:solidFill>
                <a:latin typeface="Verdana"/>
                <a:cs typeface="Verdana"/>
              </a:rPr>
              <a:t>ми</a:t>
            </a:r>
            <a:r>
              <a:rPr dirty="0" sz="800" spc="-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5" i="1">
                <a:solidFill>
                  <a:srgbClr val="231F20"/>
                </a:solidFill>
                <a:latin typeface="Verdana"/>
                <a:cs typeface="Verdana"/>
              </a:rPr>
              <a:t>поговоримо</a:t>
            </a:r>
            <a:r>
              <a:rPr dirty="0" sz="800" spc="-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5" i="1">
                <a:solidFill>
                  <a:srgbClr val="231F20"/>
                </a:solidFill>
                <a:latin typeface="Verdana"/>
                <a:cs typeface="Verdana"/>
              </a:rPr>
              <a:t>про</a:t>
            </a:r>
            <a:r>
              <a:rPr dirty="0" sz="800" spc="-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доходи</a:t>
            </a:r>
            <a:r>
              <a:rPr dirty="0" sz="800" spc="-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800" spc="-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0" i="1">
                <a:solidFill>
                  <a:srgbClr val="231F20"/>
                </a:solidFill>
                <a:latin typeface="Verdana"/>
                <a:cs typeface="Verdana"/>
              </a:rPr>
              <a:t>витрати</a:t>
            </a:r>
            <a:r>
              <a:rPr dirty="0" sz="800" spc="-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ОСББ</a:t>
            </a:r>
            <a:r>
              <a:rPr dirty="0" sz="800" spc="-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та</a:t>
            </a:r>
            <a:r>
              <a:rPr dirty="0" sz="800" spc="-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5" i="1">
                <a:solidFill>
                  <a:srgbClr val="231F20"/>
                </a:solidFill>
                <a:latin typeface="Verdana"/>
                <a:cs typeface="Verdana"/>
              </a:rPr>
              <a:t>складання </a:t>
            </a:r>
            <a:r>
              <a:rPr dirty="0" sz="800" spc="-2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його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кошторису,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5" i="1">
                <a:solidFill>
                  <a:srgbClr val="231F20"/>
                </a:solidFill>
                <a:latin typeface="Verdana"/>
                <a:cs typeface="Verdana"/>
              </a:rPr>
              <a:t>про</a:t>
            </a:r>
            <a:r>
              <a:rPr dirty="0" sz="8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порядок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прийняття</a:t>
            </a:r>
            <a:r>
              <a:rPr dirty="0" sz="8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рішень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5" i="1">
                <a:solidFill>
                  <a:srgbClr val="231F20"/>
                </a:solidFill>
                <a:latin typeface="Verdana"/>
                <a:cs typeface="Verdana"/>
              </a:rPr>
              <a:t>загальними</a:t>
            </a:r>
            <a:r>
              <a:rPr dirty="0" sz="8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збора- </a:t>
            </a:r>
            <a:r>
              <a:rPr dirty="0" sz="800" spc="-2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ми,</a:t>
            </a:r>
            <a:r>
              <a:rPr dirty="0" sz="8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70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8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5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800" spc="35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ж</a:t>
            </a:r>
            <a:r>
              <a:rPr dirty="0" sz="8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5" i="1">
                <a:solidFill>
                  <a:srgbClr val="231F20"/>
                </a:solidFill>
                <a:latin typeface="Verdana"/>
                <a:cs typeface="Verdana"/>
              </a:rPr>
              <a:t>про</a:t>
            </a:r>
            <a:r>
              <a:rPr dirty="0" sz="8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роб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800" spc="-5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800" spc="-20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8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зі</a:t>
            </a:r>
            <a:r>
              <a:rPr dirty="0" sz="8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0" i="1">
                <a:solidFill>
                  <a:srgbClr val="231F20"/>
                </a:solidFill>
                <a:latin typeface="Verdana"/>
                <a:cs typeface="Verdana"/>
              </a:rPr>
              <a:t>збо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р</a:t>
            </a:r>
            <a:r>
              <a:rPr dirty="0" sz="800" spc="-20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8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0" i="1">
                <a:solidFill>
                  <a:srgbClr val="231F20"/>
                </a:solidFill>
                <a:latin typeface="Verdana"/>
                <a:cs typeface="Verdana"/>
              </a:rPr>
              <a:t>пла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800" spc="-15" i="1">
                <a:solidFill>
                  <a:srgbClr val="231F20"/>
                </a:solidFill>
                <a:latin typeface="Verdana"/>
                <a:cs typeface="Verdana"/>
              </a:rPr>
              <a:t>жів.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2186846"/>
            <a:ext cx="3913504" cy="1267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Доходи,</a:t>
            </a:r>
            <a:r>
              <a:rPr dirty="0" sz="1200" spc="-5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15" b="1">
                <a:solidFill>
                  <a:srgbClr val="AC1032"/>
                </a:solidFill>
                <a:latin typeface="Tahoma"/>
                <a:cs typeface="Tahoma"/>
              </a:rPr>
              <a:t>витрати,</a:t>
            </a: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15" b="1">
                <a:solidFill>
                  <a:srgbClr val="AC1032"/>
                </a:solidFill>
                <a:latin typeface="Tahoma"/>
                <a:cs typeface="Tahoma"/>
              </a:rPr>
              <a:t>цільові</a:t>
            </a: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AC1032"/>
                </a:solidFill>
                <a:latin typeface="Tahoma"/>
                <a:cs typeface="Tahoma"/>
              </a:rPr>
              <a:t>фонди</a:t>
            </a:r>
            <a:r>
              <a:rPr dirty="0" sz="1200" spc="-5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AC1032"/>
                </a:solidFill>
                <a:latin typeface="Tahoma"/>
                <a:cs typeface="Tahoma"/>
              </a:rPr>
              <a:t>кошторис</a:t>
            </a: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говорили,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«свої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гроші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своє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майно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своїми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руками».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Фінансовою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основою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ників.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мати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інші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можливі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джерела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коштів,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чимало.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Так,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стаття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21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власників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будинку»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крім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внесків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платежів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згадує,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зокрема,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про: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5320" y="3428707"/>
            <a:ext cx="373380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5080" indent="-180340">
              <a:lnSpc>
                <a:spcPct val="111100"/>
              </a:lnSpc>
              <a:spcBef>
                <a:spcPts val="10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кошти,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отримані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об’єднанням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результаті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здавання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орен-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допоміжних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іншо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аг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токвартирного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endParaRPr sz="900">
              <a:latin typeface="Tahoma"/>
              <a:cs typeface="Tahoma"/>
            </a:endParaRPr>
          </a:p>
          <a:p>
            <a:pPr algn="just"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кошти,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залучені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умовах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кредиту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позики,</a:t>
            </a:r>
            <a:endParaRPr sz="900">
              <a:latin typeface="Tahoma"/>
              <a:cs typeface="Tahoma"/>
            </a:endParaRPr>
          </a:p>
          <a:p>
            <a:pPr algn="just"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пасивні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ди,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кошти,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отримані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джерел,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спрямовуються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конання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статутних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цілей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об’єднання.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297" y="4647743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джерел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доходів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бути.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залучені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кошти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необхідно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повертати,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от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завжди.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297" y="5105344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чого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внески?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банк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приватний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пенсійний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фонд,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йому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потрібні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виконання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статутної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мети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ління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багатоквартирним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будинком.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Отже,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внески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платежі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(а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інші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доходи)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використовує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фінансу-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287" y="6019745"/>
            <a:ext cx="39147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Раніше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вже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згадували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поняття.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першим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пунктом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переліку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витрат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 управління називали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утри-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мання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ремонт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спільного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майна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будинку.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говорили,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список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 b="1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 b="1">
                <a:solidFill>
                  <a:srgbClr val="231F20"/>
                </a:solidFill>
                <a:latin typeface="Tahoma"/>
                <a:cs typeface="Tahoma"/>
              </a:rPr>
              <a:t>управління </a:t>
            </a:r>
            <a:r>
              <a:rPr dirty="0" sz="900" spc="-2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вичерпним,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кожному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конкретному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випадку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04660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6.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Основи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фінансової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3296" y="838121"/>
            <a:ext cx="373380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5080" indent="-180340">
              <a:lnSpc>
                <a:spcPct val="111100"/>
              </a:lnSpc>
              <a:spcBef>
                <a:spcPts val="10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енергоаудиту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виготовлення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проектно-кошто-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рисної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документації,</a:t>
            </a:r>
            <a:endParaRPr sz="900">
              <a:latin typeface="Tahoma"/>
              <a:cs typeface="Tahoma"/>
            </a:endParaRPr>
          </a:p>
          <a:p>
            <a:pPr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непередбачені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(аварійні)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ситуації,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ліквідацію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наслідків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теж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доведеться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витратитися.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274" y="1600061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«зв’язати»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джерела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коштів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собою?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бачи-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цієї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мети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використовуються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цільові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фонди.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2057354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Перший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наведеному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прикладі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названо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«загальний».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Тому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тут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об’єднано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інші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(у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прикладі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поштові,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інші: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правову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допомогу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тощо).</a:t>
            </a:r>
            <a:r>
              <a:rPr dirty="0" sz="9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Дехто</a:t>
            </a:r>
            <a:r>
              <a:rPr dirty="0" sz="9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називає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подібний</a:t>
            </a:r>
            <a:r>
              <a:rPr dirty="0" sz="9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цільовий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</a:t>
            </a:r>
            <a:r>
              <a:rPr dirty="0" sz="9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«фондом</a:t>
            </a:r>
            <a:r>
              <a:rPr dirty="0" sz="9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утримання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поточного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ремонту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будинку»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відображає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ньому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нічого,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крім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ат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тримання,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відоб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ає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ати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дов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лі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орну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3124143"/>
            <a:ext cx="3913504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бачите,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нашому умовному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прикладі до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цього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вирішили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направити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сервітут,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свої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внески.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ремонтного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фонду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заплановано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профінансувати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ведення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енергоаудиту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виготовлення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проектно-кошторисної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кументації,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фінансується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фонд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рахунок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Ну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 резервного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спрямували орендну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пасивні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доходи.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12" y="4648132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Насправді співвласники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могли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«зв’язати»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джерела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коштів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на-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прями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завгодно: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могли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б,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наприклад,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орендну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спрямувати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ремонтного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(а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резервного)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фонду,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резерв-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сплачувати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якісь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невеличкі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внески.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312" y="5410062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Зверніть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увагу,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наведеному прикладі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відображені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окреме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джерело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доходів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житлові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субсидії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пільги.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пов’язано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тим,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пільги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субсидії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державна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соціальна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допомога </a:t>
            </a:r>
            <a:r>
              <a:rPr dirty="0" sz="900" spc="-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конкретному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громадянину.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Тож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навіть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коли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надхо-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дять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(надходили)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рахунок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зараховувати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сплату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внеску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конкретного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3312" y="6476951"/>
            <a:ext cx="39147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Завдяки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групуванню</a:t>
            </a:r>
            <a:r>
              <a:rPr dirty="0" sz="9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доходів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цільовими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фондами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2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2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визначати</a:t>
            </a:r>
            <a:r>
              <a:rPr dirty="0" sz="900" spc="2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2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ефективно</a:t>
            </a:r>
            <a:r>
              <a:rPr dirty="0" sz="900" spc="2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контролювати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1904906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Правильно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складений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кошторис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викладається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розрізі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відпо-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відних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цільових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фондів.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Продемонструємо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сказане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прикладі.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27995" y="1047871"/>
            <a:ext cx="3888104" cy="9525"/>
            <a:chOff x="827995" y="1047871"/>
            <a:chExt cx="3888104" cy="9525"/>
          </a:xfrm>
        </p:grpSpPr>
        <p:sp>
          <p:nvSpPr>
            <p:cNvPr id="13" name="object 13"/>
            <p:cNvSpPr/>
            <p:nvPr/>
          </p:nvSpPr>
          <p:spPr>
            <a:xfrm>
              <a:off x="859654" y="1052373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27995" y="1052373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827995" y="1691578"/>
            <a:ext cx="3888104" cy="9525"/>
            <a:chOff x="827995" y="1691578"/>
            <a:chExt cx="3888104" cy="9525"/>
          </a:xfrm>
        </p:grpSpPr>
        <p:sp>
          <p:nvSpPr>
            <p:cNvPr id="16" name="object 16"/>
            <p:cNvSpPr/>
            <p:nvPr/>
          </p:nvSpPr>
          <p:spPr>
            <a:xfrm>
              <a:off x="859654" y="1696080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27995" y="1696080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88629" y="1143579"/>
            <a:ext cx="3370579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Кошторис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є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40">
                <a:solidFill>
                  <a:srgbClr val="AC1032"/>
                </a:solidFill>
                <a:latin typeface="Tahoma"/>
                <a:cs typeface="Tahoma"/>
              </a:rPr>
              <a:t>основним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фінансовим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документом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ОСББ. На його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підставі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правління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здійснює </a:t>
            </a:r>
            <a:r>
              <a:rPr dirty="0" sz="1000" spc="13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фактичне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фінансування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тих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чи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інших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заходів.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16997" y="2477130"/>
            <a:ext cx="3315970" cy="2268220"/>
            <a:chOff x="1116997" y="2477130"/>
            <a:chExt cx="3315970" cy="226822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6997" y="2477130"/>
              <a:ext cx="3315617" cy="22677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026268" y="4301236"/>
              <a:ext cx="333375" cy="303530"/>
            </a:xfrm>
            <a:custGeom>
              <a:avLst/>
              <a:gdLst/>
              <a:ahLst/>
              <a:cxnLst/>
              <a:rect l="l" t="t" r="r" b="b"/>
              <a:pathLst>
                <a:path w="333375" h="303529">
                  <a:moveTo>
                    <a:pt x="188137" y="92392"/>
                  </a:moveTo>
                  <a:lnTo>
                    <a:pt x="145224" y="92392"/>
                  </a:lnTo>
                  <a:lnTo>
                    <a:pt x="152349" y="197853"/>
                  </a:lnTo>
                  <a:lnTo>
                    <a:pt x="180975" y="197853"/>
                  </a:lnTo>
                  <a:lnTo>
                    <a:pt x="188137" y="92392"/>
                  </a:lnTo>
                  <a:close/>
                </a:path>
                <a:path w="333375" h="303529">
                  <a:moveTo>
                    <a:pt x="188810" y="228942"/>
                  </a:moveTo>
                  <a:lnTo>
                    <a:pt x="186728" y="224028"/>
                  </a:lnTo>
                  <a:lnTo>
                    <a:pt x="178447" y="216204"/>
                  </a:lnTo>
                  <a:lnTo>
                    <a:pt x="173113" y="214249"/>
                  </a:lnTo>
                  <a:lnTo>
                    <a:pt x="160210" y="214249"/>
                  </a:lnTo>
                  <a:lnTo>
                    <a:pt x="154876" y="216204"/>
                  </a:lnTo>
                  <a:lnTo>
                    <a:pt x="146596" y="224028"/>
                  </a:lnTo>
                  <a:lnTo>
                    <a:pt x="144513" y="228942"/>
                  </a:lnTo>
                  <a:lnTo>
                    <a:pt x="144513" y="240614"/>
                  </a:lnTo>
                  <a:lnTo>
                    <a:pt x="146621" y="245579"/>
                  </a:lnTo>
                  <a:lnTo>
                    <a:pt x="155092" y="253720"/>
                  </a:lnTo>
                  <a:lnTo>
                    <a:pt x="160362" y="255765"/>
                  </a:lnTo>
                  <a:lnTo>
                    <a:pt x="172961" y="255765"/>
                  </a:lnTo>
                  <a:lnTo>
                    <a:pt x="178231" y="253720"/>
                  </a:lnTo>
                  <a:lnTo>
                    <a:pt x="186702" y="245579"/>
                  </a:lnTo>
                  <a:lnTo>
                    <a:pt x="188810" y="240614"/>
                  </a:lnTo>
                  <a:lnTo>
                    <a:pt x="188810" y="228942"/>
                  </a:lnTo>
                  <a:close/>
                </a:path>
                <a:path w="333375" h="303529">
                  <a:moveTo>
                    <a:pt x="333336" y="259067"/>
                  </a:moveTo>
                  <a:lnTo>
                    <a:pt x="327914" y="235585"/>
                  </a:lnTo>
                  <a:lnTo>
                    <a:pt x="311404" y="205384"/>
                  </a:lnTo>
                  <a:lnTo>
                    <a:pt x="311404" y="258229"/>
                  </a:lnTo>
                  <a:lnTo>
                    <a:pt x="307949" y="269646"/>
                  </a:lnTo>
                  <a:lnTo>
                    <a:pt x="299491" y="278066"/>
                  </a:lnTo>
                  <a:lnTo>
                    <a:pt x="287286" y="281330"/>
                  </a:lnTo>
                  <a:lnTo>
                    <a:pt x="46062" y="281330"/>
                  </a:lnTo>
                  <a:lnTo>
                    <a:pt x="33883" y="278066"/>
                  </a:lnTo>
                  <a:lnTo>
                    <a:pt x="25412" y="269646"/>
                  </a:lnTo>
                  <a:lnTo>
                    <a:pt x="21945" y="258229"/>
                  </a:lnTo>
                  <a:lnTo>
                    <a:pt x="24765" y="245922"/>
                  </a:lnTo>
                  <a:lnTo>
                    <a:pt x="137807" y="39077"/>
                  </a:lnTo>
                  <a:lnTo>
                    <a:pt x="150342" y="26225"/>
                  </a:lnTo>
                  <a:lnTo>
                    <a:pt x="166674" y="21932"/>
                  </a:lnTo>
                  <a:lnTo>
                    <a:pt x="183007" y="26225"/>
                  </a:lnTo>
                  <a:lnTo>
                    <a:pt x="195541" y="39077"/>
                  </a:lnTo>
                  <a:lnTo>
                    <a:pt x="308597" y="245922"/>
                  </a:lnTo>
                  <a:lnTo>
                    <a:pt x="311404" y="258229"/>
                  </a:lnTo>
                  <a:lnTo>
                    <a:pt x="311404" y="205384"/>
                  </a:lnTo>
                  <a:lnTo>
                    <a:pt x="214769" y="28562"/>
                  </a:lnTo>
                  <a:lnTo>
                    <a:pt x="209854" y="21932"/>
                  </a:lnTo>
                  <a:lnTo>
                    <a:pt x="205511" y="16065"/>
                  </a:lnTo>
                  <a:lnTo>
                    <a:pt x="193878" y="7137"/>
                  </a:lnTo>
                  <a:lnTo>
                    <a:pt x="180670" y="1790"/>
                  </a:lnTo>
                  <a:lnTo>
                    <a:pt x="166674" y="0"/>
                  </a:lnTo>
                  <a:lnTo>
                    <a:pt x="152666" y="1790"/>
                  </a:lnTo>
                  <a:lnTo>
                    <a:pt x="118579" y="28562"/>
                  </a:lnTo>
                  <a:lnTo>
                    <a:pt x="5486" y="235458"/>
                  </a:lnTo>
                  <a:lnTo>
                    <a:pt x="0" y="259105"/>
                  </a:lnTo>
                  <a:lnTo>
                    <a:pt x="6591" y="280924"/>
                  </a:lnTo>
                  <a:lnTo>
                    <a:pt x="22771" y="296989"/>
                  </a:lnTo>
                  <a:lnTo>
                    <a:pt x="46062" y="303250"/>
                  </a:lnTo>
                  <a:lnTo>
                    <a:pt x="287286" y="303250"/>
                  </a:lnTo>
                  <a:lnTo>
                    <a:pt x="310616" y="296976"/>
                  </a:lnTo>
                  <a:lnTo>
                    <a:pt x="326326" y="281330"/>
                  </a:lnTo>
                  <a:lnTo>
                    <a:pt x="326771" y="280898"/>
                  </a:lnTo>
                  <a:lnTo>
                    <a:pt x="333336" y="259067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815297" y="4952944"/>
            <a:ext cx="39147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Візьмімо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нашого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прикладу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умовне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Воно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«набір»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кількох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різних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джерел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доходів: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5320" y="6800265"/>
            <a:ext cx="1219835" cy="165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■</a:t>
            </a:r>
            <a:r>
              <a:rPr dirty="0" sz="900" spc="5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поштові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витрати,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43312" y="6800530"/>
            <a:ext cx="3009900" cy="165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цільове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використання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коштів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правлінням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8304" y="7093119"/>
            <a:ext cx="18351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30" b="1">
                <a:solidFill>
                  <a:srgbClr val="AC1032"/>
                </a:solidFill>
                <a:latin typeface="Trebuchet MS"/>
                <a:cs typeface="Trebuchet MS"/>
              </a:rPr>
              <a:t>70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04499" y="7093119"/>
            <a:ext cx="15367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85" b="1">
                <a:solidFill>
                  <a:srgbClr val="AC1032"/>
                </a:solidFill>
                <a:latin typeface="Trebuchet MS"/>
                <a:cs typeface="Trebuchet MS"/>
              </a:rPr>
              <a:t>71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5320" y="5257662"/>
            <a:ext cx="3733800" cy="9398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219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(плату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сервітут)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провайдерів,</a:t>
            </a:r>
            <a:endParaRPr sz="900">
              <a:latin typeface="Tahoma"/>
              <a:cs typeface="Tahoma"/>
            </a:endParaRPr>
          </a:p>
          <a:p>
            <a:pPr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прибудин-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кової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території,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ремонтного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фонду,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14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оренду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допоміжних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приміщень,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пасивні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доходи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(відсотки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залишок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коштів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банку).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5297" y="6324320"/>
            <a:ext cx="3905885" cy="4826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«набір»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поточний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рік:</a:t>
            </a:r>
            <a:endParaRPr sz="900">
              <a:latin typeface="Tahoma"/>
              <a:cs typeface="Tahoma"/>
            </a:endParaRPr>
          </a:p>
          <a:p>
            <a:pPr marL="37274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372745" algn="l"/>
              </a:tabLst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оплата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електричної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енергії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загальнобудинкові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потреби,</a:t>
            </a:r>
            <a:endParaRPr sz="900">
              <a:latin typeface="Tahoma"/>
              <a:cs typeface="Tahoma"/>
            </a:endParaRPr>
          </a:p>
          <a:p>
            <a:pPr marL="37274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372745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поточний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ремонт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04660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6.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Основи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фінансової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53346"/>
            <a:ext cx="9169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Зверніть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уваг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3294" y="990517"/>
            <a:ext cx="373380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5080" indent="-180340">
              <a:lnSpc>
                <a:spcPct val="111100"/>
              </a:lnSpc>
              <a:spcBef>
                <a:spcPts val="10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3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плануванні</a:t>
            </a:r>
            <a:r>
              <a:rPr dirty="0" sz="900" spc="3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кошторису</a:t>
            </a:r>
            <a:r>
              <a:rPr dirty="0" sz="900" spc="3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доходи</a:t>
            </a:r>
            <a:r>
              <a:rPr dirty="0" sz="900" spc="3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3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завжди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збалансовані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собою: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доходи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дорівнюють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витратам;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кошторис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розбитий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розділи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цільовими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фондами;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кожен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розділ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підрозділ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«доходи»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підрозділ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«витрати»;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резервного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відсутня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конкретна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сума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рік,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передбачити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непередбачуване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неможливо;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нашому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прикладі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кошторису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90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(Додаток </a:t>
            </a:r>
            <a:r>
              <a:rPr dirty="0" u="sng" sz="900" spc="-6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8)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замість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конкретної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суми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зазначено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«в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межах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накопичених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коштів».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299" y="2491647"/>
            <a:ext cx="3913504" cy="657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Бухгалтерський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облік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5" b="1">
                <a:solidFill>
                  <a:srgbClr val="AC1032"/>
                </a:solidFill>
                <a:latin typeface="Tahoma"/>
                <a:cs typeface="Tahoma"/>
              </a:rPr>
              <a:t>доходів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витрат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0" b="1">
                <a:solidFill>
                  <a:srgbClr val="AC1032"/>
                </a:solidFill>
                <a:latin typeface="Tahoma"/>
                <a:cs typeface="Tahoma"/>
              </a:rPr>
              <a:t>в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Описану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логіку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необхідно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правильно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відобразити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бухгалтер-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ському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обліку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конкретного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саме?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299" y="3276543"/>
            <a:ext cx="3914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По-перше,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цільові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фонди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відображаються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субрахунки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рахунком</a:t>
            </a:r>
            <a:r>
              <a:rPr dirty="0" sz="900" spc="2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бухгалтерського</a:t>
            </a:r>
            <a:r>
              <a:rPr dirty="0" sz="900" spc="2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обліку</a:t>
            </a:r>
            <a:r>
              <a:rPr dirty="0" sz="900" spc="2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48</a:t>
            </a:r>
            <a:r>
              <a:rPr dirty="0" sz="900" spc="2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«Цільове</a:t>
            </a:r>
            <a:r>
              <a:rPr dirty="0" sz="900" spc="2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фінансування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цільові</a:t>
            </a:r>
            <a:r>
              <a:rPr dirty="0" sz="900" spc="2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надходження».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299" y="3886108"/>
            <a:ext cx="391477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По-друге,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згідно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п.17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Положення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(стандарт)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бухгалтерського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обліку 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15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«Дохід»,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«отримане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цільове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фінансування...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визнаєть-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ся</a:t>
            </a:r>
            <a:r>
              <a:rPr dirty="0" sz="900" spc="-9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доходом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протягом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тих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періодів,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900" spc="-9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яких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були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зазнані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витрати,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пов’язані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з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виконанням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умов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цільового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фінансування».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Інши-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словами,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неприбуткова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організація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визнає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доходи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понесених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витратах.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Тобто 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доходи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визнаються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одночасно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понесенням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тій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самій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сумі.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299" y="5120549"/>
            <a:ext cx="3913504" cy="1686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означає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практиці?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Наведемо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приклад.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отримало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1000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грн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внесків.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поки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відображає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дохід,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зараховує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цільового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фонду,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визна-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ченого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кошторисом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(наприклад,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ремонтного).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Далі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тило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300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грн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прийняло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оплатило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підрядника.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Тепер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визнає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300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грн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витратами,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одночасно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віднімає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цільового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визнає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300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грн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доходом.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маємо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результаті?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Фактичні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надходження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склали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1000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грн.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визнаний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дохід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становить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300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грн,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понесе-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19" y="2057204"/>
            <a:ext cx="3913504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Крім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використання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цільових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фондів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дозволяє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b="1">
                <a:solidFill>
                  <a:srgbClr val="231F20"/>
                </a:solidFill>
                <a:latin typeface="Tahoma"/>
                <a:cs typeface="Tahoma"/>
              </a:rPr>
              <a:t>акумулювати </a:t>
            </a:r>
            <a:r>
              <a:rPr dirty="0" sz="900" spc="-254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кошти.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доходна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частина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кошторису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оперує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цифрами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ходжень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поточного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року.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із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попередніх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років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цільовому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ли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залишити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певні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ошти.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обрий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приклад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зер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ний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фонд: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надходження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протягом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були,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аварійних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ситуа-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цій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сталося.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збережено!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Завдяки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належному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бух-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галтерському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обліку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розрізі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цільових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фондів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-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завжди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знають,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скільки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коштів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«зібралося»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іншому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фонді,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урахуванням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накопиченого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залишку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можуть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запланувати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якомусь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році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витратити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більше,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ніж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кретно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році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надійде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коштів.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Більше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рішен-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ням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залишки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одним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фондів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нести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іншого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наприклад,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невикористані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резервного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перенести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ремонтного.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4343343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діаграмі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схематично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представлена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структура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кошторису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документа: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27995" y="1047871"/>
            <a:ext cx="3888104" cy="9525"/>
            <a:chOff x="827995" y="1047871"/>
            <a:chExt cx="3888104" cy="9525"/>
          </a:xfrm>
        </p:grpSpPr>
        <p:sp>
          <p:nvSpPr>
            <p:cNvPr id="13" name="object 13"/>
            <p:cNvSpPr/>
            <p:nvPr/>
          </p:nvSpPr>
          <p:spPr>
            <a:xfrm>
              <a:off x="859654" y="1052373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27995" y="1052373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827995" y="1843978"/>
            <a:ext cx="3888104" cy="9525"/>
            <a:chOff x="827995" y="1843978"/>
            <a:chExt cx="3888104" cy="9525"/>
          </a:xfrm>
        </p:grpSpPr>
        <p:sp>
          <p:nvSpPr>
            <p:cNvPr id="16" name="object 16"/>
            <p:cNvSpPr/>
            <p:nvPr/>
          </p:nvSpPr>
          <p:spPr>
            <a:xfrm>
              <a:off x="859654" y="1848480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27995" y="1848480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83755" y="1143579"/>
            <a:ext cx="338074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Завдяки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групуванню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доходів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витрат</a:t>
            </a:r>
            <a:endParaRPr sz="1000">
              <a:latin typeface="Tahoma"/>
              <a:cs typeface="Tahoma"/>
            </a:endParaRPr>
          </a:p>
          <a:p>
            <a:pPr algn="ctr" marL="12700" marR="5080" indent="-635">
              <a:lnSpc>
                <a:spcPct val="100000"/>
              </a:lnSpc>
            </a:pP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за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цільовими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фондами співвласники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можуть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визначати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та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ефективно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контролювати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цільове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використання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коштів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правлінням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ОСББ.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11377" y="4797105"/>
            <a:ext cx="1525270" cy="2150745"/>
            <a:chOff x="2011377" y="4797105"/>
            <a:chExt cx="1525270" cy="2150745"/>
          </a:xfrm>
        </p:grpSpPr>
        <p:sp>
          <p:nvSpPr>
            <p:cNvPr id="20" name="object 20"/>
            <p:cNvSpPr/>
            <p:nvPr/>
          </p:nvSpPr>
          <p:spPr>
            <a:xfrm>
              <a:off x="2018870" y="4804598"/>
              <a:ext cx="1510030" cy="2136140"/>
            </a:xfrm>
            <a:custGeom>
              <a:avLst/>
              <a:gdLst/>
              <a:ahLst/>
              <a:cxnLst/>
              <a:rect l="l" t="t" r="r" b="b"/>
              <a:pathLst>
                <a:path w="1510029" h="2136140">
                  <a:moveTo>
                    <a:pt x="0" y="0"/>
                  </a:moveTo>
                  <a:lnTo>
                    <a:pt x="1006662" y="0"/>
                  </a:lnTo>
                  <a:lnTo>
                    <a:pt x="1006662" y="503346"/>
                  </a:lnTo>
                  <a:lnTo>
                    <a:pt x="1510012" y="503346"/>
                  </a:lnTo>
                  <a:lnTo>
                    <a:pt x="1510012" y="2135587"/>
                  </a:lnTo>
                  <a:lnTo>
                    <a:pt x="0" y="2135587"/>
                  </a:lnTo>
                  <a:lnTo>
                    <a:pt x="0" y="0"/>
                  </a:lnTo>
                  <a:close/>
                </a:path>
                <a:path w="1510029" h="2136140">
                  <a:moveTo>
                    <a:pt x="1006662" y="0"/>
                  </a:moveTo>
                  <a:lnTo>
                    <a:pt x="1510012" y="503346"/>
                  </a:lnTo>
                </a:path>
              </a:pathLst>
            </a:custGeom>
            <a:ln w="14986">
              <a:solidFill>
                <a:srgbClr val="AB103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222398" y="5138001"/>
              <a:ext cx="627380" cy="72390"/>
            </a:xfrm>
            <a:custGeom>
              <a:avLst/>
              <a:gdLst/>
              <a:ahLst/>
              <a:cxnLst/>
              <a:rect l="l" t="t" r="r" b="b"/>
              <a:pathLst>
                <a:path w="627380" h="72389">
                  <a:moveTo>
                    <a:pt x="63817" y="71132"/>
                  </a:moveTo>
                  <a:lnTo>
                    <a:pt x="40233" y="34963"/>
                  </a:lnTo>
                  <a:lnTo>
                    <a:pt x="63144" y="1193"/>
                  </a:lnTo>
                  <a:lnTo>
                    <a:pt x="46050" y="1193"/>
                  </a:lnTo>
                  <a:lnTo>
                    <a:pt x="27660" y="29464"/>
                  </a:lnTo>
                  <a:lnTo>
                    <a:pt x="16090" y="29464"/>
                  </a:lnTo>
                  <a:lnTo>
                    <a:pt x="16090" y="1193"/>
                  </a:lnTo>
                  <a:lnTo>
                    <a:pt x="0" y="1193"/>
                  </a:lnTo>
                  <a:lnTo>
                    <a:pt x="0" y="71132"/>
                  </a:lnTo>
                  <a:lnTo>
                    <a:pt x="16090" y="71132"/>
                  </a:lnTo>
                  <a:lnTo>
                    <a:pt x="16090" y="42964"/>
                  </a:lnTo>
                  <a:lnTo>
                    <a:pt x="27254" y="42964"/>
                  </a:lnTo>
                  <a:lnTo>
                    <a:pt x="45453" y="71132"/>
                  </a:lnTo>
                  <a:lnTo>
                    <a:pt x="63817" y="71132"/>
                  </a:lnTo>
                  <a:close/>
                </a:path>
                <a:path w="627380" h="72389">
                  <a:moveTo>
                    <a:pt x="142735" y="29298"/>
                  </a:moveTo>
                  <a:lnTo>
                    <a:pt x="141071" y="23126"/>
                  </a:lnTo>
                  <a:lnTo>
                    <a:pt x="135420" y="13792"/>
                  </a:lnTo>
                  <a:lnTo>
                    <a:pt x="134416" y="12128"/>
                  </a:lnTo>
                  <a:lnTo>
                    <a:pt x="129857" y="7835"/>
                  </a:lnTo>
                  <a:lnTo>
                    <a:pt x="126352" y="5943"/>
                  </a:lnTo>
                  <a:lnTo>
                    <a:pt x="126352" y="31838"/>
                  </a:lnTo>
                  <a:lnTo>
                    <a:pt x="126352" y="40487"/>
                  </a:lnTo>
                  <a:lnTo>
                    <a:pt x="108597" y="58547"/>
                  </a:lnTo>
                  <a:lnTo>
                    <a:pt x="100355" y="58547"/>
                  </a:lnTo>
                  <a:lnTo>
                    <a:pt x="82613" y="40487"/>
                  </a:lnTo>
                  <a:lnTo>
                    <a:pt x="82613" y="31838"/>
                  </a:lnTo>
                  <a:lnTo>
                    <a:pt x="100355" y="13792"/>
                  </a:lnTo>
                  <a:lnTo>
                    <a:pt x="108597" y="13792"/>
                  </a:lnTo>
                  <a:lnTo>
                    <a:pt x="126352" y="31838"/>
                  </a:lnTo>
                  <a:lnTo>
                    <a:pt x="126352" y="5943"/>
                  </a:lnTo>
                  <a:lnTo>
                    <a:pt x="118262" y="1574"/>
                  </a:lnTo>
                  <a:lnTo>
                    <a:pt x="111747" y="0"/>
                  </a:lnTo>
                  <a:lnTo>
                    <a:pt x="97231" y="0"/>
                  </a:lnTo>
                  <a:lnTo>
                    <a:pt x="66230" y="29298"/>
                  </a:lnTo>
                  <a:lnTo>
                    <a:pt x="66230" y="43014"/>
                  </a:lnTo>
                  <a:lnTo>
                    <a:pt x="97231" y="72313"/>
                  </a:lnTo>
                  <a:lnTo>
                    <a:pt x="111747" y="72313"/>
                  </a:lnTo>
                  <a:lnTo>
                    <a:pt x="142735" y="43014"/>
                  </a:lnTo>
                  <a:lnTo>
                    <a:pt x="142735" y="29298"/>
                  </a:lnTo>
                  <a:close/>
                </a:path>
                <a:path w="627380" h="72389">
                  <a:moveTo>
                    <a:pt x="247510" y="1435"/>
                  </a:moveTo>
                  <a:lnTo>
                    <a:pt x="231432" y="1435"/>
                  </a:lnTo>
                  <a:lnTo>
                    <a:pt x="231432" y="57315"/>
                  </a:lnTo>
                  <a:lnTo>
                    <a:pt x="209461" y="57315"/>
                  </a:lnTo>
                  <a:lnTo>
                    <a:pt x="209461" y="1435"/>
                  </a:lnTo>
                  <a:lnTo>
                    <a:pt x="193370" y="1435"/>
                  </a:lnTo>
                  <a:lnTo>
                    <a:pt x="193370" y="57315"/>
                  </a:lnTo>
                  <a:lnTo>
                    <a:pt x="171297" y="57315"/>
                  </a:lnTo>
                  <a:lnTo>
                    <a:pt x="171297" y="1435"/>
                  </a:lnTo>
                  <a:lnTo>
                    <a:pt x="155219" y="1435"/>
                  </a:lnTo>
                  <a:lnTo>
                    <a:pt x="155219" y="57315"/>
                  </a:lnTo>
                  <a:lnTo>
                    <a:pt x="155219" y="71285"/>
                  </a:lnTo>
                  <a:lnTo>
                    <a:pt x="247510" y="71285"/>
                  </a:lnTo>
                  <a:lnTo>
                    <a:pt x="247510" y="57315"/>
                  </a:lnTo>
                  <a:lnTo>
                    <a:pt x="247510" y="1435"/>
                  </a:lnTo>
                  <a:close/>
                </a:path>
                <a:path w="627380" h="72389">
                  <a:moveTo>
                    <a:pt x="318338" y="1206"/>
                  </a:moveTo>
                  <a:lnTo>
                    <a:pt x="257721" y="1206"/>
                  </a:lnTo>
                  <a:lnTo>
                    <a:pt x="257721" y="14389"/>
                  </a:lnTo>
                  <a:lnTo>
                    <a:pt x="279996" y="14389"/>
                  </a:lnTo>
                  <a:lnTo>
                    <a:pt x="279996" y="71132"/>
                  </a:lnTo>
                  <a:lnTo>
                    <a:pt x="295973" y="71132"/>
                  </a:lnTo>
                  <a:lnTo>
                    <a:pt x="295973" y="14389"/>
                  </a:lnTo>
                  <a:lnTo>
                    <a:pt x="318338" y="14389"/>
                  </a:lnTo>
                  <a:lnTo>
                    <a:pt x="318338" y="1206"/>
                  </a:lnTo>
                  <a:close/>
                </a:path>
                <a:path w="627380" h="72389">
                  <a:moveTo>
                    <a:pt x="399148" y="29298"/>
                  </a:moveTo>
                  <a:lnTo>
                    <a:pt x="397484" y="23126"/>
                  </a:lnTo>
                  <a:lnTo>
                    <a:pt x="391833" y="13792"/>
                  </a:lnTo>
                  <a:lnTo>
                    <a:pt x="390829" y="12128"/>
                  </a:lnTo>
                  <a:lnTo>
                    <a:pt x="386270" y="7835"/>
                  </a:lnTo>
                  <a:lnTo>
                    <a:pt x="382765" y="5943"/>
                  </a:lnTo>
                  <a:lnTo>
                    <a:pt x="382765" y="31838"/>
                  </a:lnTo>
                  <a:lnTo>
                    <a:pt x="382765" y="40487"/>
                  </a:lnTo>
                  <a:lnTo>
                    <a:pt x="365010" y="58547"/>
                  </a:lnTo>
                  <a:lnTo>
                    <a:pt x="356768" y="58547"/>
                  </a:lnTo>
                  <a:lnTo>
                    <a:pt x="339039" y="40487"/>
                  </a:lnTo>
                  <a:lnTo>
                    <a:pt x="339039" y="31838"/>
                  </a:lnTo>
                  <a:lnTo>
                    <a:pt x="356768" y="13792"/>
                  </a:lnTo>
                  <a:lnTo>
                    <a:pt x="365010" y="13792"/>
                  </a:lnTo>
                  <a:lnTo>
                    <a:pt x="382765" y="31838"/>
                  </a:lnTo>
                  <a:lnTo>
                    <a:pt x="382765" y="5943"/>
                  </a:lnTo>
                  <a:lnTo>
                    <a:pt x="374675" y="1574"/>
                  </a:lnTo>
                  <a:lnTo>
                    <a:pt x="368160" y="0"/>
                  </a:lnTo>
                  <a:lnTo>
                    <a:pt x="353644" y="0"/>
                  </a:lnTo>
                  <a:lnTo>
                    <a:pt x="322643" y="29298"/>
                  </a:lnTo>
                  <a:lnTo>
                    <a:pt x="322643" y="43014"/>
                  </a:lnTo>
                  <a:lnTo>
                    <a:pt x="353644" y="72313"/>
                  </a:lnTo>
                  <a:lnTo>
                    <a:pt x="368160" y="72313"/>
                  </a:lnTo>
                  <a:lnTo>
                    <a:pt x="399148" y="43014"/>
                  </a:lnTo>
                  <a:lnTo>
                    <a:pt x="399148" y="29298"/>
                  </a:lnTo>
                  <a:close/>
                </a:path>
                <a:path w="627380" h="72389">
                  <a:moveTo>
                    <a:pt x="472262" y="21386"/>
                  </a:moveTo>
                  <a:lnTo>
                    <a:pt x="471043" y="16878"/>
                  </a:lnTo>
                  <a:lnTo>
                    <a:pt x="469417" y="14389"/>
                  </a:lnTo>
                  <a:lnTo>
                    <a:pt x="466115" y="9283"/>
                  </a:lnTo>
                  <a:lnTo>
                    <a:pt x="462610" y="6362"/>
                  </a:lnTo>
                  <a:lnTo>
                    <a:pt x="455879" y="3314"/>
                  </a:lnTo>
                  <a:lnTo>
                    <a:pt x="455879" y="22631"/>
                  </a:lnTo>
                  <a:lnTo>
                    <a:pt x="455879" y="30429"/>
                  </a:lnTo>
                  <a:lnTo>
                    <a:pt x="454621" y="33426"/>
                  </a:lnTo>
                  <a:lnTo>
                    <a:pt x="449554" y="37617"/>
                  </a:lnTo>
                  <a:lnTo>
                    <a:pt x="445871" y="38658"/>
                  </a:lnTo>
                  <a:lnTo>
                    <a:pt x="427824" y="38658"/>
                  </a:lnTo>
                  <a:lnTo>
                    <a:pt x="427824" y="14389"/>
                  </a:lnTo>
                  <a:lnTo>
                    <a:pt x="445871" y="14389"/>
                  </a:lnTo>
                  <a:lnTo>
                    <a:pt x="449554" y="15430"/>
                  </a:lnTo>
                  <a:lnTo>
                    <a:pt x="454621" y="19621"/>
                  </a:lnTo>
                  <a:lnTo>
                    <a:pt x="455879" y="22631"/>
                  </a:lnTo>
                  <a:lnTo>
                    <a:pt x="455879" y="3314"/>
                  </a:lnTo>
                  <a:lnTo>
                    <a:pt x="453478" y="2222"/>
                  </a:lnTo>
                  <a:lnTo>
                    <a:pt x="448094" y="1206"/>
                  </a:lnTo>
                  <a:lnTo>
                    <a:pt x="411645" y="1206"/>
                  </a:lnTo>
                  <a:lnTo>
                    <a:pt x="411645" y="71132"/>
                  </a:lnTo>
                  <a:lnTo>
                    <a:pt x="427824" y="71132"/>
                  </a:lnTo>
                  <a:lnTo>
                    <a:pt x="427824" y="51854"/>
                  </a:lnTo>
                  <a:lnTo>
                    <a:pt x="448094" y="51854"/>
                  </a:lnTo>
                  <a:lnTo>
                    <a:pt x="453478" y="50825"/>
                  </a:lnTo>
                  <a:lnTo>
                    <a:pt x="462610" y="46774"/>
                  </a:lnTo>
                  <a:lnTo>
                    <a:pt x="466115" y="43840"/>
                  </a:lnTo>
                  <a:lnTo>
                    <a:pt x="469442" y="38658"/>
                  </a:lnTo>
                  <a:lnTo>
                    <a:pt x="471043" y="36169"/>
                  </a:lnTo>
                  <a:lnTo>
                    <a:pt x="472262" y="31711"/>
                  </a:lnTo>
                  <a:lnTo>
                    <a:pt x="472262" y="21386"/>
                  </a:lnTo>
                  <a:close/>
                </a:path>
                <a:path w="627380" h="72389">
                  <a:moveTo>
                    <a:pt x="547598" y="1206"/>
                  </a:moveTo>
                  <a:lnTo>
                    <a:pt x="532409" y="1206"/>
                  </a:lnTo>
                  <a:lnTo>
                    <a:pt x="499046" y="46761"/>
                  </a:lnTo>
                  <a:lnTo>
                    <a:pt x="499046" y="1206"/>
                  </a:lnTo>
                  <a:lnTo>
                    <a:pt x="482955" y="1206"/>
                  </a:lnTo>
                  <a:lnTo>
                    <a:pt x="482955" y="71132"/>
                  </a:lnTo>
                  <a:lnTo>
                    <a:pt x="498233" y="71132"/>
                  </a:lnTo>
                  <a:lnTo>
                    <a:pt x="531622" y="25666"/>
                  </a:lnTo>
                  <a:lnTo>
                    <a:pt x="531622" y="71132"/>
                  </a:lnTo>
                  <a:lnTo>
                    <a:pt x="547598" y="71132"/>
                  </a:lnTo>
                  <a:lnTo>
                    <a:pt x="547598" y="1206"/>
                  </a:lnTo>
                  <a:close/>
                </a:path>
                <a:path w="627380" h="72389">
                  <a:moveTo>
                    <a:pt x="626897" y="12382"/>
                  </a:moveTo>
                  <a:lnTo>
                    <a:pt x="623557" y="8382"/>
                  </a:lnTo>
                  <a:lnTo>
                    <a:pt x="619455" y="5321"/>
                  </a:lnTo>
                  <a:lnTo>
                    <a:pt x="609650" y="1054"/>
                  </a:lnTo>
                  <a:lnTo>
                    <a:pt x="604189" y="0"/>
                  </a:lnTo>
                  <a:lnTo>
                    <a:pt x="590931" y="0"/>
                  </a:lnTo>
                  <a:lnTo>
                    <a:pt x="560171" y="29235"/>
                  </a:lnTo>
                  <a:lnTo>
                    <a:pt x="560171" y="43091"/>
                  </a:lnTo>
                  <a:lnTo>
                    <a:pt x="590905" y="72313"/>
                  </a:lnTo>
                  <a:lnTo>
                    <a:pt x="598017" y="72313"/>
                  </a:lnTo>
                  <a:lnTo>
                    <a:pt x="604075" y="72313"/>
                  </a:lnTo>
                  <a:lnTo>
                    <a:pt x="609574" y="71247"/>
                  </a:lnTo>
                  <a:lnTo>
                    <a:pt x="619442" y="66992"/>
                  </a:lnTo>
                  <a:lnTo>
                    <a:pt x="623557" y="63906"/>
                  </a:lnTo>
                  <a:lnTo>
                    <a:pt x="626897" y="59842"/>
                  </a:lnTo>
                  <a:lnTo>
                    <a:pt x="616496" y="50241"/>
                  </a:lnTo>
                  <a:lnTo>
                    <a:pt x="611784" y="55765"/>
                  </a:lnTo>
                  <a:lnTo>
                    <a:pt x="605917" y="58547"/>
                  </a:lnTo>
                  <a:lnTo>
                    <a:pt x="594588" y="58547"/>
                  </a:lnTo>
                  <a:lnTo>
                    <a:pt x="590727" y="57594"/>
                  </a:lnTo>
                  <a:lnTo>
                    <a:pt x="583933" y="53797"/>
                  </a:lnTo>
                  <a:lnTo>
                    <a:pt x="581304" y="51142"/>
                  </a:lnTo>
                  <a:lnTo>
                    <a:pt x="577507" y="44348"/>
                  </a:lnTo>
                  <a:lnTo>
                    <a:pt x="576554" y="40487"/>
                  </a:lnTo>
                  <a:lnTo>
                    <a:pt x="576554" y="31838"/>
                  </a:lnTo>
                  <a:lnTo>
                    <a:pt x="594588" y="13792"/>
                  </a:lnTo>
                  <a:lnTo>
                    <a:pt x="605917" y="13792"/>
                  </a:lnTo>
                  <a:lnTo>
                    <a:pt x="611784" y="16510"/>
                  </a:lnTo>
                  <a:lnTo>
                    <a:pt x="616496" y="21983"/>
                  </a:lnTo>
                  <a:lnTo>
                    <a:pt x="626897" y="1238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1074" y="5488575"/>
              <a:ext cx="1102952" cy="3172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1074" y="5928630"/>
              <a:ext cx="1100879" cy="31172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1074" y="6368661"/>
              <a:ext cx="1105603" cy="306205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143299" y="6800407"/>
            <a:ext cx="3913504" cy="165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300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грн.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Натомість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цільовому</a:t>
            </a:r>
            <a:r>
              <a:rPr dirty="0" sz="900" spc="7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фонді</a:t>
            </a:r>
            <a:r>
              <a:rPr dirty="0" sz="900" spc="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залишок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700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грн.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8304" y="7093119"/>
            <a:ext cx="17653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5" b="1">
                <a:solidFill>
                  <a:srgbClr val="AC1032"/>
                </a:solidFill>
                <a:latin typeface="Trebuchet MS"/>
                <a:cs typeface="Trebuchet MS"/>
              </a:rPr>
              <a:t>72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81258" y="7093119"/>
            <a:ext cx="17462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5" b="1">
                <a:solidFill>
                  <a:srgbClr val="AC1032"/>
                </a:solidFill>
                <a:latin typeface="Trebuchet MS"/>
                <a:cs typeface="Trebuchet MS"/>
              </a:rPr>
              <a:t>73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61429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1.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Замість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вступу.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Чому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співвласники?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Чому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ОСББ?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55886"/>
            <a:ext cx="3913504" cy="137668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80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600" spc="45" b="1">
                <a:solidFill>
                  <a:srgbClr val="AC1032"/>
                </a:solidFill>
                <a:latin typeface="Tahoma"/>
                <a:cs typeface="Tahoma"/>
              </a:rPr>
              <a:t>ема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-260" b="1">
                <a:solidFill>
                  <a:srgbClr val="AC1032"/>
                </a:solidFill>
                <a:latin typeface="Tahoma"/>
                <a:cs typeface="Tahoma"/>
              </a:rPr>
              <a:t>1.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30" b="1">
                <a:solidFill>
                  <a:srgbClr val="AC1032"/>
                </a:solidFill>
                <a:latin typeface="Tahoma"/>
                <a:cs typeface="Tahoma"/>
              </a:rPr>
              <a:t>Замі</a:t>
            </a:r>
            <a:r>
              <a:rPr dirty="0" sz="1600" spc="20" b="1">
                <a:solidFill>
                  <a:srgbClr val="AC1032"/>
                </a:solidFill>
                <a:latin typeface="Tahoma"/>
                <a:cs typeface="Tahoma"/>
              </a:rPr>
              <a:t>с</a:t>
            </a:r>
            <a:r>
              <a:rPr dirty="0" sz="1600" spc="5" b="1">
                <a:solidFill>
                  <a:srgbClr val="AC1032"/>
                </a:solidFill>
                <a:latin typeface="Tahoma"/>
                <a:cs typeface="Tahoma"/>
              </a:rPr>
              <a:t>ть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55" b="1">
                <a:solidFill>
                  <a:srgbClr val="AC1032"/>
                </a:solidFill>
                <a:latin typeface="Tahoma"/>
                <a:cs typeface="Tahoma"/>
              </a:rPr>
              <a:t>в</a:t>
            </a:r>
            <a:r>
              <a:rPr dirty="0" sz="1600" spc="35" b="1">
                <a:solidFill>
                  <a:srgbClr val="AC1032"/>
                </a:solidFill>
                <a:latin typeface="Tahoma"/>
                <a:cs typeface="Tahoma"/>
              </a:rPr>
              <a:t>с</a:t>
            </a:r>
            <a:r>
              <a:rPr dirty="0" sz="1600" spc="-10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600" spc="35" b="1">
                <a:solidFill>
                  <a:srgbClr val="AC1032"/>
                </a:solidFill>
                <a:latin typeface="Tahoma"/>
                <a:cs typeface="Tahoma"/>
              </a:rPr>
              <a:t>уп</a:t>
            </a:r>
            <a:r>
              <a:rPr dirty="0" sz="1600" spc="-25" b="1">
                <a:solidFill>
                  <a:srgbClr val="AC1032"/>
                </a:solidFill>
                <a:latin typeface="Tahoma"/>
                <a:cs typeface="Tahoma"/>
              </a:rPr>
              <a:t>у</a:t>
            </a:r>
            <a:r>
              <a:rPr dirty="0" sz="1600" spc="-110" b="1">
                <a:solidFill>
                  <a:srgbClr val="AC1032"/>
                </a:solidFill>
                <a:latin typeface="Tahoma"/>
                <a:cs typeface="Tahoma"/>
              </a:rPr>
              <a:t>.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spc="45" b="1">
                <a:solidFill>
                  <a:srgbClr val="AC1032"/>
                </a:solidFill>
                <a:latin typeface="Tahoma"/>
                <a:cs typeface="Tahoma"/>
              </a:rPr>
              <a:t>Чому</a:t>
            </a:r>
            <a:r>
              <a:rPr dirty="0" sz="16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40" b="1">
                <a:solidFill>
                  <a:srgbClr val="AC1032"/>
                </a:solidFill>
                <a:latin typeface="Tahoma"/>
                <a:cs typeface="Tahoma"/>
              </a:rPr>
              <a:t>співвласники?</a:t>
            </a:r>
            <a:r>
              <a:rPr dirty="0" sz="16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45" b="1">
                <a:solidFill>
                  <a:srgbClr val="AC1032"/>
                </a:solidFill>
                <a:latin typeface="Tahoma"/>
                <a:cs typeface="Tahoma"/>
              </a:rPr>
              <a:t>Чому</a:t>
            </a:r>
            <a:r>
              <a:rPr dirty="0" sz="16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70" b="1">
                <a:solidFill>
                  <a:srgbClr val="AC1032"/>
                </a:solidFill>
                <a:latin typeface="Tahoma"/>
                <a:cs typeface="Tahoma"/>
              </a:rPr>
              <a:t>ОСББ?</a:t>
            </a:r>
            <a:endParaRPr sz="1600">
              <a:latin typeface="Tahoma"/>
              <a:cs typeface="Tahoma"/>
            </a:endParaRPr>
          </a:p>
          <a:p>
            <a:pPr algn="just" marL="192405" marR="5080">
              <a:lnSpc>
                <a:spcPct val="125000"/>
              </a:lnSpc>
              <a:spcBef>
                <a:spcPts val="1040"/>
              </a:spcBef>
            </a:pPr>
            <a:r>
              <a:rPr dirty="0" sz="800" spc="75" i="1">
                <a:solidFill>
                  <a:srgbClr val="231F20"/>
                </a:solidFill>
                <a:latin typeface="Verdana"/>
                <a:cs typeface="Verdana"/>
              </a:rPr>
              <a:t>У </a:t>
            </a:r>
            <a:r>
              <a:rPr dirty="0" sz="800" spc="50" i="1">
                <a:solidFill>
                  <a:srgbClr val="231F20"/>
                </a:solidFill>
                <a:latin typeface="Verdana"/>
                <a:cs typeface="Verdana"/>
              </a:rPr>
              <a:t>цій 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темі </a:t>
            </a:r>
            <a:r>
              <a:rPr dirty="0" sz="800" spc="85" i="1">
                <a:solidFill>
                  <a:srgbClr val="231F20"/>
                </a:solidFill>
                <a:latin typeface="Verdana"/>
                <a:cs typeface="Verdana"/>
              </a:rPr>
              <a:t>ми </a:t>
            </a:r>
            <a:r>
              <a:rPr dirty="0" sz="800" spc="50" i="1">
                <a:solidFill>
                  <a:srgbClr val="231F20"/>
                </a:solidFill>
                <a:latin typeface="Verdana"/>
                <a:cs typeface="Verdana"/>
              </a:rPr>
              <a:t>коротко розглянемо,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як </a:t>
            </a:r>
            <a:r>
              <a:rPr dirty="0" sz="800" spc="65" i="1">
                <a:solidFill>
                  <a:srgbClr val="231F20"/>
                </a:solidFill>
                <a:latin typeface="Verdana"/>
                <a:cs typeface="Verdana"/>
              </a:rPr>
              <a:t>формувалися </a:t>
            </a:r>
            <a:r>
              <a:rPr dirty="0" sz="800" spc="30" i="1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Україні </a:t>
            </a:r>
            <a:r>
              <a:rPr dirty="0" sz="800" spc="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65" i="1">
                <a:solidFill>
                  <a:srgbClr val="231F20"/>
                </a:solidFill>
                <a:latin typeface="Verdana"/>
                <a:cs typeface="Verdana"/>
              </a:rPr>
              <a:t>відносини</a:t>
            </a:r>
            <a:r>
              <a:rPr dirty="0" sz="800" spc="2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0" i="1">
                <a:solidFill>
                  <a:srgbClr val="231F20"/>
                </a:solidFill>
                <a:latin typeface="Verdana"/>
                <a:cs typeface="Verdana"/>
              </a:rPr>
              <a:t>спільної</a:t>
            </a:r>
            <a:r>
              <a:rPr dirty="0" sz="800" spc="2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65" i="1">
                <a:solidFill>
                  <a:srgbClr val="231F20"/>
                </a:solidFill>
                <a:latin typeface="Verdana"/>
                <a:cs typeface="Verdana"/>
              </a:rPr>
              <a:t>власності</a:t>
            </a:r>
            <a:r>
              <a:rPr dirty="0" sz="800" spc="2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5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800" spc="2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65" i="1">
                <a:solidFill>
                  <a:srgbClr val="231F20"/>
                </a:solidFill>
                <a:latin typeface="Verdana"/>
                <a:cs typeface="Verdana"/>
              </a:rPr>
              <a:t>багатоквартирних</a:t>
            </a:r>
            <a:r>
              <a:rPr dirty="0" sz="800" spc="2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будинках </a:t>
            </a:r>
            <a:r>
              <a:rPr dirty="0" sz="800" spc="-2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0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8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чому</a:t>
            </a:r>
            <a:r>
              <a:rPr dirty="0" sz="8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85" i="1">
                <a:solidFill>
                  <a:srgbClr val="231F20"/>
                </a:solidFill>
                <a:latin typeface="Verdana"/>
                <a:cs typeface="Verdana"/>
              </a:rPr>
              <a:t>ми</a:t>
            </a:r>
            <a:r>
              <a:rPr dirty="0" sz="8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сьогодні</a:t>
            </a:r>
            <a:r>
              <a:rPr dirty="0" sz="8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70" i="1">
                <a:solidFill>
                  <a:srgbClr val="231F20"/>
                </a:solidFill>
                <a:latin typeface="Verdana"/>
                <a:cs typeface="Verdana"/>
              </a:rPr>
              <a:t>говоримо</a:t>
            </a:r>
            <a:r>
              <a:rPr dirty="0" sz="8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70" i="1">
                <a:solidFill>
                  <a:srgbClr val="231F20"/>
                </a:solidFill>
                <a:latin typeface="Verdana"/>
                <a:cs typeface="Verdana"/>
              </a:rPr>
              <a:t>про</a:t>
            </a:r>
            <a:r>
              <a:rPr dirty="0" sz="8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співвласників</a:t>
            </a:r>
            <a:r>
              <a:rPr dirty="0" sz="8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65" i="1">
                <a:solidFill>
                  <a:srgbClr val="231F20"/>
                </a:solidFill>
                <a:latin typeface="Verdana"/>
                <a:cs typeface="Verdana"/>
              </a:rPr>
              <a:t>багатоквартир- </a:t>
            </a:r>
            <a:r>
              <a:rPr dirty="0" sz="800" spc="-2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них</a:t>
            </a:r>
            <a:r>
              <a:rPr dirty="0" sz="800" spc="-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будинків</a:t>
            </a:r>
            <a:r>
              <a:rPr dirty="0" sz="800" spc="-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60" i="1">
                <a:solidFill>
                  <a:srgbClr val="231F20"/>
                </a:solidFill>
                <a:latin typeface="Verdana"/>
                <a:cs typeface="Verdana"/>
              </a:rPr>
              <a:t>та</a:t>
            </a:r>
            <a:r>
              <a:rPr dirty="0" sz="800" spc="-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їхні</a:t>
            </a:r>
            <a:r>
              <a:rPr dirty="0" sz="800" spc="-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об’єднання.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176" y="2362142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Починаючи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розмову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-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багатоквар- </a:t>
            </a:r>
            <a:r>
              <a:rPr dirty="0" sz="900" spc="-2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 b="1">
                <a:solidFill>
                  <a:srgbClr val="231F20"/>
                </a:solidFill>
                <a:latin typeface="Tahoma"/>
                <a:cs typeface="Tahoma"/>
              </a:rPr>
              <a:t>тирного</a:t>
            </a:r>
            <a:r>
              <a:rPr dirty="0" sz="9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маємо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спершу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зрозуміти,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взагалі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такий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тер-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мін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з’явився.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Чому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раптом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багатоквартирний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став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ною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власністю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співвласники?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176" y="3124061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Правове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регулювання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відносин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багатоквартирному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маємо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сьогодні,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послідовно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формувалося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протя-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гом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усього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часу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незалежності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України,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принципи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були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кладені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1991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році,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часів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Української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Радянської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Соціалістич-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ної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Республіки,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було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прийнято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УРСР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власність».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176" y="4053559"/>
            <a:ext cx="21316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передбачив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згаданий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закон?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176" y="4343215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По-перше,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він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встановив,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самостійним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об’єктом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ності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квартира.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Виділив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(виокремив)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квартиру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об’єкт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із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раніше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ціліс-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об’єкта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916846"/>
            <a:ext cx="3914775" cy="1165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55" b="1">
                <a:solidFill>
                  <a:srgbClr val="AC1032"/>
                </a:solidFill>
                <a:latin typeface="Tahoma"/>
                <a:cs typeface="Tahoma"/>
              </a:rPr>
              <a:t>Передмова</a:t>
            </a:r>
            <a:endParaRPr sz="16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060"/>
              </a:spcBef>
            </a:pP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Цей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посібник є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результатом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спеціалістів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Проекту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ЄС/ПРООН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«Об’єднання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співвласників будинків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для впрова-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дження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сталих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енергоефективних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рішень»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(HOUSES),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який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впроваджується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Програмою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розвитку 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ООН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фінансується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Європейським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Союзом.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2209742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Мета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посібника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–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дати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базові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знання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діяльності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(ОСББ)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власникам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токвартирному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першу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чергу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тим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них,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хто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прагне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створити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створив.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3124025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посібнику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розкриваються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юридичні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практичні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аспекти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діяль-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ності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таких об’єднань.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Текст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посібника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доповнюємо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числен-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ними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ілюстраціями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зразками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документів.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97" y="3733578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додатках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посібника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знайдете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чимало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корисної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ін-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формації: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витяги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чинних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законодавчих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актів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(ми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зібрали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най-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частіше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згадувані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норми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одному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місці,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тексті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посіб-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ника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небагато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прямих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цитат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 законодавства),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діаграми,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більш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докладний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розгляд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окремих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питань.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297" y="4647885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Ознайомлення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усім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викладеним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посібнику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матеріалом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замінить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вам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уважного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вивчення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законодавства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особистого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практичного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досвіду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роботи,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однак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допоможе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уникнути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деяких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120"/>
              </a:spcBef>
            </a:pP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«ґуль»,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часто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набивають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новачки.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3267" y="5310332"/>
            <a:ext cx="1629660" cy="138430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8446665" y="5773309"/>
            <a:ext cx="1416050" cy="932180"/>
            <a:chOff x="8446665" y="5773309"/>
            <a:chExt cx="1416050" cy="932180"/>
          </a:xfrm>
        </p:grpSpPr>
        <p:sp>
          <p:nvSpPr>
            <p:cNvPr id="16" name="object 16"/>
            <p:cNvSpPr/>
            <p:nvPr/>
          </p:nvSpPr>
          <p:spPr>
            <a:xfrm>
              <a:off x="8456980" y="5783625"/>
              <a:ext cx="1111885" cy="911225"/>
            </a:xfrm>
            <a:custGeom>
              <a:avLst/>
              <a:gdLst/>
              <a:ahLst/>
              <a:cxnLst/>
              <a:rect l="l" t="t" r="r" b="b"/>
              <a:pathLst>
                <a:path w="1111884" h="911225">
                  <a:moveTo>
                    <a:pt x="455523" y="455520"/>
                  </a:moveTo>
                  <a:lnTo>
                    <a:pt x="911016" y="455520"/>
                  </a:lnTo>
                  <a:lnTo>
                    <a:pt x="908664" y="502091"/>
                  </a:lnTo>
                  <a:lnTo>
                    <a:pt x="901762" y="547316"/>
                  </a:lnTo>
                  <a:lnTo>
                    <a:pt x="890537" y="590968"/>
                  </a:lnTo>
                  <a:lnTo>
                    <a:pt x="875220" y="632818"/>
                  </a:lnTo>
                  <a:lnTo>
                    <a:pt x="856039" y="672635"/>
                  </a:lnTo>
                  <a:lnTo>
                    <a:pt x="833222" y="710192"/>
                  </a:lnTo>
                  <a:lnTo>
                    <a:pt x="807000" y="745259"/>
                  </a:lnTo>
                  <a:lnTo>
                    <a:pt x="777601" y="777607"/>
                  </a:lnTo>
                  <a:lnTo>
                    <a:pt x="745255" y="807007"/>
                  </a:lnTo>
                  <a:lnTo>
                    <a:pt x="710189" y="833231"/>
                  </a:lnTo>
                  <a:lnTo>
                    <a:pt x="672634" y="856048"/>
                  </a:lnTo>
                  <a:lnTo>
                    <a:pt x="632817" y="875230"/>
                  </a:lnTo>
                  <a:lnTo>
                    <a:pt x="590969" y="890548"/>
                  </a:lnTo>
                  <a:lnTo>
                    <a:pt x="547318" y="901773"/>
                  </a:lnTo>
                  <a:lnTo>
                    <a:pt x="502093" y="908676"/>
                  </a:lnTo>
                  <a:lnTo>
                    <a:pt x="455523" y="911028"/>
                  </a:lnTo>
                  <a:lnTo>
                    <a:pt x="408948" y="908676"/>
                  </a:lnTo>
                  <a:lnTo>
                    <a:pt x="363718" y="901773"/>
                  </a:lnTo>
                  <a:lnTo>
                    <a:pt x="320063" y="890548"/>
                  </a:lnTo>
                  <a:lnTo>
                    <a:pt x="278211" y="875230"/>
                  </a:lnTo>
                  <a:lnTo>
                    <a:pt x="238392" y="856048"/>
                  </a:lnTo>
                  <a:lnTo>
                    <a:pt x="200834" y="833231"/>
                  </a:lnTo>
                  <a:lnTo>
                    <a:pt x="165766" y="807007"/>
                  </a:lnTo>
                  <a:lnTo>
                    <a:pt x="133418" y="777607"/>
                  </a:lnTo>
                  <a:lnTo>
                    <a:pt x="104018" y="745259"/>
                  </a:lnTo>
                  <a:lnTo>
                    <a:pt x="77795" y="710192"/>
                  </a:lnTo>
                  <a:lnTo>
                    <a:pt x="54978" y="672635"/>
                  </a:lnTo>
                  <a:lnTo>
                    <a:pt x="35796" y="632818"/>
                  </a:lnTo>
                  <a:lnTo>
                    <a:pt x="20479" y="590968"/>
                  </a:lnTo>
                  <a:lnTo>
                    <a:pt x="9254" y="547316"/>
                  </a:lnTo>
                  <a:lnTo>
                    <a:pt x="2351" y="502091"/>
                  </a:lnTo>
                  <a:lnTo>
                    <a:pt x="0" y="455520"/>
                  </a:lnTo>
                  <a:lnTo>
                    <a:pt x="2351" y="408945"/>
                  </a:lnTo>
                  <a:lnTo>
                    <a:pt x="9254" y="363716"/>
                  </a:lnTo>
                  <a:lnTo>
                    <a:pt x="20479" y="320061"/>
                  </a:lnTo>
                  <a:lnTo>
                    <a:pt x="35796" y="278210"/>
                  </a:lnTo>
                  <a:lnTo>
                    <a:pt x="54978" y="238391"/>
                  </a:lnTo>
                  <a:lnTo>
                    <a:pt x="77795" y="200833"/>
                  </a:lnTo>
                  <a:lnTo>
                    <a:pt x="104018" y="165766"/>
                  </a:lnTo>
                  <a:lnTo>
                    <a:pt x="133418" y="133418"/>
                  </a:lnTo>
                  <a:lnTo>
                    <a:pt x="165766" y="104018"/>
                  </a:lnTo>
                  <a:lnTo>
                    <a:pt x="200834" y="77795"/>
                  </a:lnTo>
                  <a:lnTo>
                    <a:pt x="238392" y="54978"/>
                  </a:lnTo>
                  <a:lnTo>
                    <a:pt x="278211" y="35796"/>
                  </a:lnTo>
                  <a:lnTo>
                    <a:pt x="320063" y="20479"/>
                  </a:lnTo>
                  <a:lnTo>
                    <a:pt x="363718" y="9254"/>
                  </a:lnTo>
                  <a:lnTo>
                    <a:pt x="408948" y="2351"/>
                  </a:lnTo>
                  <a:lnTo>
                    <a:pt x="455523" y="0"/>
                  </a:lnTo>
                  <a:lnTo>
                    <a:pt x="503915" y="2571"/>
                  </a:lnTo>
                  <a:lnTo>
                    <a:pt x="551225" y="10156"/>
                  </a:lnTo>
                  <a:lnTo>
                    <a:pt x="597113" y="22558"/>
                  </a:lnTo>
                  <a:lnTo>
                    <a:pt x="641240" y="39580"/>
                  </a:lnTo>
                  <a:lnTo>
                    <a:pt x="683266" y="61026"/>
                  </a:lnTo>
                  <a:lnTo>
                    <a:pt x="722851" y="86700"/>
                  </a:lnTo>
                  <a:lnTo>
                    <a:pt x="759656" y="116406"/>
                  </a:lnTo>
                  <a:lnTo>
                    <a:pt x="793342" y="149947"/>
                  </a:lnTo>
                  <a:lnTo>
                    <a:pt x="823568" y="187128"/>
                  </a:lnTo>
                  <a:lnTo>
                    <a:pt x="849995" y="227752"/>
                  </a:lnTo>
                  <a:lnTo>
                    <a:pt x="455523" y="455520"/>
                  </a:lnTo>
                  <a:close/>
                </a:path>
                <a:path w="1111884" h="911225">
                  <a:moveTo>
                    <a:pt x="656386" y="403991"/>
                  </a:moveTo>
                  <a:lnTo>
                    <a:pt x="1050858" y="176235"/>
                  </a:lnTo>
                  <a:lnTo>
                    <a:pt x="1072561" y="218837"/>
                  </a:lnTo>
                  <a:lnTo>
                    <a:pt x="1089613" y="263294"/>
                  </a:lnTo>
                  <a:lnTo>
                    <a:pt x="1101917" y="309225"/>
                  </a:lnTo>
                  <a:lnTo>
                    <a:pt x="1109372" y="356250"/>
                  </a:lnTo>
                  <a:lnTo>
                    <a:pt x="1111879" y="403991"/>
                  </a:lnTo>
                  <a:lnTo>
                    <a:pt x="656386" y="403991"/>
                  </a:lnTo>
                  <a:close/>
                </a:path>
              </a:pathLst>
            </a:custGeom>
            <a:ln w="2063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3826" y="6010365"/>
              <a:ext cx="364754" cy="1267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4184" y="6010902"/>
              <a:ext cx="248382" cy="12620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671895" y="6367350"/>
              <a:ext cx="288925" cy="231140"/>
            </a:xfrm>
            <a:custGeom>
              <a:avLst/>
              <a:gdLst/>
              <a:ahLst/>
              <a:cxnLst/>
              <a:rect l="l" t="t" r="r" b="b"/>
              <a:pathLst>
                <a:path w="288925" h="231140">
                  <a:moveTo>
                    <a:pt x="48676" y="145554"/>
                  </a:moveTo>
                  <a:lnTo>
                    <a:pt x="19141" y="145554"/>
                  </a:lnTo>
                  <a:lnTo>
                    <a:pt x="33345" y="157438"/>
                  </a:lnTo>
                  <a:lnTo>
                    <a:pt x="75163" y="199250"/>
                  </a:lnTo>
                  <a:lnTo>
                    <a:pt x="91871" y="212812"/>
                  </a:lnTo>
                  <a:lnTo>
                    <a:pt x="111004" y="222724"/>
                  </a:lnTo>
                  <a:lnTo>
                    <a:pt x="132097" y="228806"/>
                  </a:lnTo>
                  <a:lnTo>
                    <a:pt x="154686" y="230873"/>
                  </a:lnTo>
                  <a:lnTo>
                    <a:pt x="250484" y="230864"/>
                  </a:lnTo>
                  <a:lnTo>
                    <a:pt x="265456" y="227727"/>
                  </a:lnTo>
                  <a:lnTo>
                    <a:pt x="277562" y="219543"/>
                  </a:lnTo>
                  <a:lnTo>
                    <a:pt x="282860" y="211634"/>
                  </a:lnTo>
                  <a:lnTo>
                    <a:pt x="155874" y="211634"/>
                  </a:lnTo>
                  <a:lnTo>
                    <a:pt x="135594" y="209826"/>
                  </a:lnTo>
                  <a:lnTo>
                    <a:pt x="117622" y="204646"/>
                  </a:lnTo>
                  <a:lnTo>
                    <a:pt x="102005" y="196466"/>
                  </a:lnTo>
                  <a:lnTo>
                    <a:pt x="88788" y="185656"/>
                  </a:lnTo>
                  <a:lnTo>
                    <a:pt x="48676" y="145554"/>
                  </a:lnTo>
                  <a:close/>
                </a:path>
                <a:path w="288925" h="231140">
                  <a:moveTo>
                    <a:pt x="104058" y="100059"/>
                  </a:moveTo>
                  <a:lnTo>
                    <a:pt x="97962" y="100059"/>
                  </a:lnTo>
                  <a:lnTo>
                    <a:pt x="90464" y="107573"/>
                  </a:lnTo>
                  <a:lnTo>
                    <a:pt x="90464" y="113669"/>
                  </a:lnTo>
                  <a:lnTo>
                    <a:pt x="129082" y="152317"/>
                  </a:lnTo>
                  <a:lnTo>
                    <a:pt x="139958" y="161244"/>
                  </a:lnTo>
                  <a:lnTo>
                    <a:pt x="152175" y="167776"/>
                  </a:lnTo>
                  <a:lnTo>
                    <a:pt x="165425" y="171788"/>
                  </a:lnTo>
                  <a:lnTo>
                    <a:pt x="179405" y="173153"/>
                  </a:lnTo>
                  <a:lnTo>
                    <a:pt x="249905" y="173153"/>
                  </a:lnTo>
                  <a:lnTo>
                    <a:pt x="257470" y="174684"/>
                  </a:lnTo>
                  <a:lnTo>
                    <a:pt x="263652" y="178856"/>
                  </a:lnTo>
                  <a:lnTo>
                    <a:pt x="267822" y="185037"/>
                  </a:lnTo>
                  <a:lnTo>
                    <a:pt x="269351" y="192597"/>
                  </a:lnTo>
                  <a:lnTo>
                    <a:pt x="267874" y="199969"/>
                  </a:lnTo>
                  <a:lnTo>
                    <a:pt x="263819" y="205976"/>
                  </a:lnTo>
                  <a:lnTo>
                    <a:pt x="257753" y="210054"/>
                  </a:lnTo>
                  <a:lnTo>
                    <a:pt x="250240" y="211634"/>
                  </a:lnTo>
                  <a:lnTo>
                    <a:pt x="282860" y="211634"/>
                  </a:lnTo>
                  <a:lnTo>
                    <a:pt x="285661" y="207452"/>
                  </a:lnTo>
                  <a:lnTo>
                    <a:pt x="288615" y="192597"/>
                  </a:lnTo>
                  <a:lnTo>
                    <a:pt x="285567" y="177551"/>
                  </a:lnTo>
                  <a:lnTo>
                    <a:pt x="277261" y="165253"/>
                  </a:lnTo>
                  <a:lnTo>
                    <a:pt x="264955" y="156956"/>
                  </a:lnTo>
                  <a:lnTo>
                    <a:pt x="249905" y="153911"/>
                  </a:lnTo>
                  <a:lnTo>
                    <a:pt x="178094" y="153911"/>
                  </a:lnTo>
                  <a:lnTo>
                    <a:pt x="176723" y="153866"/>
                  </a:lnTo>
                  <a:lnTo>
                    <a:pt x="175412" y="153759"/>
                  </a:lnTo>
                  <a:lnTo>
                    <a:pt x="186983" y="141317"/>
                  </a:lnTo>
                  <a:lnTo>
                    <a:pt x="148193" y="141317"/>
                  </a:lnTo>
                  <a:lnTo>
                    <a:pt x="143286" y="139281"/>
                  </a:lnTo>
                  <a:lnTo>
                    <a:pt x="104058" y="100059"/>
                  </a:lnTo>
                  <a:close/>
                </a:path>
                <a:path w="288925" h="231140">
                  <a:moveTo>
                    <a:pt x="14935" y="0"/>
                  </a:moveTo>
                  <a:lnTo>
                    <a:pt x="4297" y="0"/>
                  </a:lnTo>
                  <a:lnTo>
                    <a:pt x="0" y="4300"/>
                  </a:lnTo>
                  <a:lnTo>
                    <a:pt x="0" y="149601"/>
                  </a:lnTo>
                  <a:lnTo>
                    <a:pt x="4297" y="153911"/>
                  </a:lnTo>
                  <a:lnTo>
                    <a:pt x="14508" y="153911"/>
                  </a:lnTo>
                  <a:lnTo>
                    <a:pt x="18531" y="150269"/>
                  </a:lnTo>
                  <a:lnTo>
                    <a:pt x="19141" y="145554"/>
                  </a:lnTo>
                  <a:lnTo>
                    <a:pt x="48676" y="145554"/>
                  </a:lnTo>
                  <a:lnTo>
                    <a:pt x="46482" y="143341"/>
                  </a:lnTo>
                  <a:lnTo>
                    <a:pt x="19263" y="120563"/>
                  </a:lnTo>
                  <a:lnTo>
                    <a:pt x="19263" y="38468"/>
                  </a:lnTo>
                  <a:lnTo>
                    <a:pt x="128194" y="38468"/>
                  </a:lnTo>
                  <a:lnTo>
                    <a:pt x="126888" y="37088"/>
                  </a:lnTo>
                  <a:lnTo>
                    <a:pt x="118060" y="29511"/>
                  </a:lnTo>
                  <a:lnTo>
                    <a:pt x="107956" y="23904"/>
                  </a:lnTo>
                  <a:lnTo>
                    <a:pt x="96931" y="20424"/>
                  </a:lnTo>
                  <a:lnTo>
                    <a:pt x="85344" y="19229"/>
                  </a:lnTo>
                  <a:lnTo>
                    <a:pt x="19263" y="19229"/>
                  </a:lnTo>
                  <a:lnTo>
                    <a:pt x="19263" y="4300"/>
                  </a:lnTo>
                  <a:lnTo>
                    <a:pt x="14935" y="0"/>
                  </a:lnTo>
                  <a:close/>
                </a:path>
                <a:path w="288925" h="231140">
                  <a:moveTo>
                    <a:pt x="128194" y="38468"/>
                  </a:moveTo>
                  <a:lnTo>
                    <a:pt x="85344" y="38468"/>
                  </a:lnTo>
                  <a:lnTo>
                    <a:pt x="93031" y="39260"/>
                  </a:lnTo>
                  <a:lnTo>
                    <a:pt x="100343" y="41568"/>
                  </a:lnTo>
                  <a:lnTo>
                    <a:pt x="107045" y="45291"/>
                  </a:lnTo>
                  <a:lnTo>
                    <a:pt x="112897" y="50328"/>
                  </a:lnTo>
                  <a:lnTo>
                    <a:pt x="167700" y="108204"/>
                  </a:lnTo>
                  <a:lnTo>
                    <a:pt x="172925" y="118752"/>
                  </a:lnTo>
                  <a:lnTo>
                    <a:pt x="171415" y="129538"/>
                  </a:lnTo>
                  <a:lnTo>
                    <a:pt x="164481" y="137935"/>
                  </a:lnTo>
                  <a:lnTo>
                    <a:pt x="153436" y="141317"/>
                  </a:lnTo>
                  <a:lnTo>
                    <a:pt x="186983" y="141317"/>
                  </a:lnTo>
                  <a:lnTo>
                    <a:pt x="192081" y="125774"/>
                  </a:lnTo>
                  <a:lnTo>
                    <a:pt x="190375" y="109562"/>
                  </a:lnTo>
                  <a:lnTo>
                    <a:pt x="181660" y="94978"/>
                  </a:lnTo>
                  <a:lnTo>
                    <a:pt x="128194" y="38468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5052" y="6303211"/>
              <a:ext cx="115427" cy="19333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88304" y="7093119"/>
            <a:ext cx="9969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5" b="1">
                <a:solidFill>
                  <a:srgbClr val="AC1032"/>
                </a:solidFill>
                <a:latin typeface="Trebuchet MS"/>
                <a:cs typeface="Trebuchet MS"/>
              </a:rPr>
              <a:t>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57458" y="7093119"/>
            <a:ext cx="9969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5" b="1">
                <a:solidFill>
                  <a:srgbClr val="AC1032"/>
                </a:solidFill>
                <a:latin typeface="Trebuchet MS"/>
                <a:cs typeface="Trebuchet MS"/>
              </a:rPr>
              <a:t>3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04660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6.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Основи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фінансової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38106"/>
            <a:ext cx="391477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будинку»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передбачає,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«частка </a:t>
            </a:r>
            <a:r>
              <a:rPr dirty="0" sz="900" spc="50" i="1">
                <a:solidFill>
                  <a:srgbClr val="231F20"/>
                </a:solidFill>
                <a:latin typeface="Verdana"/>
                <a:cs typeface="Verdana"/>
              </a:rPr>
              <a:t>співвласника 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у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загально-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му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обсязі внесків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і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платежів </a:t>
            </a:r>
            <a:r>
              <a:rPr dirty="0" sz="900" spc="75" i="1">
                <a:solidFill>
                  <a:srgbClr val="231F20"/>
                </a:solidFill>
                <a:latin typeface="Verdana"/>
                <a:cs typeface="Verdana"/>
              </a:rPr>
              <a:t>на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утримання,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реконструкцію,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реставрацію,</a:t>
            </a:r>
            <a:r>
              <a:rPr dirty="0" sz="900" spc="-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проведення</a:t>
            </a:r>
            <a:r>
              <a:rPr dirty="0" sz="900" spc="-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поточного</a:t>
            </a:r>
            <a:r>
              <a:rPr dirty="0" sz="900" spc="-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900" spc="-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капітального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ремонтів,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технічного </a:t>
            </a:r>
            <a:r>
              <a:rPr dirty="0" sz="900" spc="60" i="1">
                <a:solidFill>
                  <a:srgbClr val="231F20"/>
                </a:solidFill>
                <a:latin typeface="Verdana"/>
                <a:cs typeface="Verdana"/>
              </a:rPr>
              <a:t>переоснащення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спільного </a:t>
            </a:r>
            <a:r>
              <a:rPr dirty="0" sz="900" spc="85" i="1">
                <a:solidFill>
                  <a:srgbClr val="231F20"/>
                </a:solidFill>
                <a:latin typeface="Verdana"/>
                <a:cs typeface="Verdana"/>
              </a:rPr>
              <a:t>майна 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у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багатоквар-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0" i="1">
                <a:solidFill>
                  <a:srgbClr val="231F20"/>
                </a:solidFill>
                <a:latin typeface="Verdana"/>
                <a:cs typeface="Verdana"/>
              </a:rPr>
              <a:t>тирному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будинку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встановлюється </a:t>
            </a:r>
            <a:r>
              <a:rPr dirty="0" sz="900" spc="55" i="1">
                <a:solidFill>
                  <a:srgbClr val="231F20"/>
                </a:solidFill>
                <a:latin typeface="Verdana"/>
                <a:cs typeface="Verdana"/>
              </a:rPr>
              <a:t>пропорційно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до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загальної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площі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0" i="1">
                <a:solidFill>
                  <a:srgbClr val="231F20"/>
                </a:solidFill>
                <a:latin typeface="Verdana"/>
                <a:cs typeface="Verdana"/>
              </a:rPr>
              <a:t>квартири</a:t>
            </a:r>
            <a:r>
              <a:rPr dirty="0" sz="900" spc="-2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(квартир)</a:t>
            </a:r>
            <a:r>
              <a:rPr dirty="0" sz="900" spc="-2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та/або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нежитлових</a:t>
            </a:r>
            <a:r>
              <a:rPr dirty="0" sz="900" spc="-2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приміщень,</a:t>
            </a:r>
            <a:r>
              <a:rPr dirty="0" sz="900" spc="-2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65" i="1">
                <a:solidFill>
                  <a:srgbClr val="231F20"/>
                </a:solidFill>
                <a:latin typeface="Verdana"/>
                <a:cs typeface="Verdana"/>
              </a:rPr>
              <a:t>що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перебувають</a:t>
            </a:r>
            <a:r>
              <a:rPr dirty="0" sz="9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його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власності»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2072547"/>
            <a:ext cx="331342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справедливо: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більша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власність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більші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обов’язки.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7871" y="2362142"/>
            <a:ext cx="396684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0480">
              <a:lnSpc>
                <a:spcPct val="111100"/>
              </a:lnSpc>
              <a:spcBef>
                <a:spcPts val="100"/>
              </a:spcBef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Наступне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запитання: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можна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все-таки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передбачити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когось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більший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менший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розмір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внесків?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Скажімо,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ників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приміщень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більше,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пенсіонерів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мен-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ше?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Відповідь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ні!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Розмір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розподіляється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пропорцій-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площі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нія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інакше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Якщ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вна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лідо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зпо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діл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6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6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baseline="33333" sz="750" spc="30">
                <a:solidFill>
                  <a:srgbClr val="231F20"/>
                </a:solidFill>
                <a:latin typeface="Tahoma"/>
                <a:cs typeface="Tahoma"/>
              </a:rPr>
              <a:t>2 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припало,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скажімо,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5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грн, значить,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кожен квадратний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метр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припало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по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5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грн.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Гасло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«багаті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заплатять за бідних»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60" b="1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-2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тут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рівні.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3733743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Тоді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одне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запитання: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же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перші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поверхи?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Вони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повинні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платити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технічне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обслуговування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ліфтів?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Відповідь: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так,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винні.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зараз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всюди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порушенням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вимог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закону.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Практика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є,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законодавству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вона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відповідає.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7912" y="4495744"/>
            <a:ext cx="3965575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0480">
              <a:lnSpc>
                <a:spcPct val="111100"/>
              </a:lnSpc>
              <a:spcBef>
                <a:spcPts val="100"/>
              </a:spcBef>
            </a:pP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підкріпити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сказане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наочним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прикладом,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звернімося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іще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раз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ілюстрації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пояснень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«площі,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платять,»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в Темі </a:t>
            </a:r>
            <a:r>
              <a:rPr dirty="0" sz="900" spc="-3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5" i="1">
                <a:solidFill>
                  <a:srgbClr val="231F20"/>
                </a:solidFill>
                <a:latin typeface="Verdana"/>
                <a:cs typeface="Verdana"/>
              </a:rPr>
              <a:t>3</a:t>
            </a:r>
            <a:r>
              <a:rPr dirty="0" sz="900" spc="-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70" i="1">
                <a:solidFill>
                  <a:srgbClr val="231F20"/>
                </a:solidFill>
                <a:latin typeface="Verdana"/>
                <a:cs typeface="Verdana"/>
              </a:rPr>
              <a:t>на</a:t>
            </a:r>
            <a:r>
              <a:rPr dirty="0" sz="900" spc="-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стор.</a:t>
            </a:r>
            <a:r>
              <a:rPr dirty="0" sz="900" spc="-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80" i="1">
                <a:solidFill>
                  <a:srgbClr val="231F20"/>
                </a:solidFill>
                <a:latin typeface="Verdana"/>
                <a:cs typeface="Verdana"/>
              </a:rPr>
              <a:t>33.</a:t>
            </a:r>
            <a:r>
              <a:rPr dirty="0" sz="900" spc="-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6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можемо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змоделювати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інші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приклади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нові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наведеного.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Уявімо,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підвал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допоміжним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примі-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щенням,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самостійним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нежитловим. 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Ви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можете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порахувати,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такому разі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розмір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внеску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-16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-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baseline="33333" sz="750" spc="135">
                <a:solidFill>
                  <a:srgbClr val="231F20"/>
                </a:solidFill>
                <a:latin typeface="Tahoma"/>
                <a:cs typeface="Tahoma"/>
              </a:rPr>
              <a:t>2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 місяць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становив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би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8,82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грн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замість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12,50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грн.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Зверніть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увагу,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практиці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питан-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розподілу внесків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між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усіма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співвласниками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важливим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фактором,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вирішується,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оскаржувати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незаконну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«при-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ватизацію»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допоміжних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приміщень.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Адже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часом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виявляється,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змиритися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ще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одним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співвласником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перерозподілити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нього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частину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вигіднішим,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аніж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здавати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приміщення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оренду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(якщо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взагалі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вдасться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знайти оренда-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ря!).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другого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боку,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необхідність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брати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участь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спільних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тратах</a:t>
            </a:r>
            <a:r>
              <a:rPr dirty="0" sz="9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фактором,</a:t>
            </a:r>
            <a:r>
              <a:rPr dirty="0" sz="9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через</a:t>
            </a:r>
            <a:r>
              <a:rPr dirty="0" sz="9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який</a:t>
            </a:r>
            <a:r>
              <a:rPr dirty="0" sz="9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потенційні</a:t>
            </a:r>
            <a:r>
              <a:rPr dirty="0" sz="9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бажаючі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838142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700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грн?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Дохід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витрата?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інше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–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залишок </a:t>
            </a:r>
            <a:r>
              <a:rPr dirty="0" sz="900" spc="-2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цільового</a:t>
            </a:r>
            <a:r>
              <a:rPr dirty="0" sz="9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Tahoma"/>
                <a:cs typeface="Tahoma"/>
              </a:rPr>
              <a:t>фонду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більш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нічого!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1295341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оскільки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визнаний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дохід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(300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грн)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дорівнює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понесеним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витра-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там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(300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грн),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фінансовий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результат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дорівнює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нулю,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тобто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прибутку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збитку!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оскільки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доходи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визнаються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одномо-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ментно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витратами,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правильному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бухгалтерському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обліку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будь-який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момент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часу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фінансовий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результат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«нуль»!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27995" y="2254361"/>
            <a:ext cx="3888104" cy="9525"/>
            <a:chOff x="827995" y="2254361"/>
            <a:chExt cx="3888104" cy="9525"/>
          </a:xfrm>
        </p:grpSpPr>
        <p:sp>
          <p:nvSpPr>
            <p:cNvPr id="12" name="object 12"/>
            <p:cNvSpPr/>
            <p:nvPr/>
          </p:nvSpPr>
          <p:spPr>
            <a:xfrm>
              <a:off x="859654" y="2258863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27995" y="2258863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827995" y="2898068"/>
            <a:ext cx="3888104" cy="9525"/>
            <a:chOff x="827995" y="2898068"/>
            <a:chExt cx="3888104" cy="9525"/>
          </a:xfrm>
        </p:grpSpPr>
        <p:sp>
          <p:nvSpPr>
            <p:cNvPr id="15" name="object 15"/>
            <p:cNvSpPr/>
            <p:nvPr/>
          </p:nvSpPr>
          <p:spPr>
            <a:xfrm>
              <a:off x="859654" y="2902570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27995" y="2902570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167181" y="2350080"/>
            <a:ext cx="321373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2075">
              <a:lnSpc>
                <a:spcPct val="100000"/>
              </a:lnSpc>
              <a:spcBef>
                <a:spcPts val="100"/>
              </a:spcBef>
            </a:pP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При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правильному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бухгалтерському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обліку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в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в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будь-який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5">
                <a:solidFill>
                  <a:srgbClr val="AC1032"/>
                </a:solidFill>
                <a:latin typeface="Tahoma"/>
                <a:cs typeface="Tahoma"/>
              </a:rPr>
              <a:t>момент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часу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фінансовий</a:t>
            </a:r>
            <a:endParaRPr sz="1000">
              <a:latin typeface="Tahoma"/>
              <a:cs typeface="Tahoma"/>
            </a:endParaRPr>
          </a:p>
          <a:p>
            <a:pPr marL="694055">
              <a:lnSpc>
                <a:spcPct val="100000"/>
              </a:lnSpc>
            </a:pP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результат</a:t>
            </a:r>
            <a:r>
              <a:rPr dirty="0" sz="1000" spc="-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дорівнює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5">
                <a:solidFill>
                  <a:srgbClr val="AC1032"/>
                </a:solidFill>
                <a:latin typeface="Tahoma"/>
                <a:cs typeface="Tahoma"/>
              </a:rPr>
              <a:t>нулю.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5297" y="6800577"/>
            <a:ext cx="3913504" cy="165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3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3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3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3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3319" y="6800585"/>
            <a:ext cx="3204845" cy="165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заволодіти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приміщенням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відмовляться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цієї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ідеї.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8304" y="7093119"/>
            <a:ext cx="17272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0" b="1">
                <a:solidFill>
                  <a:srgbClr val="AC1032"/>
                </a:solidFill>
                <a:latin typeface="Trebuchet MS"/>
                <a:cs typeface="Trebuchet MS"/>
              </a:rPr>
              <a:t>74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82274" y="7093119"/>
            <a:ext cx="17272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0" b="1">
                <a:solidFill>
                  <a:srgbClr val="AC1032"/>
                </a:solidFill>
                <a:latin typeface="Trebuchet MS"/>
                <a:cs typeface="Trebuchet MS"/>
              </a:rPr>
              <a:t>75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5297" y="3253647"/>
            <a:ext cx="3913504" cy="96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Розрахунок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5" b="1">
                <a:solidFill>
                  <a:srgbClr val="AC1032"/>
                </a:solidFill>
                <a:latin typeface="Tahoma"/>
                <a:cs typeface="Tahoma"/>
              </a:rPr>
              <a:t>затвердження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5" b="1">
                <a:solidFill>
                  <a:srgbClr val="AC1032"/>
                </a:solidFill>
                <a:latin typeface="Tahoma"/>
                <a:cs typeface="Tahoma"/>
              </a:rPr>
              <a:t>внесків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з’ясували,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кошторис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ньому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відображають-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всі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джерела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надходжень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один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важливий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аспект,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яким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багато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нехтує: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кошторису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передує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затвер-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енн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ю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дном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навпаки.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5297" y="4343261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Річ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тім,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розмір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визначати,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виходячи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потреби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витратах.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Тобто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спершу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треба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порахувати,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скільки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потрібно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коштів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рік,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скажімо,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Потім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поділити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отриману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суму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метри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квадратні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(див.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ілюстрацію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«площі,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платять,»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Темі 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3 </a:t>
            </a:r>
            <a:r>
              <a:rPr dirty="0" sz="900" spc="50" i="1">
                <a:solidFill>
                  <a:srgbClr val="231F20"/>
                </a:solidFill>
                <a:latin typeface="Verdana"/>
                <a:cs typeface="Verdana"/>
              </a:rPr>
              <a:t>на </a:t>
            </a:r>
            <a:r>
              <a:rPr dirty="0" sz="900" spc="-25" i="1">
                <a:solidFill>
                  <a:srgbClr val="231F20"/>
                </a:solidFill>
                <a:latin typeface="Verdana"/>
                <a:cs typeface="Verdana"/>
              </a:rPr>
              <a:t>стор. </a:t>
            </a:r>
            <a:r>
              <a:rPr dirty="0" sz="900" spc="-70" i="1">
                <a:solidFill>
                  <a:srgbClr val="231F20"/>
                </a:solidFill>
                <a:latin typeface="Verdana"/>
                <a:cs typeface="Verdana"/>
              </a:rPr>
              <a:t>33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)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12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місяців.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Так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отримаємо щомісячний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внесок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метра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квадратного.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от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уже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вирахуваний таким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чином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розмір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внеску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затверджується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рішенням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5297" y="5562509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Ще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раз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наголосимо: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спершу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затверджується 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кошторис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(тоб-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загальна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потреба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коштах),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вже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потім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внесок.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Бо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дехто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спершу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затверджує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принципом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«скільки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шкода»,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потім намагається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«підігнати»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кошторис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під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суму,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фактично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збиратиметься.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5297" y="6476915"/>
            <a:ext cx="39147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Іноді</a:t>
            </a:r>
            <a:r>
              <a:rPr dirty="0" sz="900" spc="2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постає</a:t>
            </a:r>
            <a:r>
              <a:rPr dirty="0" sz="900" spc="2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запитання:</a:t>
            </a:r>
            <a:r>
              <a:rPr dirty="0" sz="900" spc="2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2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чому</a:t>
            </a:r>
            <a:r>
              <a:rPr dirty="0" sz="900" spc="2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обов’язково</a:t>
            </a:r>
            <a:r>
              <a:rPr dirty="0" sz="900" spc="2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ділити</a:t>
            </a:r>
            <a:r>
              <a:rPr dirty="0" sz="900" spc="2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5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ква-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дратні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метри?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Відповідь: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вимагає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закон.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Стаття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04660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6.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Основи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фінансової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говорили,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кошторис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включає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дві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частини: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доходи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трати.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Заповнимо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кожну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них: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спершу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витрати,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потім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доходи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(адже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спершу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визначаємо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потребу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коштах,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потім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затверджує-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мо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задоволення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цієї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потреби).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09" y="1600061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нашому умовному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прикладі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визначили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потребу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коштах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розмірі 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1,3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млн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грн.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Звісно,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тут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зробити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простіше,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ніж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альному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ад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дійсно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тре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прове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льні 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розрахунки,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отримати інформацію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банків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підрядників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умови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співпраці,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строк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реалізації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заходів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тощо.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7874" y="2514344"/>
            <a:ext cx="3964304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04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Тепер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цю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потребу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затвердимо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доходну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частину.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немає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жодних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джерел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доходів,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то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єдиним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дже-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релом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будуть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нашому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прикладі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ному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розмірі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витрат,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тобто 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1,3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млн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грн.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розрахувати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розмір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внеску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7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-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baseline="33333" sz="750" spc="112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baseline="33333" sz="750" spc="142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площі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приміщень,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належать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співвласникам,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щойно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розглянули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вище.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274" y="3581348"/>
            <a:ext cx="3913504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Зверніть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увагу,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відображали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банківський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кредит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доходній,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витратній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частині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кошторису.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Пов’язано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тим,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тіло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кредиту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все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повертати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рахунок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дже-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рел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Тож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включення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кредиту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коштори-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су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означало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штучне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“подвоєння”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загального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розмі-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ру.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залучення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кредиту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умови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згадаємо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протоколі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окремим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рішенням,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обслуговуван-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кредиту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(відсотки)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закладаємо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кошторис,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кредит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відображатимемо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доходній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частині.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12" y="5105309"/>
            <a:ext cx="3914775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окрім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внесків співвласників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з’являться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інші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джерела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дохо-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дів,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як-от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вищезгаданий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грант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(наприклад,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Фонду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енергоефек-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тивності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місцевою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програмою),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загальним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зборам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внести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кошторису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зміни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включити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грант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доходну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частину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кошторису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відповідно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зменшити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розмір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890"/>
              </a:spcBef>
            </a:pPr>
            <a:r>
              <a:rPr dirty="0" sz="1200" spc="5" b="1">
                <a:solidFill>
                  <a:srgbClr val="AC1032"/>
                </a:solidFill>
                <a:latin typeface="Tahoma"/>
                <a:cs typeface="Tahoma"/>
              </a:rPr>
              <a:t>Загальні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50" b="1">
                <a:solidFill>
                  <a:srgbClr val="AC1032"/>
                </a:solidFill>
                <a:latin typeface="Tahoma"/>
                <a:cs typeface="Tahoma"/>
              </a:rPr>
              <a:t>збори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5" b="1">
                <a:solidFill>
                  <a:srgbClr val="AC1032"/>
                </a:solidFill>
                <a:latin typeface="Tahoma"/>
                <a:cs typeface="Tahoma"/>
              </a:rPr>
              <a:t>ОСББ: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AC1032"/>
                </a:solidFill>
                <a:latin typeface="Tahoma"/>
                <a:cs typeface="Tahoma"/>
              </a:rPr>
              <a:t>«контрольні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точки»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Темі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4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докладно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розглядали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юридичні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практичні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аспек-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підготовки,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скликання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Тепер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поговоримо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об’єднання,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трохи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838142"/>
            <a:ext cx="39147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3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підведемо</a:t>
            </a:r>
            <a:r>
              <a:rPr dirty="0" sz="900" spc="3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підсумок.</a:t>
            </a:r>
            <a:r>
              <a:rPr dirty="0" sz="900" spc="3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Запроваджуючи</a:t>
            </a:r>
            <a:r>
              <a:rPr dirty="0" sz="900" spc="3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внески,</a:t>
            </a:r>
            <a:r>
              <a:rPr dirty="0" sz="900" spc="3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повинні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відповісти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три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питання: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9338" y="1142859"/>
            <a:ext cx="3309620" cy="4826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228600" algn="l"/>
                <a:tab pos="229235" algn="l"/>
              </a:tabLst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плануємо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робити?</a:t>
            </a:r>
            <a:endParaRPr sz="900">
              <a:latin typeface="Tahoma"/>
              <a:cs typeface="Tahoma"/>
            </a:endParaRPr>
          </a:p>
          <a:p>
            <a:pPr marL="228600" indent="-2165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29235" algn="l"/>
              </a:tabLst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Скільки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платимо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джерел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фінансуємо?</a:t>
            </a:r>
            <a:endParaRPr sz="900">
              <a:latin typeface="Tahoma"/>
              <a:cs typeface="Tahoma"/>
            </a:endParaRPr>
          </a:p>
          <a:p>
            <a:pPr marL="228600" indent="-2165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28600" algn="l"/>
                <a:tab pos="229235" algn="l"/>
              </a:tabLst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платимо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(збираємо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кошти)?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416" y="1767640"/>
            <a:ext cx="3010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Іншими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словами,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повинні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прийняті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рішення: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9457" y="1904799"/>
            <a:ext cx="3031490" cy="4826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228600" indent="-216535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228600" algn="l"/>
                <a:tab pos="229235" algn="l"/>
              </a:tabLst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кошторису,</a:t>
            </a:r>
            <a:endParaRPr sz="900">
              <a:latin typeface="Tahoma"/>
              <a:cs typeface="Tahoma"/>
            </a:endParaRPr>
          </a:p>
          <a:p>
            <a:pPr marL="228600" indent="-2165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29235" algn="l"/>
              </a:tabLst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переліку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розміру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внесків,</a:t>
            </a:r>
            <a:endParaRPr sz="900">
              <a:latin typeface="Tahoma"/>
              <a:cs typeface="Tahoma"/>
            </a:endParaRPr>
          </a:p>
          <a:p>
            <a:pPr marL="228600" indent="-2165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28600" algn="l"/>
                <a:tab pos="229235" algn="l"/>
              </a:tabLst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сплати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внесків.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523" y="2514365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даємо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приклад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протоколу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відповідними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рішеннями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9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Д</a:t>
            </a:r>
            <a:r>
              <a:rPr dirty="0" u="sng" sz="900" spc="2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900" spc="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дат</a:t>
            </a:r>
            <a:r>
              <a:rPr dirty="0" u="sng" sz="900" spc="-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к</a:t>
            </a:r>
            <a:r>
              <a:rPr dirty="0" u="sng" sz="900" spc="-30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у</a:t>
            </a:r>
            <a:r>
              <a:rPr dirty="0" u="sng" sz="900" spc="-8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900" spc="-4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7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297" y="3101247"/>
            <a:ext cx="3913504" cy="1115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just" marL="12700" marR="13970">
              <a:lnSpc>
                <a:spcPts val="1200"/>
              </a:lnSpc>
              <a:spcBef>
                <a:spcPts val="340"/>
              </a:spcBef>
            </a:pP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Логіка</a:t>
            </a:r>
            <a:r>
              <a:rPr dirty="0" sz="1200" spc="-7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складання</a:t>
            </a:r>
            <a:r>
              <a:rPr dirty="0" sz="1200" spc="-7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кошторису</a:t>
            </a:r>
            <a:r>
              <a:rPr dirty="0" sz="1200" spc="-7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AC1032"/>
                </a:solidFill>
                <a:latin typeface="Tahoma"/>
                <a:cs typeface="Tahoma"/>
              </a:rPr>
              <a:t>та</a:t>
            </a:r>
            <a:r>
              <a:rPr dirty="0" sz="1200" spc="-7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45" b="1">
                <a:solidFill>
                  <a:srgbClr val="AC1032"/>
                </a:solidFill>
                <a:latin typeface="Tahoma"/>
                <a:cs typeface="Tahoma"/>
              </a:rPr>
              <a:t>розрахунку</a:t>
            </a:r>
            <a:r>
              <a:rPr dirty="0" sz="1200" spc="-7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внесків </a:t>
            </a:r>
            <a:r>
              <a:rPr dirty="0" sz="1200" spc="-3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на</a:t>
            </a:r>
            <a:r>
              <a:rPr dirty="0" sz="1200" spc="-7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термомодернізацію</a:t>
            </a:r>
            <a:r>
              <a:rPr dirty="0" sz="1200" spc="-7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45" b="1">
                <a:solidFill>
                  <a:srgbClr val="AC1032"/>
                </a:solidFill>
                <a:latin typeface="Tahoma"/>
                <a:cs typeface="Tahoma"/>
              </a:rPr>
              <a:t>багатоквартирного</a:t>
            </a:r>
            <a:r>
              <a:rPr dirty="0" sz="1200" spc="-7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будинку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Розглянемо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приклад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складання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кошторису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термомодернізації.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твердити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окремий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кошторис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розділ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загаль-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ному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кошторисі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рік.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Перший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варіант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видається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доцільні-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шим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огляду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реалізацію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заходів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протягом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більш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ніж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одного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року.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297" y="4343343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нашому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умовному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прикладі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передбачається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залучення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банків-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сь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кр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дит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триманн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ант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омпенсаці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тин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здій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нени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лі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онтр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л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цільови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ори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танням 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коштів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співвласниками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нашому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прикладі створено цільовий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термомодернізації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42214" y="5256891"/>
            <a:ext cx="3453129" cy="1689100"/>
            <a:chOff x="1042214" y="5256891"/>
            <a:chExt cx="3453129" cy="1689100"/>
          </a:xfrm>
        </p:grpSpPr>
        <p:sp>
          <p:nvSpPr>
            <p:cNvPr id="17" name="object 17"/>
            <p:cNvSpPr/>
            <p:nvPr/>
          </p:nvSpPr>
          <p:spPr>
            <a:xfrm>
              <a:off x="4169725" y="5882730"/>
              <a:ext cx="271145" cy="290830"/>
            </a:xfrm>
            <a:custGeom>
              <a:avLst/>
              <a:gdLst/>
              <a:ahLst/>
              <a:cxnLst/>
              <a:rect l="l" t="t" r="r" b="b"/>
              <a:pathLst>
                <a:path w="271145" h="290829">
                  <a:moveTo>
                    <a:pt x="160416" y="158389"/>
                  </a:moveTo>
                  <a:lnTo>
                    <a:pt x="91500" y="158389"/>
                  </a:lnTo>
                  <a:lnTo>
                    <a:pt x="90678" y="158651"/>
                  </a:lnTo>
                  <a:lnTo>
                    <a:pt x="86166" y="163759"/>
                  </a:lnTo>
                  <a:lnTo>
                    <a:pt x="86166" y="164628"/>
                  </a:lnTo>
                  <a:lnTo>
                    <a:pt x="86441" y="165497"/>
                  </a:lnTo>
                  <a:lnTo>
                    <a:pt x="91226" y="189475"/>
                  </a:lnTo>
                  <a:lnTo>
                    <a:pt x="91500" y="190929"/>
                  </a:lnTo>
                  <a:lnTo>
                    <a:pt x="92262" y="192109"/>
                  </a:lnTo>
                  <a:lnTo>
                    <a:pt x="94305" y="193764"/>
                  </a:lnTo>
                  <a:lnTo>
                    <a:pt x="95646" y="194215"/>
                  </a:lnTo>
                  <a:lnTo>
                    <a:pt x="100827" y="194215"/>
                  </a:lnTo>
                  <a:lnTo>
                    <a:pt x="100863" y="272213"/>
                  </a:lnTo>
                  <a:lnTo>
                    <a:pt x="103571" y="278404"/>
                  </a:lnTo>
                  <a:lnTo>
                    <a:pt x="112593" y="287453"/>
                  </a:lnTo>
                  <a:lnTo>
                    <a:pt x="118872" y="290215"/>
                  </a:lnTo>
                  <a:lnTo>
                    <a:pt x="132923" y="290215"/>
                  </a:lnTo>
                  <a:lnTo>
                    <a:pt x="139232" y="287453"/>
                  </a:lnTo>
                  <a:lnTo>
                    <a:pt x="148260" y="278392"/>
                  </a:lnTo>
                  <a:lnTo>
                    <a:pt x="122133" y="278392"/>
                  </a:lnTo>
                  <a:lnTo>
                    <a:pt x="118811" y="276962"/>
                  </a:lnTo>
                  <a:lnTo>
                    <a:pt x="114056" y="272213"/>
                  </a:lnTo>
                  <a:lnTo>
                    <a:pt x="112623" y="268879"/>
                  </a:lnTo>
                  <a:lnTo>
                    <a:pt x="112623" y="186558"/>
                  </a:lnTo>
                  <a:lnTo>
                    <a:pt x="112014" y="185083"/>
                  </a:lnTo>
                  <a:lnTo>
                    <a:pt x="109910" y="182998"/>
                  </a:lnTo>
                  <a:lnTo>
                    <a:pt x="108478" y="182392"/>
                  </a:lnTo>
                  <a:lnTo>
                    <a:pt x="101864" y="182392"/>
                  </a:lnTo>
                  <a:lnTo>
                    <a:pt x="99425" y="170212"/>
                  </a:lnTo>
                  <a:lnTo>
                    <a:pt x="164467" y="170212"/>
                  </a:lnTo>
                  <a:lnTo>
                    <a:pt x="165414" y="165497"/>
                  </a:lnTo>
                  <a:lnTo>
                    <a:pt x="165658" y="164628"/>
                  </a:lnTo>
                  <a:lnTo>
                    <a:pt x="165658" y="163759"/>
                  </a:lnTo>
                  <a:lnTo>
                    <a:pt x="165241" y="162092"/>
                  </a:lnTo>
                  <a:lnTo>
                    <a:pt x="164805" y="161342"/>
                  </a:lnTo>
                  <a:lnTo>
                    <a:pt x="164195" y="160711"/>
                  </a:lnTo>
                  <a:lnTo>
                    <a:pt x="163647" y="159925"/>
                  </a:lnTo>
                  <a:lnTo>
                    <a:pt x="162976" y="159364"/>
                  </a:lnTo>
                  <a:lnTo>
                    <a:pt x="161361" y="158569"/>
                  </a:lnTo>
                  <a:lnTo>
                    <a:pt x="160416" y="158389"/>
                  </a:lnTo>
                  <a:close/>
                </a:path>
                <a:path w="271145" h="290829">
                  <a:moveTo>
                    <a:pt x="164467" y="170212"/>
                  </a:moveTo>
                  <a:lnTo>
                    <a:pt x="152400" y="170212"/>
                  </a:lnTo>
                  <a:lnTo>
                    <a:pt x="149961" y="182392"/>
                  </a:lnTo>
                  <a:lnTo>
                    <a:pt x="143377" y="182392"/>
                  </a:lnTo>
                  <a:lnTo>
                    <a:pt x="141884" y="182998"/>
                  </a:lnTo>
                  <a:lnTo>
                    <a:pt x="139811" y="185095"/>
                  </a:lnTo>
                  <a:lnTo>
                    <a:pt x="139207" y="186558"/>
                  </a:lnTo>
                  <a:lnTo>
                    <a:pt x="139202" y="268879"/>
                  </a:lnTo>
                  <a:lnTo>
                    <a:pt x="137739" y="272213"/>
                  </a:lnTo>
                  <a:lnTo>
                    <a:pt x="133014" y="276962"/>
                  </a:lnTo>
                  <a:lnTo>
                    <a:pt x="129692" y="278392"/>
                  </a:lnTo>
                  <a:lnTo>
                    <a:pt x="148260" y="278392"/>
                  </a:lnTo>
                  <a:lnTo>
                    <a:pt x="150986" y="272213"/>
                  </a:lnTo>
                  <a:lnTo>
                    <a:pt x="151028" y="194215"/>
                  </a:lnTo>
                  <a:lnTo>
                    <a:pt x="156179" y="194215"/>
                  </a:lnTo>
                  <a:lnTo>
                    <a:pt x="157520" y="193764"/>
                  </a:lnTo>
                  <a:lnTo>
                    <a:pt x="159593" y="192109"/>
                  </a:lnTo>
                  <a:lnTo>
                    <a:pt x="160324" y="190929"/>
                  </a:lnTo>
                  <a:lnTo>
                    <a:pt x="164467" y="170212"/>
                  </a:lnTo>
                  <a:close/>
                </a:path>
                <a:path w="271145" h="290829">
                  <a:moveTo>
                    <a:pt x="266250" y="46411"/>
                  </a:moveTo>
                  <a:lnTo>
                    <a:pt x="247040" y="46411"/>
                  </a:lnTo>
                  <a:lnTo>
                    <a:pt x="249631" y="47329"/>
                  </a:lnTo>
                  <a:lnTo>
                    <a:pt x="251978" y="48816"/>
                  </a:lnTo>
                  <a:lnTo>
                    <a:pt x="257159" y="54007"/>
                  </a:lnTo>
                  <a:lnTo>
                    <a:pt x="259201" y="58530"/>
                  </a:lnTo>
                  <a:lnTo>
                    <a:pt x="259201" y="86974"/>
                  </a:lnTo>
                  <a:lnTo>
                    <a:pt x="257647" y="91046"/>
                  </a:lnTo>
                  <a:lnTo>
                    <a:pt x="255056" y="94250"/>
                  </a:lnTo>
                  <a:lnTo>
                    <a:pt x="252465" y="97511"/>
                  </a:lnTo>
                  <a:lnTo>
                    <a:pt x="140268" y="110395"/>
                  </a:lnTo>
                  <a:lnTo>
                    <a:pt x="134691" y="110407"/>
                  </a:lnTo>
                  <a:lnTo>
                    <a:pt x="129631" y="112693"/>
                  </a:lnTo>
                  <a:lnTo>
                    <a:pt x="122285" y="120051"/>
                  </a:lnTo>
                  <a:lnTo>
                    <a:pt x="119999" y="125135"/>
                  </a:lnTo>
                  <a:lnTo>
                    <a:pt x="119999" y="158389"/>
                  </a:lnTo>
                  <a:lnTo>
                    <a:pt x="131826" y="158389"/>
                  </a:lnTo>
                  <a:lnTo>
                    <a:pt x="131826" y="128363"/>
                  </a:lnTo>
                  <a:lnTo>
                    <a:pt x="132801" y="126208"/>
                  </a:lnTo>
                  <a:lnTo>
                    <a:pt x="136001" y="123160"/>
                  </a:lnTo>
                  <a:lnTo>
                    <a:pt x="138257" y="122218"/>
                  </a:lnTo>
                  <a:lnTo>
                    <a:pt x="140787" y="122218"/>
                  </a:lnTo>
                  <a:lnTo>
                    <a:pt x="233308" y="114092"/>
                  </a:lnTo>
                  <a:lnTo>
                    <a:pt x="268528" y="96642"/>
                  </a:lnTo>
                  <a:lnTo>
                    <a:pt x="271028" y="89916"/>
                  </a:lnTo>
                  <a:lnTo>
                    <a:pt x="271028" y="55293"/>
                  </a:lnTo>
                  <a:lnTo>
                    <a:pt x="267644" y="47804"/>
                  </a:lnTo>
                  <a:lnTo>
                    <a:pt x="266250" y="46411"/>
                  </a:lnTo>
                  <a:close/>
                </a:path>
                <a:path w="271145" h="290829">
                  <a:moveTo>
                    <a:pt x="235884" y="0"/>
                  </a:moveTo>
                  <a:lnTo>
                    <a:pt x="20726" y="0"/>
                  </a:lnTo>
                  <a:lnTo>
                    <a:pt x="16855" y="1691"/>
                  </a:lnTo>
                  <a:lnTo>
                    <a:pt x="11308" y="7251"/>
                  </a:lnTo>
                  <a:lnTo>
                    <a:pt x="9601" y="11122"/>
                  </a:lnTo>
                  <a:lnTo>
                    <a:pt x="9601" y="33601"/>
                  </a:lnTo>
                  <a:lnTo>
                    <a:pt x="4175" y="33601"/>
                  </a:lnTo>
                  <a:lnTo>
                    <a:pt x="2712" y="34195"/>
                  </a:lnTo>
                  <a:lnTo>
                    <a:pt x="579" y="36292"/>
                  </a:lnTo>
                  <a:lnTo>
                    <a:pt x="0" y="37767"/>
                  </a:lnTo>
                  <a:lnTo>
                    <a:pt x="0" y="41245"/>
                  </a:lnTo>
                  <a:lnTo>
                    <a:pt x="579" y="42732"/>
                  </a:lnTo>
                  <a:lnTo>
                    <a:pt x="2712" y="44814"/>
                  </a:lnTo>
                  <a:lnTo>
                    <a:pt x="4175" y="45424"/>
                  </a:lnTo>
                  <a:lnTo>
                    <a:pt x="9601" y="45424"/>
                  </a:lnTo>
                  <a:lnTo>
                    <a:pt x="9601" y="67891"/>
                  </a:lnTo>
                  <a:lnTo>
                    <a:pt x="11308" y="71783"/>
                  </a:lnTo>
                  <a:lnTo>
                    <a:pt x="16855" y="77343"/>
                  </a:lnTo>
                  <a:lnTo>
                    <a:pt x="20726" y="79022"/>
                  </a:lnTo>
                  <a:lnTo>
                    <a:pt x="235884" y="79022"/>
                  </a:lnTo>
                  <a:lnTo>
                    <a:pt x="239786" y="77343"/>
                  </a:lnTo>
                  <a:lnTo>
                    <a:pt x="245333" y="71783"/>
                  </a:lnTo>
                  <a:lnTo>
                    <a:pt x="247040" y="67891"/>
                  </a:lnTo>
                  <a:lnTo>
                    <a:pt x="247040" y="67199"/>
                  </a:lnTo>
                  <a:lnTo>
                    <a:pt x="23987" y="67199"/>
                  </a:lnTo>
                  <a:lnTo>
                    <a:pt x="23042" y="66842"/>
                  </a:lnTo>
                  <a:lnTo>
                    <a:pt x="22433" y="66199"/>
                  </a:lnTo>
                  <a:lnTo>
                    <a:pt x="21793" y="65568"/>
                  </a:lnTo>
                  <a:lnTo>
                    <a:pt x="21427" y="64638"/>
                  </a:lnTo>
                  <a:lnTo>
                    <a:pt x="21550" y="14371"/>
                  </a:lnTo>
                  <a:lnTo>
                    <a:pt x="21884" y="13691"/>
                  </a:lnTo>
                  <a:lnTo>
                    <a:pt x="23286" y="12289"/>
                  </a:lnTo>
                  <a:lnTo>
                    <a:pt x="24201" y="11823"/>
                  </a:lnTo>
                  <a:lnTo>
                    <a:pt x="247040" y="11823"/>
                  </a:lnTo>
                  <a:lnTo>
                    <a:pt x="247040" y="11122"/>
                  </a:lnTo>
                  <a:lnTo>
                    <a:pt x="245333" y="7251"/>
                  </a:lnTo>
                  <a:lnTo>
                    <a:pt x="239786" y="1691"/>
                  </a:lnTo>
                  <a:lnTo>
                    <a:pt x="235884" y="0"/>
                  </a:lnTo>
                  <a:close/>
                </a:path>
                <a:path w="271145" h="290829">
                  <a:moveTo>
                    <a:pt x="247040" y="11823"/>
                  </a:moveTo>
                  <a:lnTo>
                    <a:pt x="232653" y="11823"/>
                  </a:lnTo>
                  <a:lnTo>
                    <a:pt x="233568" y="12192"/>
                  </a:lnTo>
                  <a:lnTo>
                    <a:pt x="234848" y="13441"/>
                  </a:lnTo>
                  <a:lnTo>
                    <a:pt x="235183" y="14371"/>
                  </a:lnTo>
                  <a:lnTo>
                    <a:pt x="235183" y="64638"/>
                  </a:lnTo>
                  <a:lnTo>
                    <a:pt x="234848" y="65568"/>
                  </a:lnTo>
                  <a:lnTo>
                    <a:pt x="233568" y="66842"/>
                  </a:lnTo>
                  <a:lnTo>
                    <a:pt x="232653" y="67199"/>
                  </a:lnTo>
                  <a:lnTo>
                    <a:pt x="247040" y="67199"/>
                  </a:lnTo>
                  <a:lnTo>
                    <a:pt x="247040" y="46411"/>
                  </a:lnTo>
                  <a:lnTo>
                    <a:pt x="266250" y="46411"/>
                  </a:lnTo>
                  <a:lnTo>
                    <a:pt x="258135" y="38304"/>
                  </a:lnTo>
                  <a:lnTo>
                    <a:pt x="252892" y="35387"/>
                  </a:lnTo>
                  <a:lnTo>
                    <a:pt x="247099" y="34195"/>
                  </a:lnTo>
                  <a:lnTo>
                    <a:pt x="247040" y="1182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214" y="5256891"/>
              <a:ext cx="339897" cy="62431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4010" y="6040321"/>
              <a:ext cx="338455" cy="288290"/>
            </a:xfrm>
            <a:custGeom>
              <a:avLst/>
              <a:gdLst/>
              <a:ahLst/>
              <a:cxnLst/>
              <a:rect l="l" t="t" r="r" b="b"/>
              <a:pathLst>
                <a:path w="338455" h="288289">
                  <a:moveTo>
                    <a:pt x="332472" y="231934"/>
                  </a:moveTo>
                  <a:lnTo>
                    <a:pt x="5644" y="231934"/>
                  </a:lnTo>
                  <a:lnTo>
                    <a:pt x="5644" y="254462"/>
                  </a:lnTo>
                  <a:lnTo>
                    <a:pt x="0" y="254462"/>
                  </a:lnTo>
                  <a:lnTo>
                    <a:pt x="0" y="288285"/>
                  </a:lnTo>
                  <a:lnTo>
                    <a:pt x="338114" y="288285"/>
                  </a:lnTo>
                  <a:lnTo>
                    <a:pt x="338114" y="276987"/>
                  </a:lnTo>
                  <a:lnTo>
                    <a:pt x="11277" y="276987"/>
                  </a:lnTo>
                  <a:lnTo>
                    <a:pt x="11277" y="265700"/>
                  </a:lnTo>
                  <a:lnTo>
                    <a:pt x="338114" y="265700"/>
                  </a:lnTo>
                  <a:lnTo>
                    <a:pt x="338114" y="254462"/>
                  </a:lnTo>
                  <a:lnTo>
                    <a:pt x="16895" y="254462"/>
                  </a:lnTo>
                  <a:lnTo>
                    <a:pt x="16895" y="243175"/>
                  </a:lnTo>
                  <a:lnTo>
                    <a:pt x="332472" y="243175"/>
                  </a:lnTo>
                  <a:lnTo>
                    <a:pt x="332472" y="231934"/>
                  </a:lnTo>
                  <a:close/>
                </a:path>
                <a:path w="338455" h="288289">
                  <a:moveTo>
                    <a:pt x="338114" y="265700"/>
                  </a:moveTo>
                  <a:lnTo>
                    <a:pt x="326827" y="265700"/>
                  </a:lnTo>
                  <a:lnTo>
                    <a:pt x="326827" y="276987"/>
                  </a:lnTo>
                  <a:lnTo>
                    <a:pt x="338114" y="276987"/>
                  </a:lnTo>
                  <a:lnTo>
                    <a:pt x="338114" y="265700"/>
                  </a:lnTo>
                  <a:close/>
                </a:path>
                <a:path w="338455" h="288289">
                  <a:moveTo>
                    <a:pt x="332472" y="243175"/>
                  </a:moveTo>
                  <a:lnTo>
                    <a:pt x="321218" y="243175"/>
                  </a:lnTo>
                  <a:lnTo>
                    <a:pt x="321218" y="254462"/>
                  </a:lnTo>
                  <a:lnTo>
                    <a:pt x="338114" y="254462"/>
                  </a:lnTo>
                  <a:lnTo>
                    <a:pt x="332472" y="254462"/>
                  </a:lnTo>
                  <a:lnTo>
                    <a:pt x="332472" y="243175"/>
                  </a:lnTo>
                  <a:close/>
                </a:path>
                <a:path w="338455" h="288289">
                  <a:moveTo>
                    <a:pt x="28172" y="96642"/>
                  </a:moveTo>
                  <a:lnTo>
                    <a:pt x="16895" y="96642"/>
                  </a:lnTo>
                  <a:lnTo>
                    <a:pt x="16895" y="114147"/>
                  </a:lnTo>
                  <a:lnTo>
                    <a:pt x="21957" y="119219"/>
                  </a:lnTo>
                  <a:lnTo>
                    <a:pt x="28172" y="119219"/>
                  </a:lnTo>
                  <a:lnTo>
                    <a:pt x="28172" y="209361"/>
                  </a:lnTo>
                  <a:lnTo>
                    <a:pt x="21957" y="209361"/>
                  </a:lnTo>
                  <a:lnTo>
                    <a:pt x="16895" y="214432"/>
                  </a:lnTo>
                  <a:lnTo>
                    <a:pt x="16895" y="231934"/>
                  </a:lnTo>
                  <a:lnTo>
                    <a:pt x="28172" y="231934"/>
                  </a:lnTo>
                  <a:lnTo>
                    <a:pt x="28172" y="220635"/>
                  </a:lnTo>
                  <a:lnTo>
                    <a:pt x="34399" y="220635"/>
                  </a:lnTo>
                  <a:lnTo>
                    <a:pt x="39459" y="215588"/>
                  </a:lnTo>
                  <a:lnTo>
                    <a:pt x="39459" y="113004"/>
                  </a:lnTo>
                  <a:lnTo>
                    <a:pt x="34399" y="107954"/>
                  </a:lnTo>
                  <a:lnTo>
                    <a:pt x="28172" y="107954"/>
                  </a:lnTo>
                  <a:lnTo>
                    <a:pt x="28172" y="96642"/>
                  </a:lnTo>
                  <a:close/>
                </a:path>
                <a:path w="338455" h="288289">
                  <a:moveTo>
                    <a:pt x="73249" y="96642"/>
                  </a:moveTo>
                  <a:lnTo>
                    <a:pt x="61984" y="96642"/>
                  </a:lnTo>
                  <a:lnTo>
                    <a:pt x="61984" y="107954"/>
                  </a:lnTo>
                  <a:lnTo>
                    <a:pt x="55769" y="107954"/>
                  </a:lnTo>
                  <a:lnTo>
                    <a:pt x="50709" y="113004"/>
                  </a:lnTo>
                  <a:lnTo>
                    <a:pt x="50709" y="215588"/>
                  </a:lnTo>
                  <a:lnTo>
                    <a:pt x="55769" y="220635"/>
                  </a:lnTo>
                  <a:lnTo>
                    <a:pt x="61984" y="220635"/>
                  </a:lnTo>
                  <a:lnTo>
                    <a:pt x="61984" y="231934"/>
                  </a:lnTo>
                  <a:lnTo>
                    <a:pt x="73249" y="231934"/>
                  </a:lnTo>
                  <a:lnTo>
                    <a:pt x="73249" y="214432"/>
                  </a:lnTo>
                  <a:lnTo>
                    <a:pt x="68211" y="209361"/>
                  </a:lnTo>
                  <a:lnTo>
                    <a:pt x="61984" y="209361"/>
                  </a:lnTo>
                  <a:lnTo>
                    <a:pt x="61984" y="119219"/>
                  </a:lnTo>
                  <a:lnTo>
                    <a:pt x="68211" y="119219"/>
                  </a:lnTo>
                  <a:lnTo>
                    <a:pt x="73249" y="114147"/>
                  </a:lnTo>
                  <a:lnTo>
                    <a:pt x="73249" y="96642"/>
                  </a:lnTo>
                  <a:close/>
                </a:path>
                <a:path w="338455" h="288289">
                  <a:moveTo>
                    <a:pt x="90178" y="96642"/>
                  </a:moveTo>
                  <a:lnTo>
                    <a:pt x="78879" y="96642"/>
                  </a:lnTo>
                  <a:lnTo>
                    <a:pt x="78879" y="114147"/>
                  </a:lnTo>
                  <a:lnTo>
                    <a:pt x="83951" y="119219"/>
                  </a:lnTo>
                  <a:lnTo>
                    <a:pt x="90178" y="119219"/>
                  </a:lnTo>
                  <a:lnTo>
                    <a:pt x="90178" y="209361"/>
                  </a:lnTo>
                  <a:lnTo>
                    <a:pt x="83951" y="209361"/>
                  </a:lnTo>
                  <a:lnTo>
                    <a:pt x="78879" y="214432"/>
                  </a:lnTo>
                  <a:lnTo>
                    <a:pt x="78879" y="231934"/>
                  </a:lnTo>
                  <a:lnTo>
                    <a:pt x="90178" y="231934"/>
                  </a:lnTo>
                  <a:lnTo>
                    <a:pt x="90178" y="220635"/>
                  </a:lnTo>
                  <a:lnTo>
                    <a:pt x="96383" y="220635"/>
                  </a:lnTo>
                  <a:lnTo>
                    <a:pt x="101419" y="215588"/>
                  </a:lnTo>
                  <a:lnTo>
                    <a:pt x="101419" y="113004"/>
                  </a:lnTo>
                  <a:lnTo>
                    <a:pt x="96383" y="107954"/>
                  </a:lnTo>
                  <a:lnTo>
                    <a:pt x="90178" y="107954"/>
                  </a:lnTo>
                  <a:lnTo>
                    <a:pt x="90178" y="96642"/>
                  </a:lnTo>
                  <a:close/>
                </a:path>
                <a:path w="338455" h="288289">
                  <a:moveTo>
                    <a:pt x="135233" y="96642"/>
                  </a:moveTo>
                  <a:lnTo>
                    <a:pt x="123980" y="96642"/>
                  </a:lnTo>
                  <a:lnTo>
                    <a:pt x="123980" y="107954"/>
                  </a:lnTo>
                  <a:lnTo>
                    <a:pt x="117765" y="107954"/>
                  </a:lnTo>
                  <a:lnTo>
                    <a:pt x="112705" y="113004"/>
                  </a:lnTo>
                  <a:lnTo>
                    <a:pt x="112705" y="215588"/>
                  </a:lnTo>
                  <a:lnTo>
                    <a:pt x="117765" y="220635"/>
                  </a:lnTo>
                  <a:lnTo>
                    <a:pt x="123980" y="220635"/>
                  </a:lnTo>
                  <a:lnTo>
                    <a:pt x="123980" y="231934"/>
                  </a:lnTo>
                  <a:lnTo>
                    <a:pt x="135233" y="231934"/>
                  </a:lnTo>
                  <a:lnTo>
                    <a:pt x="135233" y="214432"/>
                  </a:lnTo>
                  <a:lnTo>
                    <a:pt x="130170" y="209361"/>
                  </a:lnTo>
                  <a:lnTo>
                    <a:pt x="123980" y="209361"/>
                  </a:lnTo>
                  <a:lnTo>
                    <a:pt x="123980" y="119219"/>
                  </a:lnTo>
                  <a:lnTo>
                    <a:pt x="130170" y="119219"/>
                  </a:lnTo>
                  <a:lnTo>
                    <a:pt x="135233" y="114147"/>
                  </a:lnTo>
                  <a:lnTo>
                    <a:pt x="135233" y="96642"/>
                  </a:lnTo>
                  <a:close/>
                </a:path>
                <a:path w="338455" h="288289">
                  <a:moveTo>
                    <a:pt x="152162" y="96642"/>
                  </a:moveTo>
                  <a:lnTo>
                    <a:pt x="140875" y="96642"/>
                  </a:lnTo>
                  <a:lnTo>
                    <a:pt x="140875" y="114147"/>
                  </a:lnTo>
                  <a:lnTo>
                    <a:pt x="145935" y="119219"/>
                  </a:lnTo>
                  <a:lnTo>
                    <a:pt x="152162" y="119219"/>
                  </a:lnTo>
                  <a:lnTo>
                    <a:pt x="152162" y="209361"/>
                  </a:lnTo>
                  <a:lnTo>
                    <a:pt x="145935" y="209361"/>
                  </a:lnTo>
                  <a:lnTo>
                    <a:pt x="140875" y="214432"/>
                  </a:lnTo>
                  <a:lnTo>
                    <a:pt x="140875" y="231934"/>
                  </a:lnTo>
                  <a:lnTo>
                    <a:pt x="152162" y="231934"/>
                  </a:lnTo>
                  <a:lnTo>
                    <a:pt x="152162" y="220635"/>
                  </a:lnTo>
                  <a:lnTo>
                    <a:pt x="158343" y="220635"/>
                  </a:lnTo>
                  <a:lnTo>
                    <a:pt x="163415" y="215588"/>
                  </a:lnTo>
                  <a:lnTo>
                    <a:pt x="163415" y="113004"/>
                  </a:lnTo>
                  <a:lnTo>
                    <a:pt x="158343" y="107954"/>
                  </a:lnTo>
                  <a:lnTo>
                    <a:pt x="152162" y="107954"/>
                  </a:lnTo>
                  <a:lnTo>
                    <a:pt x="152162" y="96642"/>
                  </a:lnTo>
                  <a:close/>
                </a:path>
                <a:path w="338455" h="288289">
                  <a:moveTo>
                    <a:pt x="197239" y="96642"/>
                  </a:moveTo>
                  <a:lnTo>
                    <a:pt x="185940" y="96642"/>
                  </a:lnTo>
                  <a:lnTo>
                    <a:pt x="185940" y="107954"/>
                  </a:lnTo>
                  <a:lnTo>
                    <a:pt x="179761" y="107954"/>
                  </a:lnTo>
                  <a:lnTo>
                    <a:pt x="174690" y="113004"/>
                  </a:lnTo>
                  <a:lnTo>
                    <a:pt x="174690" y="215588"/>
                  </a:lnTo>
                  <a:lnTo>
                    <a:pt x="179761" y="220635"/>
                  </a:lnTo>
                  <a:lnTo>
                    <a:pt x="185940" y="220635"/>
                  </a:lnTo>
                  <a:lnTo>
                    <a:pt x="185940" y="231934"/>
                  </a:lnTo>
                  <a:lnTo>
                    <a:pt x="197239" y="231934"/>
                  </a:lnTo>
                  <a:lnTo>
                    <a:pt x="197239" y="214432"/>
                  </a:lnTo>
                  <a:lnTo>
                    <a:pt x="192167" y="209361"/>
                  </a:lnTo>
                  <a:lnTo>
                    <a:pt x="185940" y="209361"/>
                  </a:lnTo>
                  <a:lnTo>
                    <a:pt x="185940" y="119219"/>
                  </a:lnTo>
                  <a:lnTo>
                    <a:pt x="192167" y="119219"/>
                  </a:lnTo>
                  <a:lnTo>
                    <a:pt x="197239" y="114147"/>
                  </a:lnTo>
                  <a:lnTo>
                    <a:pt x="197239" y="96642"/>
                  </a:lnTo>
                  <a:close/>
                </a:path>
                <a:path w="338455" h="288289">
                  <a:moveTo>
                    <a:pt x="214122" y="96642"/>
                  </a:moveTo>
                  <a:lnTo>
                    <a:pt x="202871" y="96642"/>
                  </a:lnTo>
                  <a:lnTo>
                    <a:pt x="202871" y="114147"/>
                  </a:lnTo>
                  <a:lnTo>
                    <a:pt x="207943" y="119219"/>
                  </a:lnTo>
                  <a:lnTo>
                    <a:pt x="214122" y="119219"/>
                  </a:lnTo>
                  <a:lnTo>
                    <a:pt x="214122" y="209361"/>
                  </a:lnTo>
                  <a:lnTo>
                    <a:pt x="207943" y="209361"/>
                  </a:lnTo>
                  <a:lnTo>
                    <a:pt x="202871" y="214432"/>
                  </a:lnTo>
                  <a:lnTo>
                    <a:pt x="202871" y="231934"/>
                  </a:lnTo>
                  <a:lnTo>
                    <a:pt x="214122" y="231934"/>
                  </a:lnTo>
                  <a:lnTo>
                    <a:pt x="214122" y="220635"/>
                  </a:lnTo>
                  <a:lnTo>
                    <a:pt x="220339" y="220635"/>
                  </a:lnTo>
                  <a:lnTo>
                    <a:pt x="225399" y="215588"/>
                  </a:lnTo>
                  <a:lnTo>
                    <a:pt x="225399" y="113004"/>
                  </a:lnTo>
                  <a:lnTo>
                    <a:pt x="220339" y="107954"/>
                  </a:lnTo>
                  <a:lnTo>
                    <a:pt x="214122" y="107954"/>
                  </a:lnTo>
                  <a:lnTo>
                    <a:pt x="214122" y="96642"/>
                  </a:lnTo>
                  <a:close/>
                </a:path>
                <a:path w="338455" h="288289">
                  <a:moveTo>
                    <a:pt x="259223" y="96642"/>
                  </a:moveTo>
                  <a:lnTo>
                    <a:pt x="247936" y="96642"/>
                  </a:lnTo>
                  <a:lnTo>
                    <a:pt x="247936" y="107954"/>
                  </a:lnTo>
                  <a:lnTo>
                    <a:pt x="241721" y="107954"/>
                  </a:lnTo>
                  <a:lnTo>
                    <a:pt x="236698" y="113004"/>
                  </a:lnTo>
                  <a:lnTo>
                    <a:pt x="236698" y="215588"/>
                  </a:lnTo>
                  <a:lnTo>
                    <a:pt x="241721" y="220635"/>
                  </a:lnTo>
                  <a:lnTo>
                    <a:pt x="247936" y="220635"/>
                  </a:lnTo>
                  <a:lnTo>
                    <a:pt x="247936" y="231934"/>
                  </a:lnTo>
                  <a:lnTo>
                    <a:pt x="259223" y="231934"/>
                  </a:lnTo>
                  <a:lnTo>
                    <a:pt x="259223" y="214432"/>
                  </a:lnTo>
                  <a:lnTo>
                    <a:pt x="254163" y="209361"/>
                  </a:lnTo>
                  <a:lnTo>
                    <a:pt x="247936" y="209361"/>
                  </a:lnTo>
                  <a:lnTo>
                    <a:pt x="247936" y="119219"/>
                  </a:lnTo>
                  <a:lnTo>
                    <a:pt x="254163" y="119219"/>
                  </a:lnTo>
                  <a:lnTo>
                    <a:pt x="259223" y="114147"/>
                  </a:lnTo>
                  <a:lnTo>
                    <a:pt x="259223" y="96642"/>
                  </a:lnTo>
                  <a:close/>
                </a:path>
                <a:path w="338455" h="288289">
                  <a:moveTo>
                    <a:pt x="276118" y="96642"/>
                  </a:moveTo>
                  <a:lnTo>
                    <a:pt x="264868" y="96642"/>
                  </a:lnTo>
                  <a:lnTo>
                    <a:pt x="264868" y="114147"/>
                  </a:lnTo>
                  <a:lnTo>
                    <a:pt x="269891" y="119219"/>
                  </a:lnTo>
                  <a:lnTo>
                    <a:pt x="276118" y="119219"/>
                  </a:lnTo>
                  <a:lnTo>
                    <a:pt x="276118" y="209361"/>
                  </a:lnTo>
                  <a:lnTo>
                    <a:pt x="269891" y="209361"/>
                  </a:lnTo>
                  <a:lnTo>
                    <a:pt x="264868" y="214432"/>
                  </a:lnTo>
                  <a:lnTo>
                    <a:pt x="264868" y="231934"/>
                  </a:lnTo>
                  <a:lnTo>
                    <a:pt x="276118" y="231934"/>
                  </a:lnTo>
                  <a:lnTo>
                    <a:pt x="276118" y="220635"/>
                  </a:lnTo>
                  <a:lnTo>
                    <a:pt x="282333" y="220635"/>
                  </a:lnTo>
                  <a:lnTo>
                    <a:pt x="287405" y="215588"/>
                  </a:lnTo>
                  <a:lnTo>
                    <a:pt x="287405" y="113004"/>
                  </a:lnTo>
                  <a:lnTo>
                    <a:pt x="282333" y="107954"/>
                  </a:lnTo>
                  <a:lnTo>
                    <a:pt x="276118" y="107954"/>
                  </a:lnTo>
                  <a:lnTo>
                    <a:pt x="276118" y="96642"/>
                  </a:lnTo>
                  <a:close/>
                </a:path>
                <a:path w="338455" h="288289">
                  <a:moveTo>
                    <a:pt x="321219" y="96642"/>
                  </a:moveTo>
                  <a:lnTo>
                    <a:pt x="309932" y="96642"/>
                  </a:lnTo>
                  <a:lnTo>
                    <a:pt x="309932" y="107954"/>
                  </a:lnTo>
                  <a:lnTo>
                    <a:pt x="303717" y="107954"/>
                  </a:lnTo>
                  <a:lnTo>
                    <a:pt x="298646" y="113004"/>
                  </a:lnTo>
                  <a:lnTo>
                    <a:pt x="298646" y="215588"/>
                  </a:lnTo>
                  <a:lnTo>
                    <a:pt x="303717" y="220635"/>
                  </a:lnTo>
                  <a:lnTo>
                    <a:pt x="309932" y="220635"/>
                  </a:lnTo>
                  <a:lnTo>
                    <a:pt x="309932" y="231934"/>
                  </a:lnTo>
                  <a:lnTo>
                    <a:pt x="321219" y="231934"/>
                  </a:lnTo>
                  <a:lnTo>
                    <a:pt x="321219" y="214432"/>
                  </a:lnTo>
                  <a:lnTo>
                    <a:pt x="316159" y="209361"/>
                  </a:lnTo>
                  <a:lnTo>
                    <a:pt x="309932" y="209361"/>
                  </a:lnTo>
                  <a:lnTo>
                    <a:pt x="309932" y="119219"/>
                  </a:lnTo>
                  <a:lnTo>
                    <a:pt x="316159" y="119219"/>
                  </a:lnTo>
                  <a:lnTo>
                    <a:pt x="321219" y="114147"/>
                  </a:lnTo>
                  <a:lnTo>
                    <a:pt x="321219" y="96642"/>
                  </a:lnTo>
                  <a:close/>
                </a:path>
                <a:path w="338455" h="288289">
                  <a:moveTo>
                    <a:pt x="319040" y="62865"/>
                  </a:moveTo>
                  <a:lnTo>
                    <a:pt x="19062" y="62865"/>
                  </a:lnTo>
                  <a:lnTo>
                    <a:pt x="2154" y="96642"/>
                  </a:lnTo>
                  <a:lnTo>
                    <a:pt x="335959" y="96642"/>
                  </a:lnTo>
                  <a:lnTo>
                    <a:pt x="330330" y="85404"/>
                  </a:lnTo>
                  <a:lnTo>
                    <a:pt x="20385" y="85404"/>
                  </a:lnTo>
                  <a:lnTo>
                    <a:pt x="26029" y="74118"/>
                  </a:lnTo>
                  <a:lnTo>
                    <a:pt x="324677" y="74118"/>
                  </a:lnTo>
                  <a:lnTo>
                    <a:pt x="319040" y="62865"/>
                  </a:lnTo>
                  <a:close/>
                </a:path>
                <a:path w="338455" h="288289">
                  <a:moveTo>
                    <a:pt x="324677" y="74118"/>
                  </a:moveTo>
                  <a:lnTo>
                    <a:pt x="312087" y="74118"/>
                  </a:lnTo>
                  <a:lnTo>
                    <a:pt x="317720" y="85404"/>
                  </a:lnTo>
                  <a:lnTo>
                    <a:pt x="330330" y="85404"/>
                  </a:lnTo>
                  <a:lnTo>
                    <a:pt x="324677" y="74118"/>
                  </a:lnTo>
                  <a:close/>
                </a:path>
                <a:path w="338455" h="288289">
                  <a:moveTo>
                    <a:pt x="169057" y="0"/>
                  </a:moveTo>
                  <a:lnTo>
                    <a:pt x="118862" y="29053"/>
                  </a:lnTo>
                  <a:lnTo>
                    <a:pt x="69210" y="29053"/>
                  </a:lnTo>
                  <a:lnTo>
                    <a:pt x="57817" y="62865"/>
                  </a:lnTo>
                  <a:lnTo>
                    <a:pt x="82963" y="62865"/>
                  </a:lnTo>
                  <a:lnTo>
                    <a:pt x="94489" y="56199"/>
                  </a:lnTo>
                  <a:lnTo>
                    <a:pt x="71926" y="56199"/>
                  </a:lnTo>
                  <a:lnTo>
                    <a:pt x="77297" y="40303"/>
                  </a:lnTo>
                  <a:lnTo>
                    <a:pt x="121939" y="40303"/>
                  </a:lnTo>
                  <a:lnTo>
                    <a:pt x="169057" y="13014"/>
                  </a:lnTo>
                  <a:lnTo>
                    <a:pt x="191538" y="13014"/>
                  </a:lnTo>
                  <a:lnTo>
                    <a:pt x="169057" y="0"/>
                  </a:lnTo>
                  <a:close/>
                </a:path>
                <a:path w="338455" h="288289">
                  <a:moveTo>
                    <a:pt x="191538" y="13014"/>
                  </a:moveTo>
                  <a:lnTo>
                    <a:pt x="169057" y="13014"/>
                  </a:lnTo>
                  <a:lnTo>
                    <a:pt x="255151" y="62865"/>
                  </a:lnTo>
                  <a:lnTo>
                    <a:pt x="280309" y="62865"/>
                  </a:lnTo>
                  <a:lnTo>
                    <a:pt x="278055" y="56199"/>
                  </a:lnTo>
                  <a:lnTo>
                    <a:pt x="266166" y="56199"/>
                  </a:lnTo>
                  <a:lnTo>
                    <a:pt x="238698" y="40303"/>
                  </a:lnTo>
                  <a:lnTo>
                    <a:pt x="272682" y="40303"/>
                  </a:lnTo>
                  <a:lnTo>
                    <a:pt x="268879" y="29053"/>
                  </a:lnTo>
                  <a:lnTo>
                    <a:pt x="219242" y="29053"/>
                  </a:lnTo>
                  <a:lnTo>
                    <a:pt x="191538" y="13014"/>
                  </a:lnTo>
                  <a:close/>
                </a:path>
                <a:path w="338455" h="288289">
                  <a:moveTo>
                    <a:pt x="121939" y="40303"/>
                  </a:moveTo>
                  <a:lnTo>
                    <a:pt x="99407" y="40303"/>
                  </a:lnTo>
                  <a:lnTo>
                    <a:pt x="71926" y="56199"/>
                  </a:lnTo>
                  <a:lnTo>
                    <a:pt x="94489" y="56199"/>
                  </a:lnTo>
                  <a:lnTo>
                    <a:pt x="121939" y="40303"/>
                  </a:lnTo>
                  <a:close/>
                </a:path>
                <a:path w="338455" h="288289">
                  <a:moveTo>
                    <a:pt x="272682" y="40303"/>
                  </a:moveTo>
                  <a:lnTo>
                    <a:pt x="260808" y="40303"/>
                  </a:lnTo>
                  <a:lnTo>
                    <a:pt x="266166" y="56199"/>
                  </a:lnTo>
                  <a:lnTo>
                    <a:pt x="278055" y="56199"/>
                  </a:lnTo>
                  <a:lnTo>
                    <a:pt x="272682" y="4030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09889" y="6180674"/>
              <a:ext cx="207645" cy="57785"/>
            </a:xfrm>
            <a:custGeom>
              <a:avLst/>
              <a:gdLst/>
              <a:ahLst/>
              <a:cxnLst/>
              <a:rect l="l" t="t" r="r" b="b"/>
              <a:pathLst>
                <a:path w="207644" h="57785">
                  <a:moveTo>
                    <a:pt x="207299" y="0"/>
                  </a:moveTo>
                  <a:lnTo>
                    <a:pt x="0" y="0"/>
                  </a:lnTo>
                  <a:lnTo>
                    <a:pt x="0" y="57590"/>
                  </a:lnTo>
                  <a:lnTo>
                    <a:pt x="207299" y="57590"/>
                  </a:lnTo>
                  <a:lnTo>
                    <a:pt x="2072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131100" y="6190158"/>
              <a:ext cx="165100" cy="43180"/>
            </a:xfrm>
            <a:custGeom>
              <a:avLst/>
              <a:gdLst/>
              <a:ahLst/>
              <a:cxnLst/>
              <a:rect l="l" t="t" r="r" b="b"/>
              <a:pathLst>
                <a:path w="165100" h="43179">
                  <a:moveTo>
                    <a:pt x="42913" y="23126"/>
                  </a:moveTo>
                  <a:lnTo>
                    <a:pt x="42875" y="13754"/>
                  </a:lnTo>
                  <a:lnTo>
                    <a:pt x="41440" y="10452"/>
                  </a:lnTo>
                  <a:lnTo>
                    <a:pt x="40563" y="9715"/>
                  </a:lnTo>
                  <a:lnTo>
                    <a:pt x="35356" y="5321"/>
                  </a:lnTo>
                  <a:lnTo>
                    <a:pt x="35356" y="13208"/>
                  </a:lnTo>
                  <a:lnTo>
                    <a:pt x="35356" y="21069"/>
                  </a:lnTo>
                  <a:lnTo>
                    <a:pt x="34505" y="23126"/>
                  </a:lnTo>
                  <a:lnTo>
                    <a:pt x="32829" y="24599"/>
                  </a:lnTo>
                  <a:lnTo>
                    <a:pt x="31127" y="26035"/>
                  </a:lnTo>
                  <a:lnTo>
                    <a:pt x="28549" y="26936"/>
                  </a:lnTo>
                  <a:lnTo>
                    <a:pt x="25095" y="27254"/>
                  </a:lnTo>
                  <a:lnTo>
                    <a:pt x="25095" y="9715"/>
                  </a:lnTo>
                  <a:lnTo>
                    <a:pt x="31940" y="10312"/>
                  </a:lnTo>
                  <a:lnTo>
                    <a:pt x="35356" y="13208"/>
                  </a:lnTo>
                  <a:lnTo>
                    <a:pt x="35356" y="5321"/>
                  </a:lnTo>
                  <a:lnTo>
                    <a:pt x="30861" y="3784"/>
                  </a:lnTo>
                  <a:lnTo>
                    <a:pt x="25095" y="3467"/>
                  </a:lnTo>
                  <a:lnTo>
                    <a:pt x="25095" y="0"/>
                  </a:lnTo>
                  <a:lnTo>
                    <a:pt x="17805" y="0"/>
                  </a:lnTo>
                  <a:lnTo>
                    <a:pt x="17805" y="3505"/>
                  </a:lnTo>
                  <a:lnTo>
                    <a:pt x="17805" y="9715"/>
                  </a:lnTo>
                  <a:lnTo>
                    <a:pt x="17805" y="27254"/>
                  </a:lnTo>
                  <a:lnTo>
                    <a:pt x="10985" y="26543"/>
                  </a:lnTo>
                  <a:lnTo>
                    <a:pt x="7569" y="23596"/>
                  </a:lnTo>
                  <a:lnTo>
                    <a:pt x="7569" y="15786"/>
                  </a:lnTo>
                  <a:lnTo>
                    <a:pt x="8407" y="13754"/>
                  </a:lnTo>
                  <a:lnTo>
                    <a:pt x="11760" y="10922"/>
                  </a:lnTo>
                  <a:lnTo>
                    <a:pt x="14338" y="10033"/>
                  </a:lnTo>
                  <a:lnTo>
                    <a:pt x="17805" y="9715"/>
                  </a:lnTo>
                  <a:lnTo>
                    <a:pt x="17805" y="3505"/>
                  </a:lnTo>
                  <a:lnTo>
                    <a:pt x="12026" y="3873"/>
                  </a:lnTo>
                  <a:lnTo>
                    <a:pt x="7594" y="5334"/>
                  </a:lnTo>
                  <a:lnTo>
                    <a:pt x="1435" y="10452"/>
                  </a:lnTo>
                  <a:lnTo>
                    <a:pt x="0" y="13754"/>
                  </a:lnTo>
                  <a:lnTo>
                    <a:pt x="0" y="23126"/>
                  </a:lnTo>
                  <a:lnTo>
                    <a:pt x="1435" y="26441"/>
                  </a:lnTo>
                  <a:lnTo>
                    <a:pt x="7594" y="31623"/>
                  </a:lnTo>
                  <a:lnTo>
                    <a:pt x="12026" y="33070"/>
                  </a:lnTo>
                  <a:lnTo>
                    <a:pt x="17805" y="33413"/>
                  </a:lnTo>
                  <a:lnTo>
                    <a:pt x="17805" y="37172"/>
                  </a:lnTo>
                  <a:lnTo>
                    <a:pt x="25095" y="37172"/>
                  </a:lnTo>
                  <a:lnTo>
                    <a:pt x="25095" y="33451"/>
                  </a:lnTo>
                  <a:lnTo>
                    <a:pt x="30861" y="33172"/>
                  </a:lnTo>
                  <a:lnTo>
                    <a:pt x="35280" y="31711"/>
                  </a:lnTo>
                  <a:lnTo>
                    <a:pt x="40589" y="27254"/>
                  </a:lnTo>
                  <a:lnTo>
                    <a:pt x="41440" y="26543"/>
                  </a:lnTo>
                  <a:lnTo>
                    <a:pt x="42913" y="23126"/>
                  </a:lnTo>
                  <a:close/>
                </a:path>
                <a:path w="165100" h="43179">
                  <a:moveTo>
                    <a:pt x="83908" y="15201"/>
                  </a:moveTo>
                  <a:lnTo>
                    <a:pt x="83096" y="12192"/>
                  </a:lnTo>
                  <a:lnTo>
                    <a:pt x="80327" y="7620"/>
                  </a:lnTo>
                  <a:lnTo>
                    <a:pt x="79844" y="6807"/>
                  </a:lnTo>
                  <a:lnTo>
                    <a:pt x="77609" y="4699"/>
                  </a:lnTo>
                  <a:lnTo>
                    <a:pt x="75895" y="3784"/>
                  </a:lnTo>
                  <a:lnTo>
                    <a:pt x="75895" y="16446"/>
                  </a:lnTo>
                  <a:lnTo>
                    <a:pt x="75895" y="20662"/>
                  </a:lnTo>
                  <a:lnTo>
                    <a:pt x="67221" y="29489"/>
                  </a:lnTo>
                  <a:lnTo>
                    <a:pt x="63182" y="29489"/>
                  </a:lnTo>
                  <a:lnTo>
                    <a:pt x="54508" y="20662"/>
                  </a:lnTo>
                  <a:lnTo>
                    <a:pt x="54508" y="16446"/>
                  </a:lnTo>
                  <a:lnTo>
                    <a:pt x="63182" y="7620"/>
                  </a:lnTo>
                  <a:lnTo>
                    <a:pt x="67221" y="7620"/>
                  </a:lnTo>
                  <a:lnTo>
                    <a:pt x="75895" y="16446"/>
                  </a:lnTo>
                  <a:lnTo>
                    <a:pt x="75895" y="3784"/>
                  </a:lnTo>
                  <a:lnTo>
                    <a:pt x="71945" y="1638"/>
                  </a:lnTo>
                  <a:lnTo>
                    <a:pt x="68745" y="876"/>
                  </a:lnTo>
                  <a:lnTo>
                    <a:pt x="61658" y="876"/>
                  </a:lnTo>
                  <a:lnTo>
                    <a:pt x="46494" y="15201"/>
                  </a:lnTo>
                  <a:lnTo>
                    <a:pt x="46494" y="21920"/>
                  </a:lnTo>
                  <a:lnTo>
                    <a:pt x="61658" y="36245"/>
                  </a:lnTo>
                  <a:lnTo>
                    <a:pt x="68745" y="36245"/>
                  </a:lnTo>
                  <a:lnTo>
                    <a:pt x="71945" y="35483"/>
                  </a:lnTo>
                  <a:lnTo>
                    <a:pt x="77609" y="32423"/>
                  </a:lnTo>
                  <a:lnTo>
                    <a:pt x="79844" y="30314"/>
                  </a:lnTo>
                  <a:lnTo>
                    <a:pt x="80340" y="29489"/>
                  </a:lnTo>
                  <a:lnTo>
                    <a:pt x="83096" y="24930"/>
                  </a:lnTo>
                  <a:lnTo>
                    <a:pt x="83908" y="21920"/>
                  </a:lnTo>
                  <a:lnTo>
                    <a:pt x="83908" y="15201"/>
                  </a:lnTo>
                  <a:close/>
                </a:path>
                <a:path w="165100" h="43179">
                  <a:moveTo>
                    <a:pt x="121373" y="1447"/>
                  </a:moveTo>
                  <a:lnTo>
                    <a:pt x="113449" y="1447"/>
                  </a:lnTo>
                  <a:lnTo>
                    <a:pt x="113449" y="14935"/>
                  </a:lnTo>
                  <a:lnTo>
                    <a:pt x="97929" y="14935"/>
                  </a:lnTo>
                  <a:lnTo>
                    <a:pt x="97929" y="1447"/>
                  </a:lnTo>
                  <a:lnTo>
                    <a:pt x="90004" y="1447"/>
                  </a:lnTo>
                  <a:lnTo>
                    <a:pt x="90004" y="35661"/>
                  </a:lnTo>
                  <a:lnTo>
                    <a:pt x="97929" y="35661"/>
                  </a:lnTo>
                  <a:lnTo>
                    <a:pt x="97929" y="21628"/>
                  </a:lnTo>
                  <a:lnTo>
                    <a:pt x="113449" y="21628"/>
                  </a:lnTo>
                  <a:lnTo>
                    <a:pt x="113449" y="35661"/>
                  </a:lnTo>
                  <a:lnTo>
                    <a:pt x="121373" y="35661"/>
                  </a:lnTo>
                  <a:lnTo>
                    <a:pt x="121373" y="1447"/>
                  </a:lnTo>
                  <a:close/>
                </a:path>
                <a:path w="165100" h="43179">
                  <a:moveTo>
                    <a:pt x="164934" y="29210"/>
                  </a:moveTo>
                  <a:lnTo>
                    <a:pt x="160147" y="29210"/>
                  </a:lnTo>
                  <a:lnTo>
                    <a:pt x="160147" y="7899"/>
                  </a:lnTo>
                  <a:lnTo>
                    <a:pt x="160147" y="1447"/>
                  </a:lnTo>
                  <a:lnTo>
                    <a:pt x="152336" y="1447"/>
                  </a:lnTo>
                  <a:lnTo>
                    <a:pt x="152336" y="7899"/>
                  </a:lnTo>
                  <a:lnTo>
                    <a:pt x="152336" y="29210"/>
                  </a:lnTo>
                  <a:lnTo>
                    <a:pt x="137058" y="29210"/>
                  </a:lnTo>
                  <a:lnTo>
                    <a:pt x="138125" y="27901"/>
                  </a:lnTo>
                  <a:lnTo>
                    <a:pt x="138925" y="25869"/>
                  </a:lnTo>
                  <a:lnTo>
                    <a:pt x="139954" y="20358"/>
                  </a:lnTo>
                  <a:lnTo>
                    <a:pt x="140296" y="16967"/>
                  </a:lnTo>
                  <a:lnTo>
                    <a:pt x="140474" y="12877"/>
                  </a:lnTo>
                  <a:lnTo>
                    <a:pt x="140627" y="7899"/>
                  </a:lnTo>
                  <a:lnTo>
                    <a:pt x="152336" y="7899"/>
                  </a:lnTo>
                  <a:lnTo>
                    <a:pt x="152336" y="1447"/>
                  </a:lnTo>
                  <a:lnTo>
                    <a:pt x="133870" y="1447"/>
                  </a:lnTo>
                  <a:lnTo>
                    <a:pt x="133286" y="17602"/>
                  </a:lnTo>
                  <a:lnTo>
                    <a:pt x="132778" y="21780"/>
                  </a:lnTo>
                  <a:lnTo>
                    <a:pt x="131076" y="27647"/>
                  </a:lnTo>
                  <a:lnTo>
                    <a:pt x="129628" y="29146"/>
                  </a:lnTo>
                  <a:lnTo>
                    <a:pt x="127571" y="29210"/>
                  </a:lnTo>
                  <a:lnTo>
                    <a:pt x="126199" y="29210"/>
                  </a:lnTo>
                  <a:lnTo>
                    <a:pt x="126161" y="42735"/>
                  </a:lnTo>
                  <a:lnTo>
                    <a:pt x="133477" y="42735"/>
                  </a:lnTo>
                  <a:lnTo>
                    <a:pt x="133477" y="35661"/>
                  </a:lnTo>
                  <a:lnTo>
                    <a:pt x="157619" y="35661"/>
                  </a:lnTo>
                  <a:lnTo>
                    <a:pt x="157619" y="42735"/>
                  </a:lnTo>
                  <a:lnTo>
                    <a:pt x="164934" y="42735"/>
                  </a:lnTo>
                  <a:lnTo>
                    <a:pt x="164934" y="35661"/>
                  </a:lnTo>
                  <a:lnTo>
                    <a:pt x="164934" y="2921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149" y="6490778"/>
              <a:ext cx="288515" cy="45487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78137" y="5335209"/>
              <a:ext cx="2160905" cy="1527810"/>
            </a:xfrm>
            <a:custGeom>
              <a:avLst/>
              <a:gdLst/>
              <a:ahLst/>
              <a:cxnLst/>
              <a:rect l="l" t="t" r="r" b="b"/>
              <a:pathLst>
                <a:path w="2160904" h="1527809">
                  <a:moveTo>
                    <a:pt x="2160544" y="1527657"/>
                  </a:moveTo>
                  <a:lnTo>
                    <a:pt x="2160544" y="233946"/>
                  </a:lnTo>
                  <a:lnTo>
                    <a:pt x="1888266" y="0"/>
                  </a:lnTo>
                  <a:lnTo>
                    <a:pt x="0" y="0"/>
                  </a:lnTo>
                  <a:lnTo>
                    <a:pt x="0" y="1527657"/>
                  </a:lnTo>
                  <a:lnTo>
                    <a:pt x="2160544" y="1527657"/>
                  </a:lnTo>
                  <a:close/>
                </a:path>
              </a:pathLst>
            </a:custGeom>
            <a:ln w="9652">
              <a:solidFill>
                <a:srgbClr val="AB103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4342" y="5396148"/>
              <a:ext cx="1452595" cy="973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8377" y="5528945"/>
              <a:ext cx="1292048" cy="12560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6408" y="5528945"/>
              <a:ext cx="1324360" cy="13275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69725" y="5462459"/>
              <a:ext cx="325312" cy="2659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68943" y="6703971"/>
              <a:ext cx="241927" cy="24191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169725" y="6303940"/>
              <a:ext cx="269875" cy="223520"/>
            </a:xfrm>
            <a:custGeom>
              <a:avLst/>
              <a:gdLst/>
              <a:ahLst/>
              <a:cxnLst/>
              <a:rect l="l" t="t" r="r" b="b"/>
              <a:pathLst>
                <a:path w="269875" h="223520">
                  <a:moveTo>
                    <a:pt x="99395" y="0"/>
                  </a:moveTo>
                  <a:lnTo>
                    <a:pt x="518" y="0"/>
                  </a:lnTo>
                  <a:lnTo>
                    <a:pt x="0" y="487"/>
                  </a:lnTo>
                  <a:lnTo>
                    <a:pt x="0" y="222656"/>
                  </a:lnTo>
                  <a:lnTo>
                    <a:pt x="518" y="223159"/>
                  </a:lnTo>
                  <a:lnTo>
                    <a:pt x="227167" y="223159"/>
                  </a:lnTo>
                  <a:lnTo>
                    <a:pt x="227685" y="222656"/>
                  </a:lnTo>
                  <a:lnTo>
                    <a:pt x="227685" y="218227"/>
                  </a:lnTo>
                  <a:lnTo>
                    <a:pt x="229304" y="211930"/>
                  </a:lnTo>
                  <a:lnTo>
                    <a:pt x="11247" y="211930"/>
                  </a:lnTo>
                  <a:lnTo>
                    <a:pt x="11247" y="11250"/>
                  </a:lnTo>
                  <a:lnTo>
                    <a:pt x="103933" y="11250"/>
                  </a:lnTo>
                  <a:lnTo>
                    <a:pt x="99822" y="283"/>
                  </a:lnTo>
                  <a:lnTo>
                    <a:pt x="99395" y="0"/>
                  </a:lnTo>
                  <a:close/>
                </a:path>
                <a:path w="269875" h="223520">
                  <a:moveTo>
                    <a:pt x="103933" y="11250"/>
                  </a:moveTo>
                  <a:lnTo>
                    <a:pt x="91927" y="11250"/>
                  </a:lnTo>
                  <a:lnTo>
                    <a:pt x="105156" y="46576"/>
                  </a:lnTo>
                  <a:lnTo>
                    <a:pt x="105338" y="47027"/>
                  </a:lnTo>
                  <a:lnTo>
                    <a:pt x="105735" y="47301"/>
                  </a:lnTo>
                  <a:lnTo>
                    <a:pt x="216408" y="47301"/>
                  </a:lnTo>
                  <a:lnTo>
                    <a:pt x="216408" y="211930"/>
                  </a:lnTo>
                  <a:lnTo>
                    <a:pt x="229304" y="211930"/>
                  </a:lnTo>
                  <a:lnTo>
                    <a:pt x="239277" y="173150"/>
                  </a:lnTo>
                  <a:lnTo>
                    <a:pt x="227685" y="173150"/>
                  </a:lnTo>
                  <a:lnTo>
                    <a:pt x="227685" y="65352"/>
                  </a:lnTo>
                  <a:lnTo>
                    <a:pt x="266998" y="65352"/>
                  </a:lnTo>
                  <a:lnTo>
                    <a:pt x="269687" y="54897"/>
                  </a:lnTo>
                  <a:lnTo>
                    <a:pt x="269321" y="54315"/>
                  </a:lnTo>
                  <a:lnTo>
                    <a:pt x="268742" y="54147"/>
                  </a:lnTo>
                  <a:lnTo>
                    <a:pt x="268467" y="54114"/>
                  </a:lnTo>
                  <a:lnTo>
                    <a:pt x="227685" y="54114"/>
                  </a:lnTo>
                  <a:lnTo>
                    <a:pt x="227685" y="36551"/>
                  </a:lnTo>
                  <a:lnTo>
                    <a:pt x="227167" y="36051"/>
                  </a:lnTo>
                  <a:lnTo>
                    <a:pt x="113233" y="36051"/>
                  </a:lnTo>
                  <a:lnTo>
                    <a:pt x="103933" y="11250"/>
                  </a:lnTo>
                  <a:close/>
                </a:path>
                <a:path w="269875" h="223520">
                  <a:moveTo>
                    <a:pt x="136977" y="126254"/>
                  </a:moveTo>
                  <a:lnTo>
                    <a:pt x="27553" y="126254"/>
                  </a:lnTo>
                  <a:lnTo>
                    <a:pt x="27066" y="126741"/>
                  </a:lnTo>
                  <a:lnTo>
                    <a:pt x="27066" y="195605"/>
                  </a:lnTo>
                  <a:lnTo>
                    <a:pt x="27553" y="196096"/>
                  </a:lnTo>
                  <a:lnTo>
                    <a:pt x="136977" y="196096"/>
                  </a:lnTo>
                  <a:lnTo>
                    <a:pt x="137495" y="195605"/>
                  </a:lnTo>
                  <a:lnTo>
                    <a:pt x="137495" y="184867"/>
                  </a:lnTo>
                  <a:lnTo>
                    <a:pt x="38282" y="184867"/>
                  </a:lnTo>
                  <a:lnTo>
                    <a:pt x="38282" y="137504"/>
                  </a:lnTo>
                  <a:lnTo>
                    <a:pt x="137495" y="137504"/>
                  </a:lnTo>
                  <a:lnTo>
                    <a:pt x="137495" y="126741"/>
                  </a:lnTo>
                  <a:lnTo>
                    <a:pt x="136977" y="126254"/>
                  </a:lnTo>
                  <a:close/>
                </a:path>
                <a:path w="269875" h="223520">
                  <a:moveTo>
                    <a:pt x="137495" y="137504"/>
                  </a:moveTo>
                  <a:lnTo>
                    <a:pt x="126248" y="137504"/>
                  </a:lnTo>
                  <a:lnTo>
                    <a:pt x="126248" y="184867"/>
                  </a:lnTo>
                  <a:lnTo>
                    <a:pt x="137495" y="184867"/>
                  </a:lnTo>
                  <a:lnTo>
                    <a:pt x="137495" y="137504"/>
                  </a:lnTo>
                  <a:close/>
                </a:path>
                <a:path w="269875" h="223520">
                  <a:moveTo>
                    <a:pt x="92842" y="166841"/>
                  </a:moveTo>
                  <a:lnTo>
                    <a:pt x="49164" y="166841"/>
                  </a:lnTo>
                  <a:lnTo>
                    <a:pt x="47762" y="167460"/>
                  </a:lnTo>
                  <a:lnTo>
                    <a:pt x="45720" y="169496"/>
                  </a:lnTo>
                  <a:lnTo>
                    <a:pt x="45079" y="170901"/>
                  </a:lnTo>
                  <a:lnTo>
                    <a:pt x="45079" y="174010"/>
                  </a:lnTo>
                  <a:lnTo>
                    <a:pt x="45720" y="175412"/>
                  </a:lnTo>
                  <a:lnTo>
                    <a:pt x="47762" y="177427"/>
                  </a:lnTo>
                  <a:lnTo>
                    <a:pt x="49164" y="178070"/>
                  </a:lnTo>
                  <a:lnTo>
                    <a:pt x="92842" y="178070"/>
                  </a:lnTo>
                  <a:lnTo>
                    <a:pt x="94274" y="177427"/>
                  </a:lnTo>
                  <a:lnTo>
                    <a:pt x="96277" y="175412"/>
                  </a:lnTo>
                  <a:lnTo>
                    <a:pt x="96926" y="174010"/>
                  </a:lnTo>
                  <a:lnTo>
                    <a:pt x="96926" y="170901"/>
                  </a:lnTo>
                  <a:lnTo>
                    <a:pt x="96286" y="169496"/>
                  </a:lnTo>
                  <a:lnTo>
                    <a:pt x="94244" y="167460"/>
                  </a:lnTo>
                  <a:lnTo>
                    <a:pt x="92842" y="166841"/>
                  </a:lnTo>
                  <a:close/>
                </a:path>
                <a:path w="269875" h="223520">
                  <a:moveTo>
                    <a:pt x="110794" y="166890"/>
                  </a:moveTo>
                  <a:lnTo>
                    <a:pt x="107899" y="166890"/>
                  </a:lnTo>
                  <a:lnTo>
                    <a:pt x="106405" y="167411"/>
                  </a:lnTo>
                  <a:lnTo>
                    <a:pt x="105338" y="168472"/>
                  </a:lnTo>
                  <a:lnTo>
                    <a:pt x="104820" y="169020"/>
                  </a:lnTo>
                  <a:lnTo>
                    <a:pt x="104378" y="169688"/>
                  </a:lnTo>
                  <a:lnTo>
                    <a:pt x="104119" y="170319"/>
                  </a:lnTo>
                  <a:lnTo>
                    <a:pt x="103845" y="171044"/>
                  </a:lnTo>
                  <a:lnTo>
                    <a:pt x="103697" y="171712"/>
                  </a:lnTo>
                  <a:lnTo>
                    <a:pt x="103692" y="173187"/>
                  </a:lnTo>
                  <a:lnTo>
                    <a:pt x="103910" y="174010"/>
                  </a:lnTo>
                  <a:lnTo>
                    <a:pt x="108569" y="178070"/>
                  </a:lnTo>
                  <a:lnTo>
                    <a:pt x="110063" y="178070"/>
                  </a:lnTo>
                  <a:lnTo>
                    <a:pt x="114940" y="171712"/>
                  </a:lnTo>
                  <a:lnTo>
                    <a:pt x="114754" y="170901"/>
                  </a:lnTo>
                  <a:lnTo>
                    <a:pt x="114269" y="169688"/>
                  </a:lnTo>
                  <a:lnTo>
                    <a:pt x="113873" y="169020"/>
                  </a:lnTo>
                  <a:lnTo>
                    <a:pt x="112288" y="167411"/>
                  </a:lnTo>
                  <a:lnTo>
                    <a:pt x="110794" y="166890"/>
                  </a:lnTo>
                  <a:close/>
                </a:path>
                <a:path w="269875" h="223520">
                  <a:moveTo>
                    <a:pt x="266998" y="65352"/>
                  </a:moveTo>
                  <a:lnTo>
                    <a:pt x="255391" y="65352"/>
                  </a:lnTo>
                  <a:lnTo>
                    <a:pt x="227685" y="173150"/>
                  </a:lnTo>
                  <a:lnTo>
                    <a:pt x="239277" y="173150"/>
                  </a:lnTo>
                  <a:lnTo>
                    <a:pt x="266998" y="65352"/>
                  </a:lnTo>
                  <a:close/>
                </a:path>
                <a:path w="269875" h="223520">
                  <a:moveTo>
                    <a:pt x="70286" y="144292"/>
                  </a:moveTo>
                  <a:lnTo>
                    <a:pt x="49164" y="144292"/>
                  </a:lnTo>
                  <a:lnTo>
                    <a:pt x="47762" y="144932"/>
                  </a:lnTo>
                  <a:lnTo>
                    <a:pt x="45720" y="146947"/>
                  </a:lnTo>
                  <a:lnTo>
                    <a:pt x="45079" y="148361"/>
                  </a:lnTo>
                  <a:lnTo>
                    <a:pt x="45079" y="151445"/>
                  </a:lnTo>
                  <a:lnTo>
                    <a:pt x="45720" y="152851"/>
                  </a:lnTo>
                  <a:lnTo>
                    <a:pt x="47762" y="154887"/>
                  </a:lnTo>
                  <a:lnTo>
                    <a:pt x="49164" y="155518"/>
                  </a:lnTo>
                  <a:lnTo>
                    <a:pt x="70286" y="155518"/>
                  </a:lnTo>
                  <a:lnTo>
                    <a:pt x="71719" y="154887"/>
                  </a:lnTo>
                  <a:lnTo>
                    <a:pt x="73731" y="152851"/>
                  </a:lnTo>
                  <a:lnTo>
                    <a:pt x="74371" y="151445"/>
                  </a:lnTo>
                  <a:lnTo>
                    <a:pt x="74371" y="148361"/>
                  </a:lnTo>
                  <a:lnTo>
                    <a:pt x="73731" y="146947"/>
                  </a:lnTo>
                  <a:lnTo>
                    <a:pt x="71698" y="144923"/>
                  </a:lnTo>
                  <a:lnTo>
                    <a:pt x="70286" y="144292"/>
                  </a:lnTo>
                  <a:close/>
                </a:path>
                <a:path w="269875" h="223520">
                  <a:moveTo>
                    <a:pt x="88178" y="144350"/>
                  </a:moveTo>
                  <a:lnTo>
                    <a:pt x="85344" y="144350"/>
                  </a:lnTo>
                  <a:lnTo>
                    <a:pt x="83880" y="144837"/>
                  </a:lnTo>
                  <a:lnTo>
                    <a:pt x="82844" y="145874"/>
                  </a:lnTo>
                  <a:lnTo>
                    <a:pt x="82265" y="146505"/>
                  </a:lnTo>
                  <a:lnTo>
                    <a:pt x="81869" y="147136"/>
                  </a:lnTo>
                  <a:lnTo>
                    <a:pt x="81320" y="148446"/>
                  </a:lnTo>
                  <a:lnTo>
                    <a:pt x="81137" y="149172"/>
                  </a:lnTo>
                  <a:lnTo>
                    <a:pt x="81137" y="150638"/>
                  </a:lnTo>
                  <a:lnTo>
                    <a:pt x="86106" y="155518"/>
                  </a:lnTo>
                  <a:lnTo>
                    <a:pt x="87508" y="155518"/>
                  </a:lnTo>
                  <a:lnTo>
                    <a:pt x="90860" y="153805"/>
                  </a:lnTo>
                  <a:lnTo>
                    <a:pt x="91318" y="153305"/>
                  </a:lnTo>
                  <a:lnTo>
                    <a:pt x="91714" y="152662"/>
                  </a:lnTo>
                  <a:lnTo>
                    <a:pt x="92262" y="151327"/>
                  </a:lnTo>
                  <a:lnTo>
                    <a:pt x="92407" y="150638"/>
                  </a:lnTo>
                  <a:lnTo>
                    <a:pt x="92415" y="149172"/>
                  </a:lnTo>
                  <a:lnTo>
                    <a:pt x="92262" y="148446"/>
                  </a:lnTo>
                  <a:lnTo>
                    <a:pt x="91724" y="147136"/>
                  </a:lnTo>
                  <a:lnTo>
                    <a:pt x="91318" y="146505"/>
                  </a:lnTo>
                  <a:lnTo>
                    <a:pt x="90742" y="145874"/>
                  </a:lnTo>
                  <a:lnTo>
                    <a:pt x="89611" y="144813"/>
                  </a:lnTo>
                  <a:lnTo>
                    <a:pt x="88178" y="144350"/>
                  </a:lnTo>
                  <a:close/>
                </a:path>
                <a:path w="269875" h="223520">
                  <a:moveTo>
                    <a:pt x="115397" y="144292"/>
                  </a:moveTo>
                  <a:lnTo>
                    <a:pt x="103266" y="144292"/>
                  </a:lnTo>
                  <a:lnTo>
                    <a:pt x="101854" y="144932"/>
                  </a:lnTo>
                  <a:lnTo>
                    <a:pt x="99822" y="146947"/>
                  </a:lnTo>
                  <a:lnTo>
                    <a:pt x="99212" y="148361"/>
                  </a:lnTo>
                  <a:lnTo>
                    <a:pt x="99212" y="151445"/>
                  </a:lnTo>
                  <a:lnTo>
                    <a:pt x="99822" y="152851"/>
                  </a:lnTo>
                  <a:lnTo>
                    <a:pt x="101864" y="154887"/>
                  </a:lnTo>
                  <a:lnTo>
                    <a:pt x="103266" y="155518"/>
                  </a:lnTo>
                  <a:lnTo>
                    <a:pt x="115397" y="155518"/>
                  </a:lnTo>
                  <a:lnTo>
                    <a:pt x="116799" y="154887"/>
                  </a:lnTo>
                  <a:lnTo>
                    <a:pt x="118841" y="152851"/>
                  </a:lnTo>
                  <a:lnTo>
                    <a:pt x="119451" y="151445"/>
                  </a:lnTo>
                  <a:lnTo>
                    <a:pt x="119451" y="148361"/>
                  </a:lnTo>
                  <a:lnTo>
                    <a:pt x="118841" y="146947"/>
                  </a:lnTo>
                  <a:lnTo>
                    <a:pt x="117772" y="145874"/>
                  </a:lnTo>
                  <a:lnTo>
                    <a:pt x="116779" y="144923"/>
                  </a:lnTo>
                  <a:lnTo>
                    <a:pt x="115397" y="144292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788304" y="7093119"/>
            <a:ext cx="17716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10" b="1">
                <a:solidFill>
                  <a:srgbClr val="AC1032"/>
                </a:solidFill>
                <a:latin typeface="Trebuchet MS"/>
                <a:cs typeface="Trebuchet MS"/>
              </a:rPr>
              <a:t>76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76940" y="7093119"/>
            <a:ext cx="18034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20" b="1">
                <a:solidFill>
                  <a:srgbClr val="AC1032"/>
                </a:solidFill>
                <a:latin typeface="Trebuchet MS"/>
                <a:cs typeface="Trebuchet MS"/>
              </a:rPr>
              <a:t>77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04660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6.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Основи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фінансової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38106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будинку»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те,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«загальні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збори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скли-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каються</a:t>
            </a:r>
            <a:r>
              <a:rPr dirty="0" sz="900" spc="-114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900" spc="-114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проводяться</a:t>
            </a:r>
            <a:r>
              <a:rPr dirty="0" sz="900" spc="-1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900" spc="-114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порядку,</a:t>
            </a:r>
            <a:r>
              <a:rPr dirty="0" sz="900" spc="-1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передбаченому</a:t>
            </a:r>
            <a:r>
              <a:rPr dirty="0" sz="900" spc="-114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60" i="1">
                <a:solidFill>
                  <a:srgbClr val="231F20"/>
                </a:solidFill>
                <a:latin typeface="Verdana"/>
                <a:cs typeface="Verdana"/>
              </a:rPr>
              <a:t>цим</a:t>
            </a:r>
            <a:r>
              <a:rPr dirty="0" sz="900" spc="-1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Законом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для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установчих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зборів,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правлінням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об’єднання </a:t>
            </a:r>
            <a:r>
              <a:rPr dirty="0" sz="900" spc="60" i="1">
                <a:solidFill>
                  <a:srgbClr val="231F20"/>
                </a:solidFill>
                <a:latin typeface="Verdana"/>
                <a:cs typeface="Verdana"/>
              </a:rPr>
              <a:t>або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ініціатив-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ною</a:t>
            </a:r>
            <a:r>
              <a:rPr dirty="0" sz="9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групою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не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5" i="1">
                <a:solidFill>
                  <a:srgbClr val="231F20"/>
                </a:solidFill>
                <a:latin typeface="Verdana"/>
                <a:cs typeface="Verdana"/>
              </a:rPr>
              <a:t>менш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як</a:t>
            </a:r>
            <a:r>
              <a:rPr dirty="0" sz="9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трьох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співвласників.»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1600142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загальних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також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практична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необхідність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зборі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(оновленні)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інформації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співвласників,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також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попе-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редньому</a:t>
            </a:r>
            <a:r>
              <a:rPr dirty="0" sz="900" spc="3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обговоренні</a:t>
            </a:r>
            <a:r>
              <a:rPr dirty="0" sz="900" spc="3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питань</a:t>
            </a:r>
            <a:r>
              <a:rPr dirty="0" sz="900" spc="3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900" spc="3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денного</a:t>
            </a:r>
            <a:r>
              <a:rPr dirty="0" sz="900" spc="3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900" spc="3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суті</a:t>
            </a:r>
            <a:r>
              <a:rPr dirty="0" sz="900" spc="3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12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«інформаційних»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зустрічах.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2362106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точки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зору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юридичної,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підготовка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збо-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рів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передбачають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такі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етапи: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їх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ініціювання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(прийняття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рішення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скликання),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письмове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повідомлення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загаль-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зборів,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власне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та,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потреби,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письмово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опит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уванн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ло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увал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ах.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3276543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Оскільки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вже давали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докладний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опис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підготовки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прове-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дення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Темі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4,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зараз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обмежимося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стислим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описом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ключових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вимог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рів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вигляді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таблиці: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327" y="838073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незвичним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кутом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точки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зору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подальшої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збору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пла-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тежів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(і,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відповідно,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виконання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кошторису).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27" y="1295273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Досвід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показує,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найпоширенішими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аргументами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неплатни-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ків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такі: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5350" y="1600002"/>
            <a:ext cx="3733800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5080" indent="-180340">
              <a:lnSpc>
                <a:spcPct val="111100"/>
              </a:lnSpc>
              <a:spcBef>
                <a:spcPts val="10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неправильно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розраховано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розмір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внесків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(арифметичні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помилки,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неправильний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розподіл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між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співвласниками,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говорили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вище);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неправильно/несвоєчасно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проведено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нарахування,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забезпечено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облік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платежів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(ОСББ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формує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вистав-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ляє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квитанції,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тобто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формально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пред’являє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вимоги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сплату,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натомість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чекає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платника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самостійну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сплату,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бухгалтер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веде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належно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обліку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платежів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довести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спростувати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отримання/неотримання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коштів);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порушено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скликання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проце-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дуру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голосування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фінансових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питань.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327" y="3428460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Остання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названих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«зачіпок»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дуже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популярною,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справа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доходить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судового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розгляду.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правлінню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критично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важливо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правильно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підготувати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провести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нання,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належно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оформити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прийняті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рішення.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327" y="4190389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2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поглянемо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загальну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схему</a:t>
            </a:r>
            <a:r>
              <a:rPr dirty="0" sz="900" spc="2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підготовки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2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3927" y="4708580"/>
            <a:ext cx="2936074" cy="159485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15297" y="6476951"/>
            <a:ext cx="3914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можете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бачити,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цілому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готуються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проводяться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само,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установчі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збори.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відповідає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поло-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женню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статті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10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8304" y="7093119"/>
            <a:ext cx="18097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20" b="1">
                <a:solidFill>
                  <a:srgbClr val="AC1032"/>
                </a:solidFill>
                <a:latin typeface="Trebuchet MS"/>
                <a:cs typeface="Trebuchet MS"/>
              </a:rPr>
              <a:t>78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74527" y="7093119"/>
            <a:ext cx="18224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30" b="1">
                <a:solidFill>
                  <a:srgbClr val="AC1032"/>
                </a:solidFill>
                <a:latin typeface="Trebuchet MS"/>
                <a:cs typeface="Trebuchet MS"/>
              </a:rPr>
              <a:t>79</a:t>
            </a:r>
            <a:endParaRPr sz="1000">
              <a:latin typeface="Trebuchet MS"/>
              <a:cs typeface="Trebuchet MS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155993" y="4103948"/>
          <a:ext cx="3892550" cy="279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7569"/>
                <a:gridCol w="3001645"/>
              </a:tblGrid>
              <a:tr h="492465">
                <a:tc>
                  <a:txBody>
                    <a:bodyPr/>
                    <a:lstStyle/>
                    <a:p>
                      <a:pPr marL="50800" marR="28448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Ініціатор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скли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indent="-72390">
                        <a:lnSpc>
                          <a:spcPts val="819"/>
                        </a:lnSpc>
                        <a:spcBef>
                          <a:spcPts val="375"/>
                        </a:spcBef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правління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(слід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скласти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протокол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засідання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правління),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marR="205104" indent="-72390">
                        <a:lnSpc>
                          <a:spcPts val="800"/>
                        </a:lnSpc>
                        <a:spcBef>
                          <a:spcPts val="40"/>
                        </a:spcBef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ініціативна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група,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яка складається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 </a:t>
                      </a:r>
                      <a:r>
                        <a:rPr dirty="0" sz="700" spc="8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менш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трьох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власників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квартир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нежилих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приміщень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(слід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скласти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протокол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ініціативної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групи)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289239">
                <a:tc>
                  <a:txBody>
                    <a:bodyPr/>
                    <a:lstStyle/>
                    <a:p>
                      <a:pPr marL="50165" marR="29781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Термін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скли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 spc="8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8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менше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ніж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14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днів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дати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проведення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594061">
                <a:tc>
                  <a:txBody>
                    <a:bodyPr/>
                    <a:lstStyle/>
                    <a:p>
                      <a:pPr marL="50800" marR="4254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Форма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повідомлення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</a:t>
                      </a:r>
                      <a:r>
                        <a:rPr dirty="0" sz="700" spc="-5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пров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819"/>
                        </a:lnSpc>
                        <a:spcBef>
                          <a:spcPts val="375"/>
                        </a:spcBef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Направляється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письмовій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формі: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indent="-72390">
                        <a:lnSpc>
                          <a:spcPts val="800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вручається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кожному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власнику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розписку,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marR="51435" indent="-72390">
                        <a:lnSpc>
                          <a:spcPts val="800"/>
                        </a:lnSpc>
                        <a:spcBef>
                          <a:spcPts val="40"/>
                        </a:spcBef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шляхом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поштового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відправлення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(рекомендованим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листом) </a:t>
                      </a:r>
                      <a:r>
                        <a:rPr dirty="0" sz="700" spc="-2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адресу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квартири/приміщення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адресу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проживання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власника)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541044">
                <a:tc>
                  <a:txBody>
                    <a:bodyPr/>
                    <a:lstStyle/>
                    <a:p>
                      <a:pPr marL="50800" marR="4254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Зміст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повідомлення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</a:t>
                      </a:r>
                      <a:r>
                        <a:rPr dirty="0" sz="700" spc="-5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пров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indent="-72390">
                        <a:lnSpc>
                          <a:spcPts val="819"/>
                        </a:lnSpc>
                        <a:spcBef>
                          <a:spcPts val="375"/>
                        </a:spcBef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чиєї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ініціативи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скликаються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збори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indent="-72390">
                        <a:lnSpc>
                          <a:spcPts val="800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місце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indent="-72390">
                        <a:lnSpc>
                          <a:spcPts val="800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час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пров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дення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indent="-72390">
                        <a:lnSpc>
                          <a:spcPts val="819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проект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порядку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денного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18764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Кворум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тній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поня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39086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Право</a:t>
                      </a:r>
                      <a:r>
                        <a:rPr dirty="0" sz="700" spc="-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6604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Кожний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власник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загальних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зборах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має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кількість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голосів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пропорційно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площі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квартир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приміщень,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8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перебувають </a:t>
                      </a:r>
                      <a:r>
                        <a:rPr dirty="0" sz="700" spc="-2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його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власності,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іншу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відповідно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статуту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289249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Хто</a:t>
                      </a:r>
                      <a:r>
                        <a:rPr dirty="0" sz="700" spc="-4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веде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9715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Визначається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статутом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(Типовий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статут: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голова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обира- </a:t>
                      </a:r>
                      <a:r>
                        <a:rPr dirty="0" sz="700" spc="-2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ється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більшістю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голосів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присутніх)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04660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6.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Основи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фінансової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967646"/>
            <a:ext cx="3914775" cy="37058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1111885">
              <a:lnSpc>
                <a:spcPts val="1200"/>
              </a:lnSpc>
              <a:spcBef>
                <a:spcPts val="340"/>
              </a:spcBef>
            </a:pPr>
            <a:r>
              <a:rPr dirty="0" sz="1200" spc="35" b="1">
                <a:solidFill>
                  <a:srgbClr val="AC1032"/>
                </a:solidFill>
                <a:latin typeface="Tahoma"/>
                <a:cs typeface="Tahoma"/>
              </a:rPr>
              <a:t>Збір</a:t>
            </a:r>
            <a:r>
              <a:rPr dirty="0" sz="1200" spc="8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0" b="1">
                <a:solidFill>
                  <a:srgbClr val="AC1032"/>
                </a:solidFill>
                <a:latin typeface="Tahoma"/>
                <a:cs typeface="Tahoma"/>
              </a:rPr>
              <a:t>платежів</a:t>
            </a:r>
            <a:r>
              <a:rPr dirty="0" sz="1200" spc="8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200" spc="8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40" b="1">
                <a:solidFill>
                  <a:srgbClr val="AC1032"/>
                </a:solidFill>
                <a:latin typeface="Tahoma"/>
                <a:cs typeface="Tahoma"/>
              </a:rPr>
              <a:t>основні</a:t>
            </a:r>
            <a:r>
              <a:rPr dirty="0" sz="1200" spc="8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прийоми </a:t>
            </a:r>
            <a:r>
              <a:rPr dirty="0" sz="1200" spc="-3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40" b="1">
                <a:solidFill>
                  <a:srgbClr val="AC1032"/>
                </a:solidFill>
                <a:latin typeface="Tahoma"/>
                <a:cs typeface="Tahoma"/>
              </a:rPr>
              <a:t>роботи</a:t>
            </a:r>
            <a:r>
              <a:rPr dirty="0" sz="1200" spc="9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5" b="1">
                <a:solidFill>
                  <a:srgbClr val="AC1032"/>
                </a:solidFill>
                <a:latin typeface="Tahoma"/>
                <a:cs typeface="Tahoma"/>
              </a:rPr>
              <a:t>з</a:t>
            </a:r>
            <a:r>
              <a:rPr dirty="0" sz="1200" spc="9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5" b="1">
                <a:solidFill>
                  <a:srgbClr val="AC1032"/>
                </a:solidFill>
                <a:latin typeface="Tahoma"/>
                <a:cs typeface="Tahoma"/>
              </a:rPr>
              <a:t>неплатниками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Вище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згадали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основні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аргументи,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яких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вдаються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платники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виправдання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своєї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позиції.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Виходячи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цього,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жемо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назвати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основні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правила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роботі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збору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платежів:</a:t>
            </a:r>
            <a:endParaRPr sz="900">
              <a:latin typeface="Tahoma"/>
              <a:cs typeface="Tahoma"/>
            </a:endParaRPr>
          </a:p>
          <a:p>
            <a:pPr algn="just" marL="552450" marR="6350" indent="-216535">
              <a:lnSpc>
                <a:spcPct val="111100"/>
              </a:lnSpc>
              <a:buAutoNum type="arabicPeriod"/>
              <a:tabLst>
                <a:tab pos="553085" algn="l"/>
              </a:tabLst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Правильно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розраховувати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розмір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внесків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(у 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т.ч.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тримуватися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вимог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закону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щодо принципів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розпо-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ділу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внесків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між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співвласниками,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гово-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рили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вище);</a:t>
            </a:r>
            <a:endParaRPr sz="900">
              <a:latin typeface="Tahoma"/>
              <a:cs typeface="Tahoma"/>
            </a:endParaRPr>
          </a:p>
          <a:p>
            <a:pPr algn="just" marL="552450" marR="5715" indent="-216535">
              <a:lnSpc>
                <a:spcPct val="111100"/>
              </a:lnSpc>
              <a:buAutoNum type="arabicPeriod"/>
              <a:tabLst>
                <a:tab pos="553085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Своєчасно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проводити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нарахування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формувати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давати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квитанції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сплату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внесків;</a:t>
            </a:r>
            <a:endParaRPr sz="900">
              <a:latin typeface="Tahoma"/>
              <a:cs typeface="Tahoma"/>
            </a:endParaRPr>
          </a:p>
          <a:p>
            <a:pPr algn="just" marL="552450" marR="5715" indent="-216535">
              <a:lnSpc>
                <a:spcPct val="111100"/>
              </a:lnSpc>
              <a:buAutoNum type="arabicPeriod"/>
              <a:tabLst>
                <a:tab pos="553085" algn="l"/>
              </a:tabLst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Забезпечити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належний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облік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платежів,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також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облік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надходження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витрачання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коштів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цільо-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вими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фондами;</a:t>
            </a:r>
            <a:endParaRPr sz="900">
              <a:latin typeface="Tahoma"/>
              <a:cs typeface="Tahoma"/>
            </a:endParaRPr>
          </a:p>
          <a:p>
            <a:pPr algn="just" marL="552450" marR="5715" indent="-216535">
              <a:lnSpc>
                <a:spcPct val="111100"/>
              </a:lnSpc>
              <a:buAutoNum type="arabicPeriod"/>
              <a:tabLst>
                <a:tab pos="553085" algn="l"/>
              </a:tabLst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Дотримуватися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порядку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скликання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за-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гальних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зборів,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процедури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голосування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фінансо-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питань,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оформлення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прийнятих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рішень.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715">
              <a:lnSpc>
                <a:spcPct val="111100"/>
              </a:lnSpc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дотримання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правлінням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цих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основних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правил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часом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знаходиться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певна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кількість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тих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кого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тра-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диційно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називають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«неплатниками»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«боржниками».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Логічно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виникає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поводитися.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383" y="6019387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раз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акцентуємо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увагу: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порушення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викладених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таблиці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зако-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нодавчих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вимог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використане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неплатниками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суді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фор-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мальний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аргумент на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захист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своєї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позиції.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 загальні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необхідно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готувати,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скликати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проводити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дуже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ретельно.</a:t>
            </a:r>
            <a:endParaRPr sz="9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7995" y="899951"/>
          <a:ext cx="3892550" cy="4929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7569"/>
                <a:gridCol w="3001645"/>
              </a:tblGrid>
              <a:tr h="63008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Голосування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50800" marR="6921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голосуванні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беруть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участь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власники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(їхні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уповноважені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осо-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би),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які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присутні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зборах,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шляхом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поіменного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голосування.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algn="just" marL="50800" marR="97790">
                        <a:lnSpc>
                          <a:spcPts val="800"/>
                        </a:lnSpc>
                        <a:spcBef>
                          <a:spcPts val="285"/>
                        </a:spcBef>
                      </a:pP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Результат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голосування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засвідчується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підписом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співвласника </a:t>
                      </a:r>
                      <a:r>
                        <a:rPr dirty="0" sz="700" spc="-2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його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представника: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слід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використовувати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листки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голосу- </a:t>
                      </a:r>
                      <a:r>
                        <a:rPr dirty="0" sz="700" spc="-2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вання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вигляді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списків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«анкет»)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1036411">
                <a:tc>
                  <a:txBody>
                    <a:bodyPr/>
                    <a:lstStyle/>
                    <a:p>
                      <a:pPr marL="50800" marR="29019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Прийнят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 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рішення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1747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Для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всіх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рішень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більшість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понад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50%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голосів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загальної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кількості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голосів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співвласників.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 marR="44450">
                        <a:lnSpc>
                          <a:spcPts val="800"/>
                        </a:lnSpc>
                        <a:spcBef>
                          <a:spcPts val="285"/>
                        </a:spcBef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Для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рішень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визначення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переліку </a:t>
                      </a:r>
                      <a:r>
                        <a:rPr dirty="0" sz="700" spc="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розмірів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внесків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платежів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співвласників,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порядок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управління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користування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спільним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майном,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передачу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користування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фізичним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юри-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дичним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особам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спільного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майна,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також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реконструкцію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капітальний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ремонт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багатоквартирного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зве-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дення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господарських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споруд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щонайменше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2/3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загальної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кількості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голосів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1210055">
                <a:tc>
                  <a:txBody>
                    <a:bodyPr/>
                    <a:lstStyle/>
                    <a:p>
                      <a:pPr marL="50800" marR="245745">
                        <a:lnSpc>
                          <a:spcPts val="800"/>
                        </a:lnSpc>
                        <a:spcBef>
                          <a:spcPts val="439"/>
                        </a:spcBef>
                      </a:pPr>
                      <a:r>
                        <a:rPr dirty="0" sz="700" spc="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Письмове </a:t>
                      </a:r>
                      <a:r>
                        <a:rPr dirty="0" sz="700" spc="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опит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ування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879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819"/>
                        </a:lnSpc>
                        <a:spcBef>
                          <a:spcPts val="380"/>
                        </a:spcBef>
                      </a:pP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Проводиться: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indent="-72390">
                        <a:lnSpc>
                          <a:spcPts val="800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разі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недосягнення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загальних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зборах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більшості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ні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«за»,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ні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>
                        <a:lnSpc>
                          <a:spcPts val="800"/>
                        </a:lnSpc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«пр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ти»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рішення,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algn="just" marL="122555" indent="-72390">
                        <a:lnSpc>
                          <a:spcPts val="819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ом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15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днів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дати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зборів.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algn="just" marL="50800" marR="102235">
                        <a:lnSpc>
                          <a:spcPts val="800"/>
                        </a:lnSpc>
                        <a:spcBef>
                          <a:spcPts val="300"/>
                        </a:spcBef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Призначається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правлінням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(слід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скласти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протокол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засідання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правління).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algn="just" marL="508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Проводиться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призначеною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правлінням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комісією.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algn="just" marL="50800" marR="118745">
                        <a:lnSpc>
                          <a:spcPts val="800"/>
                        </a:lnSpc>
                        <a:spcBef>
                          <a:spcPts val="305"/>
                        </a:spcBef>
                      </a:pP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Результат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голосування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засвідчується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підписом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співвласника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його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представника: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слід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використовувати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листки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опиту- </a:t>
                      </a:r>
                      <a:r>
                        <a:rPr dirty="0" sz="700" spc="-2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вання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вигляді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списків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«анкет»).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826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1413272">
                <a:tc>
                  <a:txBody>
                    <a:bodyPr/>
                    <a:lstStyle/>
                    <a:p>
                      <a:pPr marL="50800" marR="180340">
                        <a:lnSpc>
                          <a:spcPts val="800"/>
                        </a:lnSpc>
                        <a:spcBef>
                          <a:spcPts val="440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Оформлення 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рішень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88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Складається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протокол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загальних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зборів.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 marR="155575">
                        <a:lnSpc>
                          <a:spcPts val="800"/>
                        </a:lnSpc>
                        <a:spcBef>
                          <a:spcPts val="300"/>
                        </a:spcBef>
                      </a:pP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Рішення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оформлюється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особистим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підписом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кожного, </a:t>
                      </a:r>
                      <a:r>
                        <a:rPr dirty="0" sz="700" spc="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хто </a:t>
                      </a:r>
                      <a:r>
                        <a:rPr dirty="0" sz="700" spc="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проголосував,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із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зазначенням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результату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голосування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«за» </a:t>
                      </a:r>
                      <a:r>
                        <a:rPr dirty="0" sz="700" spc="-2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чи </a:t>
                      </a:r>
                      <a:r>
                        <a:rPr dirty="0" sz="700" spc="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«проти» </a:t>
                      </a:r>
                      <a:r>
                        <a:rPr dirty="0" sz="700" spc="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(див.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вище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щодо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листків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голосування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листків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письмового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опитування).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 marR="160655">
                        <a:lnSpc>
                          <a:spcPts val="800"/>
                        </a:lnSpc>
                        <a:spcBef>
                          <a:spcPts val="285"/>
                        </a:spcBef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Протокол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доцільно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також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підписати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голові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іншій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особі,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уповноваженій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зборами.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 marR="45720">
                        <a:lnSpc>
                          <a:spcPts val="800"/>
                        </a:lnSpc>
                        <a:spcBef>
                          <a:spcPts val="285"/>
                        </a:spcBef>
                      </a:pP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разі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проведення письмового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опитування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дата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складання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протоколу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співпадати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датою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проведення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загальних </a:t>
                      </a:r>
                      <a:r>
                        <a:rPr dirty="0" sz="700" spc="-2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(у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протоколі слід зазначити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окремо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дату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проведення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окремо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дату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фактичного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складання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протоколу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після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проведення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письмового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опитування).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826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630055">
                <a:tc>
                  <a:txBody>
                    <a:bodyPr/>
                    <a:lstStyle/>
                    <a:p>
                      <a:pPr marL="50800" marR="59055">
                        <a:lnSpc>
                          <a:spcPts val="800"/>
                        </a:lnSpc>
                        <a:spcBef>
                          <a:spcPts val="440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Оприл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днення 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рішень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88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323850">
                        <a:lnSpc>
                          <a:spcPts val="800"/>
                        </a:lnSpc>
                        <a:spcBef>
                          <a:spcPts val="440"/>
                        </a:spcBef>
                      </a:pP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Рішення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оприлюднюється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шляхом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розміщення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місцях </a:t>
                      </a:r>
                      <a:r>
                        <a:rPr dirty="0" sz="700" spc="-2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загального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користування.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 marR="85090">
                        <a:lnSpc>
                          <a:spcPts val="800"/>
                        </a:lnSpc>
                        <a:spcBef>
                          <a:spcPts val="285"/>
                        </a:spcBef>
                      </a:pP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випадках,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передбачених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статутом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рішеннями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загальних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зборів,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рішення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повідомляється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кожному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співвласнику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пись- </a:t>
                      </a:r>
                      <a:r>
                        <a:rPr dirty="0" sz="700" spc="-2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мово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(під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розписку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рекомендованим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листом).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88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8657" y="5141542"/>
            <a:ext cx="1229563" cy="77807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148657" y="5970860"/>
            <a:ext cx="1229995" cy="651510"/>
            <a:chOff x="7148657" y="5970860"/>
            <a:chExt cx="1229995" cy="651510"/>
          </a:xfrm>
        </p:grpSpPr>
        <p:sp>
          <p:nvSpPr>
            <p:cNvPr id="9" name="object 9"/>
            <p:cNvSpPr/>
            <p:nvPr/>
          </p:nvSpPr>
          <p:spPr>
            <a:xfrm>
              <a:off x="7148657" y="5970860"/>
              <a:ext cx="1229995" cy="651510"/>
            </a:xfrm>
            <a:custGeom>
              <a:avLst/>
              <a:gdLst/>
              <a:ahLst/>
              <a:cxnLst/>
              <a:rect l="l" t="t" r="r" b="b"/>
              <a:pathLst>
                <a:path w="1229995" h="651509">
                  <a:moveTo>
                    <a:pt x="1168694" y="0"/>
                  </a:moveTo>
                  <a:lnTo>
                    <a:pt x="60868" y="0"/>
                  </a:lnTo>
                  <a:lnTo>
                    <a:pt x="48645" y="1242"/>
                  </a:lnTo>
                  <a:lnTo>
                    <a:pt x="10415" y="26927"/>
                  </a:lnTo>
                  <a:lnTo>
                    <a:pt x="0" y="60902"/>
                  </a:lnTo>
                  <a:lnTo>
                    <a:pt x="0" y="590016"/>
                  </a:lnTo>
                  <a:lnTo>
                    <a:pt x="17861" y="633033"/>
                  </a:lnTo>
                  <a:lnTo>
                    <a:pt x="60868" y="650903"/>
                  </a:lnTo>
                  <a:lnTo>
                    <a:pt x="1168694" y="650903"/>
                  </a:lnTo>
                  <a:lnTo>
                    <a:pt x="1180921" y="649661"/>
                  </a:lnTo>
                  <a:lnTo>
                    <a:pt x="1192331" y="646102"/>
                  </a:lnTo>
                  <a:lnTo>
                    <a:pt x="1202667" y="640476"/>
                  </a:lnTo>
                  <a:lnTo>
                    <a:pt x="1204039" y="639342"/>
                  </a:lnTo>
                  <a:lnTo>
                    <a:pt x="60868" y="639342"/>
                  </a:lnTo>
                  <a:lnTo>
                    <a:pt x="50963" y="638335"/>
                  </a:lnTo>
                  <a:lnTo>
                    <a:pt x="15441" y="609156"/>
                  </a:lnTo>
                  <a:lnTo>
                    <a:pt x="11551" y="590016"/>
                  </a:lnTo>
                  <a:lnTo>
                    <a:pt x="11551" y="60902"/>
                  </a:lnTo>
                  <a:lnTo>
                    <a:pt x="33333" y="20022"/>
                  </a:lnTo>
                  <a:lnTo>
                    <a:pt x="60868" y="11573"/>
                  </a:lnTo>
                  <a:lnTo>
                    <a:pt x="1204029" y="11573"/>
                  </a:lnTo>
                  <a:lnTo>
                    <a:pt x="1202650" y="10433"/>
                  </a:lnTo>
                  <a:lnTo>
                    <a:pt x="1192309" y="4802"/>
                  </a:lnTo>
                  <a:lnTo>
                    <a:pt x="1180904" y="1242"/>
                  </a:lnTo>
                  <a:lnTo>
                    <a:pt x="1168694" y="0"/>
                  </a:lnTo>
                  <a:close/>
                </a:path>
                <a:path w="1229995" h="651509">
                  <a:moveTo>
                    <a:pt x="1204029" y="11573"/>
                  </a:moveTo>
                  <a:lnTo>
                    <a:pt x="1168694" y="11573"/>
                  </a:lnTo>
                  <a:lnTo>
                    <a:pt x="1178604" y="12580"/>
                  </a:lnTo>
                  <a:lnTo>
                    <a:pt x="1187847" y="15464"/>
                  </a:lnTo>
                  <a:lnTo>
                    <a:pt x="1216974" y="50993"/>
                  </a:lnTo>
                  <a:lnTo>
                    <a:pt x="1217980" y="60902"/>
                  </a:lnTo>
                  <a:lnTo>
                    <a:pt x="1217980" y="590016"/>
                  </a:lnTo>
                  <a:lnTo>
                    <a:pt x="1196199" y="630883"/>
                  </a:lnTo>
                  <a:lnTo>
                    <a:pt x="1168694" y="639342"/>
                  </a:lnTo>
                  <a:lnTo>
                    <a:pt x="1204039" y="639342"/>
                  </a:lnTo>
                  <a:lnTo>
                    <a:pt x="1228323" y="602253"/>
                  </a:lnTo>
                  <a:lnTo>
                    <a:pt x="1229563" y="590016"/>
                  </a:lnTo>
                  <a:lnTo>
                    <a:pt x="1229563" y="60902"/>
                  </a:lnTo>
                  <a:lnTo>
                    <a:pt x="1228323" y="48674"/>
                  </a:lnTo>
                  <a:lnTo>
                    <a:pt x="1224766" y="37265"/>
                  </a:lnTo>
                  <a:lnTo>
                    <a:pt x="1219134" y="26927"/>
                  </a:lnTo>
                  <a:lnTo>
                    <a:pt x="1211671" y="17907"/>
                  </a:lnTo>
                  <a:lnTo>
                    <a:pt x="1204029" y="11573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7016" y="6243066"/>
              <a:ext cx="143712" cy="901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9779" y="6264947"/>
              <a:ext cx="382157" cy="693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5529" y="6264947"/>
              <a:ext cx="282884" cy="693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20207" y="6265480"/>
              <a:ext cx="61594" cy="68580"/>
            </a:xfrm>
            <a:custGeom>
              <a:avLst/>
              <a:gdLst/>
              <a:ahLst/>
              <a:cxnLst/>
              <a:rect l="l" t="t" r="r" b="b"/>
              <a:pathLst>
                <a:path w="61595" h="68579">
                  <a:moveTo>
                    <a:pt x="61264" y="0"/>
                  </a:moveTo>
                  <a:lnTo>
                    <a:pt x="52090" y="0"/>
                  </a:lnTo>
                  <a:lnTo>
                    <a:pt x="52090" y="30184"/>
                  </a:lnTo>
                  <a:lnTo>
                    <a:pt x="9174" y="30184"/>
                  </a:lnTo>
                  <a:lnTo>
                    <a:pt x="9174" y="0"/>
                  </a:lnTo>
                  <a:lnTo>
                    <a:pt x="0" y="0"/>
                  </a:lnTo>
                  <a:lnTo>
                    <a:pt x="0" y="68165"/>
                  </a:lnTo>
                  <a:lnTo>
                    <a:pt x="9174" y="68165"/>
                  </a:lnTo>
                  <a:lnTo>
                    <a:pt x="9174" y="38099"/>
                  </a:lnTo>
                  <a:lnTo>
                    <a:pt x="52090" y="38099"/>
                  </a:lnTo>
                  <a:lnTo>
                    <a:pt x="52090" y="68165"/>
                  </a:lnTo>
                  <a:lnTo>
                    <a:pt x="61264" y="68165"/>
                  </a:lnTo>
                  <a:lnTo>
                    <a:pt x="6126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02869" y="6237490"/>
              <a:ext cx="76962" cy="9615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8433358" y="5970860"/>
            <a:ext cx="1229995" cy="651510"/>
            <a:chOff x="8433358" y="5970860"/>
            <a:chExt cx="1229995" cy="651510"/>
          </a:xfrm>
        </p:grpSpPr>
        <p:sp>
          <p:nvSpPr>
            <p:cNvPr id="16" name="object 16"/>
            <p:cNvSpPr/>
            <p:nvPr/>
          </p:nvSpPr>
          <p:spPr>
            <a:xfrm>
              <a:off x="8433358" y="5970860"/>
              <a:ext cx="1229995" cy="651510"/>
            </a:xfrm>
            <a:custGeom>
              <a:avLst/>
              <a:gdLst/>
              <a:ahLst/>
              <a:cxnLst/>
              <a:rect l="l" t="t" r="r" b="b"/>
              <a:pathLst>
                <a:path w="1229995" h="651509">
                  <a:moveTo>
                    <a:pt x="1168664" y="0"/>
                  </a:moveTo>
                  <a:lnTo>
                    <a:pt x="60868" y="0"/>
                  </a:lnTo>
                  <a:lnTo>
                    <a:pt x="48645" y="1242"/>
                  </a:lnTo>
                  <a:lnTo>
                    <a:pt x="10415" y="26927"/>
                  </a:lnTo>
                  <a:lnTo>
                    <a:pt x="0" y="60902"/>
                  </a:lnTo>
                  <a:lnTo>
                    <a:pt x="0" y="590016"/>
                  </a:lnTo>
                  <a:lnTo>
                    <a:pt x="17861" y="633033"/>
                  </a:lnTo>
                  <a:lnTo>
                    <a:pt x="60868" y="650903"/>
                  </a:lnTo>
                  <a:lnTo>
                    <a:pt x="1168664" y="650903"/>
                  </a:lnTo>
                  <a:lnTo>
                    <a:pt x="1180909" y="649661"/>
                  </a:lnTo>
                  <a:lnTo>
                    <a:pt x="1192331" y="646102"/>
                  </a:lnTo>
                  <a:lnTo>
                    <a:pt x="1202679" y="640476"/>
                  </a:lnTo>
                  <a:lnTo>
                    <a:pt x="1204054" y="639342"/>
                  </a:lnTo>
                  <a:lnTo>
                    <a:pt x="60868" y="639342"/>
                  </a:lnTo>
                  <a:lnTo>
                    <a:pt x="50975" y="638335"/>
                  </a:lnTo>
                  <a:lnTo>
                    <a:pt x="15441" y="609156"/>
                  </a:lnTo>
                  <a:lnTo>
                    <a:pt x="11551" y="590016"/>
                  </a:lnTo>
                  <a:lnTo>
                    <a:pt x="11551" y="60902"/>
                  </a:lnTo>
                  <a:lnTo>
                    <a:pt x="33337" y="20022"/>
                  </a:lnTo>
                  <a:lnTo>
                    <a:pt x="60868" y="11573"/>
                  </a:lnTo>
                  <a:lnTo>
                    <a:pt x="1204033" y="11573"/>
                  </a:lnTo>
                  <a:lnTo>
                    <a:pt x="1202654" y="10433"/>
                  </a:lnTo>
                  <a:lnTo>
                    <a:pt x="1192316" y="4802"/>
                  </a:lnTo>
                  <a:lnTo>
                    <a:pt x="1180904" y="1242"/>
                  </a:lnTo>
                  <a:lnTo>
                    <a:pt x="1168664" y="0"/>
                  </a:lnTo>
                  <a:close/>
                </a:path>
                <a:path w="1229995" h="651509">
                  <a:moveTo>
                    <a:pt x="1204033" y="11573"/>
                  </a:moveTo>
                  <a:lnTo>
                    <a:pt x="1168664" y="11573"/>
                  </a:lnTo>
                  <a:lnTo>
                    <a:pt x="1178587" y="12580"/>
                  </a:lnTo>
                  <a:lnTo>
                    <a:pt x="1187836" y="15464"/>
                  </a:lnTo>
                  <a:lnTo>
                    <a:pt x="1217005" y="50993"/>
                  </a:lnTo>
                  <a:lnTo>
                    <a:pt x="1218011" y="60902"/>
                  </a:lnTo>
                  <a:lnTo>
                    <a:pt x="1218011" y="590016"/>
                  </a:lnTo>
                  <a:lnTo>
                    <a:pt x="1196203" y="630883"/>
                  </a:lnTo>
                  <a:lnTo>
                    <a:pt x="1168664" y="639342"/>
                  </a:lnTo>
                  <a:lnTo>
                    <a:pt x="1204054" y="639342"/>
                  </a:lnTo>
                  <a:lnTo>
                    <a:pt x="1228324" y="602253"/>
                  </a:lnTo>
                  <a:lnTo>
                    <a:pt x="1229563" y="590016"/>
                  </a:lnTo>
                  <a:lnTo>
                    <a:pt x="1229563" y="60902"/>
                  </a:lnTo>
                  <a:lnTo>
                    <a:pt x="1228324" y="48674"/>
                  </a:lnTo>
                  <a:lnTo>
                    <a:pt x="1224770" y="37265"/>
                  </a:lnTo>
                  <a:lnTo>
                    <a:pt x="1219147" y="26927"/>
                  </a:lnTo>
                  <a:lnTo>
                    <a:pt x="1211676" y="17885"/>
                  </a:lnTo>
                  <a:lnTo>
                    <a:pt x="1204033" y="11573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66277" y="6243066"/>
              <a:ext cx="143712" cy="901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29040" y="6233217"/>
              <a:ext cx="296509" cy="1013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47312" y="6264947"/>
              <a:ext cx="499567" cy="9447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470348" y="6265480"/>
              <a:ext cx="61594" cy="68580"/>
            </a:xfrm>
            <a:custGeom>
              <a:avLst/>
              <a:gdLst/>
              <a:ahLst/>
              <a:cxnLst/>
              <a:rect l="l" t="t" r="r" b="b"/>
              <a:pathLst>
                <a:path w="61595" h="68579">
                  <a:moveTo>
                    <a:pt x="61295" y="0"/>
                  </a:moveTo>
                  <a:lnTo>
                    <a:pt x="52090" y="0"/>
                  </a:lnTo>
                  <a:lnTo>
                    <a:pt x="52090" y="30184"/>
                  </a:lnTo>
                  <a:lnTo>
                    <a:pt x="9174" y="30184"/>
                  </a:lnTo>
                  <a:lnTo>
                    <a:pt x="9174" y="0"/>
                  </a:lnTo>
                  <a:lnTo>
                    <a:pt x="0" y="0"/>
                  </a:lnTo>
                  <a:lnTo>
                    <a:pt x="0" y="68165"/>
                  </a:lnTo>
                  <a:lnTo>
                    <a:pt x="9174" y="68165"/>
                  </a:lnTo>
                  <a:lnTo>
                    <a:pt x="9174" y="38099"/>
                  </a:lnTo>
                  <a:lnTo>
                    <a:pt x="52090" y="38099"/>
                  </a:lnTo>
                  <a:lnTo>
                    <a:pt x="52090" y="68165"/>
                  </a:lnTo>
                  <a:lnTo>
                    <a:pt x="61295" y="68165"/>
                  </a:lnTo>
                  <a:lnTo>
                    <a:pt x="6129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53011" y="6237490"/>
              <a:ext cx="76992" cy="96153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33358" y="5141542"/>
            <a:ext cx="1229563" cy="778075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6588861" y="5493422"/>
            <a:ext cx="483234" cy="201930"/>
            <a:chOff x="6588861" y="5493422"/>
            <a:chExt cx="483234" cy="201930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60062" y="5493422"/>
              <a:ext cx="411724" cy="10016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588849" y="5633047"/>
              <a:ext cx="477520" cy="62230"/>
            </a:xfrm>
            <a:custGeom>
              <a:avLst/>
              <a:gdLst/>
              <a:ahLst/>
              <a:cxnLst/>
              <a:rect l="l" t="t" r="r" b="b"/>
              <a:pathLst>
                <a:path w="477520" h="62229">
                  <a:moveTo>
                    <a:pt x="59436" y="901"/>
                  </a:moveTo>
                  <a:lnTo>
                    <a:pt x="0" y="901"/>
                  </a:lnTo>
                  <a:lnTo>
                    <a:pt x="0" y="60642"/>
                  </a:lnTo>
                  <a:lnTo>
                    <a:pt x="17259" y="60642"/>
                  </a:lnTo>
                  <a:lnTo>
                    <a:pt x="17259" y="15100"/>
                  </a:lnTo>
                  <a:lnTo>
                    <a:pt x="42125" y="15100"/>
                  </a:lnTo>
                  <a:lnTo>
                    <a:pt x="42125" y="60642"/>
                  </a:lnTo>
                  <a:lnTo>
                    <a:pt x="59436" y="60642"/>
                  </a:lnTo>
                  <a:lnTo>
                    <a:pt x="59436" y="901"/>
                  </a:lnTo>
                  <a:close/>
                </a:path>
                <a:path w="477520" h="62229">
                  <a:moveTo>
                    <a:pt x="133413" y="901"/>
                  </a:moveTo>
                  <a:lnTo>
                    <a:pt x="82308" y="901"/>
                  </a:lnTo>
                  <a:lnTo>
                    <a:pt x="81445" y="24892"/>
                  </a:lnTo>
                  <a:lnTo>
                    <a:pt x="81203" y="29692"/>
                  </a:lnTo>
                  <a:lnTo>
                    <a:pt x="74587" y="46532"/>
                  </a:lnTo>
                  <a:lnTo>
                    <a:pt x="71488" y="46532"/>
                  </a:lnTo>
                  <a:lnTo>
                    <a:pt x="69443" y="46316"/>
                  </a:lnTo>
                  <a:lnTo>
                    <a:pt x="68554" y="60540"/>
                  </a:lnTo>
                  <a:lnTo>
                    <a:pt x="72034" y="61429"/>
                  </a:lnTo>
                  <a:lnTo>
                    <a:pt x="75018" y="61874"/>
                  </a:lnTo>
                  <a:lnTo>
                    <a:pt x="82270" y="61874"/>
                  </a:lnTo>
                  <a:lnTo>
                    <a:pt x="96659" y="25666"/>
                  </a:lnTo>
                  <a:lnTo>
                    <a:pt x="97205" y="15100"/>
                  </a:lnTo>
                  <a:lnTo>
                    <a:pt x="116103" y="15100"/>
                  </a:lnTo>
                  <a:lnTo>
                    <a:pt x="116103" y="60642"/>
                  </a:lnTo>
                  <a:lnTo>
                    <a:pt x="133413" y="60642"/>
                  </a:lnTo>
                  <a:lnTo>
                    <a:pt x="133413" y="901"/>
                  </a:lnTo>
                  <a:close/>
                </a:path>
                <a:path w="477520" h="62229">
                  <a:moveTo>
                    <a:pt x="202057" y="35648"/>
                  </a:moveTo>
                  <a:lnTo>
                    <a:pt x="202044" y="17640"/>
                  </a:lnTo>
                  <a:lnTo>
                    <a:pt x="200609" y="13766"/>
                  </a:lnTo>
                  <a:lnTo>
                    <a:pt x="199593" y="11023"/>
                  </a:lnTo>
                  <a:lnTo>
                    <a:pt x="189649" y="2222"/>
                  </a:lnTo>
                  <a:lnTo>
                    <a:pt x="182549" y="0"/>
                  </a:lnTo>
                  <a:lnTo>
                    <a:pt x="168465" y="0"/>
                  </a:lnTo>
                  <a:lnTo>
                    <a:pt x="163779" y="635"/>
                  </a:lnTo>
                  <a:lnTo>
                    <a:pt x="154698" y="3162"/>
                  </a:lnTo>
                  <a:lnTo>
                    <a:pt x="150761" y="4927"/>
                  </a:lnTo>
                  <a:lnTo>
                    <a:pt x="147535" y="7213"/>
                  </a:lnTo>
                  <a:lnTo>
                    <a:pt x="153746" y="19342"/>
                  </a:lnTo>
                  <a:lnTo>
                    <a:pt x="155879" y="17640"/>
                  </a:lnTo>
                  <a:lnTo>
                    <a:pt x="158508" y="16281"/>
                  </a:lnTo>
                  <a:lnTo>
                    <a:pt x="164630" y="14274"/>
                  </a:lnTo>
                  <a:lnTo>
                    <a:pt x="167767" y="13766"/>
                  </a:lnTo>
                  <a:lnTo>
                    <a:pt x="175539" y="13766"/>
                  </a:lnTo>
                  <a:lnTo>
                    <a:pt x="178981" y="14808"/>
                  </a:lnTo>
                  <a:lnTo>
                    <a:pt x="183591" y="18859"/>
                  </a:lnTo>
                  <a:lnTo>
                    <a:pt x="184721" y="21767"/>
                  </a:lnTo>
                  <a:lnTo>
                    <a:pt x="184721" y="25552"/>
                  </a:lnTo>
                  <a:lnTo>
                    <a:pt x="184721" y="35648"/>
                  </a:lnTo>
                  <a:lnTo>
                    <a:pt x="184721" y="41757"/>
                  </a:lnTo>
                  <a:lnTo>
                    <a:pt x="183769" y="44424"/>
                  </a:lnTo>
                  <a:lnTo>
                    <a:pt x="182130" y="46456"/>
                  </a:lnTo>
                  <a:lnTo>
                    <a:pt x="177558" y="49187"/>
                  </a:lnTo>
                  <a:lnTo>
                    <a:pt x="174904" y="49885"/>
                  </a:lnTo>
                  <a:lnTo>
                    <a:pt x="168922" y="49885"/>
                  </a:lnTo>
                  <a:lnTo>
                    <a:pt x="166522" y="49237"/>
                  </a:lnTo>
                  <a:lnTo>
                    <a:pt x="163042" y="46647"/>
                  </a:lnTo>
                  <a:lnTo>
                    <a:pt x="162166" y="44881"/>
                  </a:lnTo>
                  <a:lnTo>
                    <a:pt x="162166" y="37998"/>
                  </a:lnTo>
                  <a:lnTo>
                    <a:pt x="165722" y="35648"/>
                  </a:lnTo>
                  <a:lnTo>
                    <a:pt x="184721" y="35648"/>
                  </a:lnTo>
                  <a:lnTo>
                    <a:pt x="184721" y="25552"/>
                  </a:lnTo>
                  <a:lnTo>
                    <a:pt x="162217" y="25552"/>
                  </a:lnTo>
                  <a:lnTo>
                    <a:pt x="155765" y="27152"/>
                  </a:lnTo>
                  <a:lnTo>
                    <a:pt x="147383" y="33502"/>
                  </a:lnTo>
                  <a:lnTo>
                    <a:pt x="145300" y="37884"/>
                  </a:lnTo>
                  <a:lnTo>
                    <a:pt x="145300" y="46901"/>
                  </a:lnTo>
                  <a:lnTo>
                    <a:pt x="163017" y="61531"/>
                  </a:lnTo>
                  <a:lnTo>
                    <a:pt x="176517" y="61531"/>
                  </a:lnTo>
                  <a:lnTo>
                    <a:pt x="182587" y="58762"/>
                  </a:lnTo>
                  <a:lnTo>
                    <a:pt x="185839" y="53200"/>
                  </a:lnTo>
                  <a:lnTo>
                    <a:pt x="185839" y="60642"/>
                  </a:lnTo>
                  <a:lnTo>
                    <a:pt x="202057" y="60642"/>
                  </a:lnTo>
                  <a:lnTo>
                    <a:pt x="202057" y="53200"/>
                  </a:lnTo>
                  <a:lnTo>
                    <a:pt x="202057" y="49885"/>
                  </a:lnTo>
                  <a:lnTo>
                    <a:pt x="202057" y="35648"/>
                  </a:lnTo>
                  <a:close/>
                </a:path>
                <a:path w="477520" h="62229">
                  <a:moveTo>
                    <a:pt x="267347" y="901"/>
                  </a:moveTo>
                  <a:lnTo>
                    <a:pt x="209715" y="901"/>
                  </a:lnTo>
                  <a:lnTo>
                    <a:pt x="209715" y="15113"/>
                  </a:lnTo>
                  <a:lnTo>
                    <a:pt x="229946" y="15113"/>
                  </a:lnTo>
                  <a:lnTo>
                    <a:pt x="229946" y="60667"/>
                  </a:lnTo>
                  <a:lnTo>
                    <a:pt x="247142" y="60667"/>
                  </a:lnTo>
                  <a:lnTo>
                    <a:pt x="247142" y="15113"/>
                  </a:lnTo>
                  <a:lnTo>
                    <a:pt x="267347" y="15113"/>
                  </a:lnTo>
                  <a:lnTo>
                    <a:pt x="267347" y="901"/>
                  </a:lnTo>
                  <a:close/>
                </a:path>
                <a:path w="477520" h="62229">
                  <a:moveTo>
                    <a:pt x="338759" y="901"/>
                  </a:moveTo>
                  <a:lnTo>
                    <a:pt x="322884" y="901"/>
                  </a:lnTo>
                  <a:lnTo>
                    <a:pt x="293801" y="36423"/>
                  </a:lnTo>
                  <a:lnTo>
                    <a:pt x="293801" y="901"/>
                  </a:lnTo>
                  <a:lnTo>
                    <a:pt x="276580" y="901"/>
                  </a:lnTo>
                  <a:lnTo>
                    <a:pt x="276580" y="60642"/>
                  </a:lnTo>
                  <a:lnTo>
                    <a:pt x="292557" y="60642"/>
                  </a:lnTo>
                  <a:lnTo>
                    <a:pt x="321576" y="25107"/>
                  </a:lnTo>
                  <a:lnTo>
                    <a:pt x="321576" y="60642"/>
                  </a:lnTo>
                  <a:lnTo>
                    <a:pt x="338759" y="60642"/>
                  </a:lnTo>
                  <a:lnTo>
                    <a:pt x="338759" y="901"/>
                  </a:lnTo>
                  <a:close/>
                </a:path>
                <a:path w="477520" h="62229">
                  <a:moveTo>
                    <a:pt x="405638" y="901"/>
                  </a:moveTo>
                  <a:lnTo>
                    <a:pt x="347992" y="901"/>
                  </a:lnTo>
                  <a:lnTo>
                    <a:pt x="347992" y="15113"/>
                  </a:lnTo>
                  <a:lnTo>
                    <a:pt x="368211" y="15113"/>
                  </a:lnTo>
                  <a:lnTo>
                    <a:pt x="368211" y="60667"/>
                  </a:lnTo>
                  <a:lnTo>
                    <a:pt x="385394" y="60667"/>
                  </a:lnTo>
                  <a:lnTo>
                    <a:pt x="385394" y="15113"/>
                  </a:lnTo>
                  <a:lnTo>
                    <a:pt x="405638" y="15113"/>
                  </a:lnTo>
                  <a:lnTo>
                    <a:pt x="405638" y="901"/>
                  </a:lnTo>
                  <a:close/>
                </a:path>
                <a:path w="477520" h="62229">
                  <a:moveTo>
                    <a:pt x="477050" y="901"/>
                  </a:moveTo>
                  <a:lnTo>
                    <a:pt x="461175" y="901"/>
                  </a:lnTo>
                  <a:lnTo>
                    <a:pt x="432066" y="36423"/>
                  </a:lnTo>
                  <a:lnTo>
                    <a:pt x="432066" y="901"/>
                  </a:lnTo>
                  <a:lnTo>
                    <a:pt x="414845" y="901"/>
                  </a:lnTo>
                  <a:lnTo>
                    <a:pt x="414845" y="60642"/>
                  </a:lnTo>
                  <a:lnTo>
                    <a:pt x="430847" y="60642"/>
                  </a:lnTo>
                  <a:lnTo>
                    <a:pt x="459828" y="25107"/>
                  </a:lnTo>
                  <a:lnTo>
                    <a:pt x="459828" y="60642"/>
                  </a:lnTo>
                  <a:lnTo>
                    <a:pt x="477050" y="60642"/>
                  </a:lnTo>
                  <a:lnTo>
                    <a:pt x="477050" y="90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6488033" y="6195793"/>
            <a:ext cx="584200" cy="201930"/>
            <a:chOff x="6488033" y="6195793"/>
            <a:chExt cx="584200" cy="201930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88033" y="6195793"/>
              <a:ext cx="147493" cy="7864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72285" y="6212902"/>
              <a:ext cx="399501" cy="8307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588849" y="6335420"/>
              <a:ext cx="477520" cy="62230"/>
            </a:xfrm>
            <a:custGeom>
              <a:avLst/>
              <a:gdLst/>
              <a:ahLst/>
              <a:cxnLst/>
              <a:rect l="l" t="t" r="r" b="b"/>
              <a:pathLst>
                <a:path w="477520" h="62229">
                  <a:moveTo>
                    <a:pt x="59436" y="914"/>
                  </a:moveTo>
                  <a:lnTo>
                    <a:pt x="0" y="914"/>
                  </a:lnTo>
                  <a:lnTo>
                    <a:pt x="0" y="60642"/>
                  </a:lnTo>
                  <a:lnTo>
                    <a:pt x="17259" y="60642"/>
                  </a:lnTo>
                  <a:lnTo>
                    <a:pt x="17259" y="15100"/>
                  </a:lnTo>
                  <a:lnTo>
                    <a:pt x="42125" y="15100"/>
                  </a:lnTo>
                  <a:lnTo>
                    <a:pt x="42125" y="60642"/>
                  </a:lnTo>
                  <a:lnTo>
                    <a:pt x="59436" y="60642"/>
                  </a:lnTo>
                  <a:lnTo>
                    <a:pt x="59436" y="914"/>
                  </a:lnTo>
                  <a:close/>
                </a:path>
                <a:path w="477520" h="62229">
                  <a:moveTo>
                    <a:pt x="133413" y="914"/>
                  </a:moveTo>
                  <a:lnTo>
                    <a:pt x="82308" y="914"/>
                  </a:lnTo>
                  <a:lnTo>
                    <a:pt x="81445" y="24892"/>
                  </a:lnTo>
                  <a:lnTo>
                    <a:pt x="81203" y="29705"/>
                  </a:lnTo>
                  <a:lnTo>
                    <a:pt x="74587" y="46532"/>
                  </a:lnTo>
                  <a:lnTo>
                    <a:pt x="71488" y="46532"/>
                  </a:lnTo>
                  <a:lnTo>
                    <a:pt x="69443" y="46329"/>
                  </a:lnTo>
                  <a:lnTo>
                    <a:pt x="68554" y="60540"/>
                  </a:lnTo>
                  <a:lnTo>
                    <a:pt x="72034" y="61442"/>
                  </a:lnTo>
                  <a:lnTo>
                    <a:pt x="75018" y="61874"/>
                  </a:lnTo>
                  <a:lnTo>
                    <a:pt x="82270" y="61874"/>
                  </a:lnTo>
                  <a:lnTo>
                    <a:pt x="96659" y="25679"/>
                  </a:lnTo>
                  <a:lnTo>
                    <a:pt x="97205" y="15100"/>
                  </a:lnTo>
                  <a:lnTo>
                    <a:pt x="116103" y="15100"/>
                  </a:lnTo>
                  <a:lnTo>
                    <a:pt x="116103" y="60642"/>
                  </a:lnTo>
                  <a:lnTo>
                    <a:pt x="133413" y="60642"/>
                  </a:lnTo>
                  <a:lnTo>
                    <a:pt x="133413" y="914"/>
                  </a:lnTo>
                  <a:close/>
                </a:path>
                <a:path w="477520" h="62229">
                  <a:moveTo>
                    <a:pt x="202057" y="35648"/>
                  </a:moveTo>
                  <a:lnTo>
                    <a:pt x="182549" y="0"/>
                  </a:lnTo>
                  <a:lnTo>
                    <a:pt x="168465" y="0"/>
                  </a:lnTo>
                  <a:lnTo>
                    <a:pt x="163779" y="635"/>
                  </a:lnTo>
                  <a:lnTo>
                    <a:pt x="154698" y="3162"/>
                  </a:lnTo>
                  <a:lnTo>
                    <a:pt x="150761" y="4940"/>
                  </a:lnTo>
                  <a:lnTo>
                    <a:pt x="147535" y="7226"/>
                  </a:lnTo>
                  <a:lnTo>
                    <a:pt x="153746" y="19354"/>
                  </a:lnTo>
                  <a:lnTo>
                    <a:pt x="155879" y="17653"/>
                  </a:lnTo>
                  <a:lnTo>
                    <a:pt x="158508" y="16294"/>
                  </a:lnTo>
                  <a:lnTo>
                    <a:pt x="164630" y="14274"/>
                  </a:lnTo>
                  <a:lnTo>
                    <a:pt x="167767" y="13766"/>
                  </a:lnTo>
                  <a:lnTo>
                    <a:pt x="175539" y="13766"/>
                  </a:lnTo>
                  <a:lnTo>
                    <a:pt x="178981" y="14808"/>
                  </a:lnTo>
                  <a:lnTo>
                    <a:pt x="183591" y="18859"/>
                  </a:lnTo>
                  <a:lnTo>
                    <a:pt x="184721" y="21767"/>
                  </a:lnTo>
                  <a:lnTo>
                    <a:pt x="184721" y="25552"/>
                  </a:lnTo>
                  <a:lnTo>
                    <a:pt x="184721" y="35648"/>
                  </a:lnTo>
                  <a:lnTo>
                    <a:pt x="184721" y="41770"/>
                  </a:lnTo>
                  <a:lnTo>
                    <a:pt x="183769" y="44424"/>
                  </a:lnTo>
                  <a:lnTo>
                    <a:pt x="182130" y="46456"/>
                  </a:lnTo>
                  <a:lnTo>
                    <a:pt x="177558" y="49187"/>
                  </a:lnTo>
                  <a:lnTo>
                    <a:pt x="174904" y="49885"/>
                  </a:lnTo>
                  <a:lnTo>
                    <a:pt x="168922" y="49885"/>
                  </a:lnTo>
                  <a:lnTo>
                    <a:pt x="166522" y="49237"/>
                  </a:lnTo>
                  <a:lnTo>
                    <a:pt x="163042" y="46647"/>
                  </a:lnTo>
                  <a:lnTo>
                    <a:pt x="162166" y="44881"/>
                  </a:lnTo>
                  <a:lnTo>
                    <a:pt x="162166" y="37998"/>
                  </a:lnTo>
                  <a:lnTo>
                    <a:pt x="165722" y="35648"/>
                  </a:lnTo>
                  <a:lnTo>
                    <a:pt x="184721" y="35648"/>
                  </a:lnTo>
                  <a:lnTo>
                    <a:pt x="184721" y="25552"/>
                  </a:lnTo>
                  <a:lnTo>
                    <a:pt x="162217" y="25552"/>
                  </a:lnTo>
                  <a:lnTo>
                    <a:pt x="155765" y="27152"/>
                  </a:lnTo>
                  <a:lnTo>
                    <a:pt x="147383" y="33515"/>
                  </a:lnTo>
                  <a:lnTo>
                    <a:pt x="145300" y="37884"/>
                  </a:lnTo>
                  <a:lnTo>
                    <a:pt x="145300" y="46913"/>
                  </a:lnTo>
                  <a:lnTo>
                    <a:pt x="163017" y="61544"/>
                  </a:lnTo>
                  <a:lnTo>
                    <a:pt x="176517" y="61544"/>
                  </a:lnTo>
                  <a:lnTo>
                    <a:pt x="182587" y="58762"/>
                  </a:lnTo>
                  <a:lnTo>
                    <a:pt x="185839" y="53200"/>
                  </a:lnTo>
                  <a:lnTo>
                    <a:pt x="185839" y="60642"/>
                  </a:lnTo>
                  <a:lnTo>
                    <a:pt x="202057" y="60642"/>
                  </a:lnTo>
                  <a:lnTo>
                    <a:pt x="202057" y="53200"/>
                  </a:lnTo>
                  <a:lnTo>
                    <a:pt x="202057" y="49885"/>
                  </a:lnTo>
                  <a:lnTo>
                    <a:pt x="202057" y="35648"/>
                  </a:lnTo>
                  <a:close/>
                </a:path>
                <a:path w="477520" h="62229">
                  <a:moveTo>
                    <a:pt x="267347" y="914"/>
                  </a:moveTo>
                  <a:lnTo>
                    <a:pt x="209715" y="914"/>
                  </a:lnTo>
                  <a:lnTo>
                    <a:pt x="209715" y="15113"/>
                  </a:lnTo>
                  <a:lnTo>
                    <a:pt x="229946" y="15113"/>
                  </a:lnTo>
                  <a:lnTo>
                    <a:pt x="229946" y="60667"/>
                  </a:lnTo>
                  <a:lnTo>
                    <a:pt x="247142" y="60667"/>
                  </a:lnTo>
                  <a:lnTo>
                    <a:pt x="247142" y="15113"/>
                  </a:lnTo>
                  <a:lnTo>
                    <a:pt x="267347" y="15113"/>
                  </a:lnTo>
                  <a:lnTo>
                    <a:pt x="267347" y="914"/>
                  </a:lnTo>
                  <a:close/>
                </a:path>
                <a:path w="477520" h="62229">
                  <a:moveTo>
                    <a:pt x="338759" y="914"/>
                  </a:moveTo>
                  <a:lnTo>
                    <a:pt x="322884" y="914"/>
                  </a:lnTo>
                  <a:lnTo>
                    <a:pt x="293801" y="36423"/>
                  </a:lnTo>
                  <a:lnTo>
                    <a:pt x="293801" y="914"/>
                  </a:lnTo>
                  <a:lnTo>
                    <a:pt x="276580" y="914"/>
                  </a:lnTo>
                  <a:lnTo>
                    <a:pt x="276580" y="60642"/>
                  </a:lnTo>
                  <a:lnTo>
                    <a:pt x="292557" y="60642"/>
                  </a:lnTo>
                  <a:lnTo>
                    <a:pt x="321576" y="25107"/>
                  </a:lnTo>
                  <a:lnTo>
                    <a:pt x="321576" y="60642"/>
                  </a:lnTo>
                  <a:lnTo>
                    <a:pt x="338759" y="60642"/>
                  </a:lnTo>
                  <a:lnTo>
                    <a:pt x="338759" y="914"/>
                  </a:lnTo>
                  <a:close/>
                </a:path>
                <a:path w="477520" h="62229">
                  <a:moveTo>
                    <a:pt x="405638" y="914"/>
                  </a:moveTo>
                  <a:lnTo>
                    <a:pt x="347992" y="914"/>
                  </a:lnTo>
                  <a:lnTo>
                    <a:pt x="347992" y="15113"/>
                  </a:lnTo>
                  <a:lnTo>
                    <a:pt x="368211" y="15113"/>
                  </a:lnTo>
                  <a:lnTo>
                    <a:pt x="368211" y="60667"/>
                  </a:lnTo>
                  <a:lnTo>
                    <a:pt x="385394" y="60667"/>
                  </a:lnTo>
                  <a:lnTo>
                    <a:pt x="385394" y="15113"/>
                  </a:lnTo>
                  <a:lnTo>
                    <a:pt x="405638" y="15113"/>
                  </a:lnTo>
                  <a:lnTo>
                    <a:pt x="405638" y="914"/>
                  </a:lnTo>
                  <a:close/>
                </a:path>
                <a:path w="477520" h="62229">
                  <a:moveTo>
                    <a:pt x="477050" y="914"/>
                  </a:moveTo>
                  <a:lnTo>
                    <a:pt x="461175" y="914"/>
                  </a:lnTo>
                  <a:lnTo>
                    <a:pt x="432066" y="36423"/>
                  </a:lnTo>
                  <a:lnTo>
                    <a:pt x="432066" y="914"/>
                  </a:lnTo>
                  <a:lnTo>
                    <a:pt x="414845" y="914"/>
                  </a:lnTo>
                  <a:lnTo>
                    <a:pt x="414845" y="60642"/>
                  </a:lnTo>
                  <a:lnTo>
                    <a:pt x="430847" y="60642"/>
                  </a:lnTo>
                  <a:lnTo>
                    <a:pt x="459828" y="25107"/>
                  </a:lnTo>
                  <a:lnTo>
                    <a:pt x="459828" y="60642"/>
                  </a:lnTo>
                  <a:lnTo>
                    <a:pt x="477050" y="60642"/>
                  </a:lnTo>
                  <a:lnTo>
                    <a:pt x="477050" y="91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788304" y="7093119"/>
            <a:ext cx="19367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75" b="1">
                <a:solidFill>
                  <a:srgbClr val="AC1032"/>
                </a:solidFill>
                <a:latin typeface="Trebuchet MS"/>
                <a:cs typeface="Trebuchet MS"/>
              </a:rPr>
              <a:t>80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00180" y="7093119"/>
            <a:ext cx="15684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70" b="1">
                <a:solidFill>
                  <a:srgbClr val="AC1032"/>
                </a:solidFill>
                <a:latin typeface="Trebuchet MS"/>
                <a:cs typeface="Trebuchet MS"/>
              </a:rPr>
              <a:t>81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04660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6.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Основи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фінансової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7302" y="838142"/>
            <a:ext cx="3589654" cy="307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286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2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історію</a:t>
            </a:r>
            <a:r>
              <a:rPr dirty="0" sz="900" spc="2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платежів</a:t>
            </a:r>
            <a:r>
              <a:rPr dirty="0" sz="900" spc="2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900" spc="2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кожному</a:t>
            </a:r>
            <a:r>
              <a:rPr dirty="0" sz="900" spc="2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боржнику</a:t>
            </a:r>
            <a:r>
              <a:rPr dirty="0" sz="900" spc="2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2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останні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3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роки.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Тут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правлінню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важливо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відслідкувати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тенденції: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нарощує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борг,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гасить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тримає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ста-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більном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рівн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?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(Не)пла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табільн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зонн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?</a:t>
            </a:r>
            <a:endParaRPr sz="900">
              <a:latin typeface="Tahoma"/>
              <a:cs typeface="Tahoma"/>
            </a:endParaRPr>
          </a:p>
          <a:p>
            <a:pPr algn="just" marL="228600" marR="5080" indent="-216535">
              <a:lnSpc>
                <a:spcPct val="111100"/>
              </a:lnSpc>
              <a:buAutoNum type="arabicPeriod" startAt="2"/>
              <a:tabLst>
                <a:tab pos="229235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своєму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засіданні,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аналізуючи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стан спла-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ти,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одночасно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попередньо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розподіляє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неплатників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категоріями.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Чому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засіданні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правління?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Бо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чле-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разом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особисто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знають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більше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людей,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ніж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один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окремо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узятий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голова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правління.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Члени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правлін-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можуть дати характеристику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неплатника, 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вказати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відомі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їм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обставини.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допоможе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точніше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віднести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неплатника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однієї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категорій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визначити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подальші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кроки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ним.</a:t>
            </a:r>
            <a:endParaRPr sz="900">
              <a:latin typeface="Tahoma"/>
              <a:cs typeface="Tahoma"/>
            </a:endParaRPr>
          </a:p>
          <a:p>
            <a:pPr algn="just" marL="228600" marR="5080" indent="-216535">
              <a:lnSpc>
                <a:spcPct val="111100"/>
              </a:lnSpc>
              <a:buAutoNum type="arabicPeriod" startAt="2"/>
              <a:tabLst>
                <a:tab pos="229235" algn="l"/>
              </a:tabLst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підсумками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«класифікації»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неплатників кожен член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отримує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«домашнє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завдання»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поспілкуватися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неплатником,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з’ясувати/уточнити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причини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неплатежів.</a:t>
            </a:r>
            <a:endParaRPr sz="900">
              <a:latin typeface="Tahoma"/>
              <a:cs typeface="Tahoma"/>
            </a:endParaRPr>
          </a:p>
          <a:p>
            <a:pPr algn="just" marL="228600" marR="5080" indent="-216535">
              <a:lnSpc>
                <a:spcPct val="111100"/>
              </a:lnSpc>
              <a:buAutoNum type="arabicPeriod" startAt="2"/>
              <a:tabLst>
                <a:tab pos="229235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збирається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знову,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розглядає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з’ясовані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обста-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вини, уточнює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урахуванням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нових даних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«класифіка-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цію»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неплатників,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вирішує,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кого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мають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засто-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совані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відповідні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заходи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вживає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заходів.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4038461"/>
            <a:ext cx="3913504" cy="1702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...І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щомісяця процедура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(принаймні,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аналіз неплатників)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повто-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рюється.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з’являється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новий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неплатник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 знов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проходить з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ним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описані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кроки.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неплатники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одні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рухається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далі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визначеним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кожного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платника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планом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заходів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впливу.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заходи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вживаються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кожної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категорій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неплатників?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Почнемо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найпростішої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«забудьки».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таблиці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нижче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наве-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дено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основні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причини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їхньої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несумлінної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поведінки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основ-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заходи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впливу.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297" y="838142"/>
            <a:ext cx="39147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ефективно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працювати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неплатниками,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розділити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чотири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категорії: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301" y="1142942"/>
            <a:ext cx="359092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0" marR="5080" indent="-216535">
              <a:lnSpc>
                <a:spcPct val="111100"/>
              </a:lnSpc>
              <a:spcBef>
                <a:spcPts val="100"/>
              </a:spcBef>
              <a:buAutoNum type="arabicPeriod"/>
              <a:tabLst>
                <a:tab pos="228600" algn="l"/>
                <a:tab pos="229235" algn="l"/>
              </a:tabLst>
            </a:pP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ті,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хто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хоче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платити,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якихось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об’єктивних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причин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(умовно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назвемо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«законослухняні»),</a:t>
            </a:r>
            <a:endParaRPr sz="900">
              <a:latin typeface="Tahoma"/>
              <a:cs typeface="Tahoma"/>
            </a:endParaRPr>
          </a:p>
          <a:p>
            <a:pPr marL="228600" indent="-21653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229235" algn="l"/>
              </a:tabLst>
            </a:pP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ті,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платити,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хоче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(умовно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назвемо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endParaRPr sz="900">
              <a:latin typeface="Tahoma"/>
              <a:cs typeface="Tahoma"/>
            </a:endParaRPr>
          </a:p>
          <a:p>
            <a:pPr marL="228600">
              <a:lnSpc>
                <a:spcPct val="100000"/>
              </a:lnSpc>
              <a:spcBef>
                <a:spcPts val="120"/>
              </a:spcBef>
            </a:pP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«немотивовані»),</a:t>
            </a:r>
            <a:endParaRPr sz="900">
              <a:latin typeface="Tahoma"/>
              <a:cs typeface="Tahoma"/>
            </a:endParaRPr>
          </a:p>
          <a:p>
            <a:pPr marL="228600" marR="5080" indent="-216535">
              <a:lnSpc>
                <a:spcPct val="111100"/>
              </a:lnSpc>
              <a:buAutoNum type="arabicPeriod" startAt="3"/>
              <a:tabLst>
                <a:tab pos="228600" algn="l"/>
                <a:tab pos="229235" algn="l"/>
              </a:tabLst>
            </a:pP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ті,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хоче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платити,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платить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строк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(умовно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назвемо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«забудьки»),</a:t>
            </a:r>
            <a:endParaRPr sz="900">
              <a:latin typeface="Tahoma"/>
              <a:cs typeface="Tahoma"/>
            </a:endParaRPr>
          </a:p>
          <a:p>
            <a:pPr marL="228600" marR="5080" indent="-216535">
              <a:lnSpc>
                <a:spcPct val="111100"/>
              </a:lnSpc>
              <a:buAutoNum type="arabicPeriod" startAt="3"/>
              <a:tabLst>
                <a:tab pos="229235" algn="l"/>
              </a:tabLst>
            </a:pP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ті,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може,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хоче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платити,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платить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(умовно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назвемо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«неблагополучні»).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380" y="2514318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Наведений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поділ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категорії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абсолютним: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дехто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неплатни-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перебувати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«на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межі»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двох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категорій.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80" y="2971518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кожної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названих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категорій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практикою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напрацьовано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свої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прийоми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роботи,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зараз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поговоримо.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Деякі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прийомів,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говоритимемо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(як-от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інформування),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використо-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вувати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сумлінних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платників,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аби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запобігти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їхньому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ходу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стан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неплатників.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99527" y="3964291"/>
            <a:ext cx="3202305" cy="1811020"/>
            <a:chOff x="1199527" y="3964291"/>
            <a:chExt cx="3202305" cy="181102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9527" y="3964291"/>
              <a:ext cx="3202077" cy="18110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3661" y="5372595"/>
              <a:ext cx="309859" cy="7633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03666" y="4423651"/>
              <a:ext cx="2149475" cy="1162050"/>
            </a:xfrm>
            <a:custGeom>
              <a:avLst/>
              <a:gdLst/>
              <a:ahLst/>
              <a:cxnLst/>
              <a:rect l="l" t="t" r="r" b="b"/>
              <a:pathLst>
                <a:path w="2149475" h="1162050">
                  <a:moveTo>
                    <a:pt x="88315" y="1111453"/>
                  </a:moveTo>
                  <a:lnTo>
                    <a:pt x="86067" y="1111453"/>
                  </a:lnTo>
                  <a:lnTo>
                    <a:pt x="86067" y="1075448"/>
                  </a:lnTo>
                  <a:lnTo>
                    <a:pt x="0" y="1118489"/>
                  </a:lnTo>
                  <a:lnTo>
                    <a:pt x="86067" y="1161503"/>
                  </a:lnTo>
                  <a:lnTo>
                    <a:pt x="86067" y="1125512"/>
                  </a:lnTo>
                  <a:lnTo>
                    <a:pt x="88315" y="1125512"/>
                  </a:lnTo>
                  <a:lnTo>
                    <a:pt x="88315" y="1111453"/>
                  </a:lnTo>
                  <a:close/>
                </a:path>
                <a:path w="2149475" h="1162050">
                  <a:moveTo>
                    <a:pt x="142532" y="1111453"/>
                  </a:moveTo>
                  <a:lnTo>
                    <a:pt x="128968" y="1111453"/>
                  </a:lnTo>
                  <a:lnTo>
                    <a:pt x="128968" y="1125512"/>
                  </a:lnTo>
                  <a:lnTo>
                    <a:pt x="142532" y="1125512"/>
                  </a:lnTo>
                  <a:lnTo>
                    <a:pt x="142532" y="1111453"/>
                  </a:lnTo>
                  <a:close/>
                </a:path>
                <a:path w="2149475" h="1162050">
                  <a:moveTo>
                    <a:pt x="196786" y="1111453"/>
                  </a:moveTo>
                  <a:lnTo>
                    <a:pt x="183222" y="1111453"/>
                  </a:lnTo>
                  <a:lnTo>
                    <a:pt x="183222" y="1125512"/>
                  </a:lnTo>
                  <a:lnTo>
                    <a:pt x="196786" y="1125512"/>
                  </a:lnTo>
                  <a:lnTo>
                    <a:pt x="196786" y="1111453"/>
                  </a:lnTo>
                  <a:close/>
                </a:path>
                <a:path w="2149475" h="1162050">
                  <a:moveTo>
                    <a:pt x="251015" y="1111453"/>
                  </a:moveTo>
                  <a:lnTo>
                    <a:pt x="237439" y="1111453"/>
                  </a:lnTo>
                  <a:lnTo>
                    <a:pt x="237439" y="1125512"/>
                  </a:lnTo>
                  <a:lnTo>
                    <a:pt x="251015" y="1125512"/>
                  </a:lnTo>
                  <a:lnTo>
                    <a:pt x="251015" y="1111453"/>
                  </a:lnTo>
                  <a:close/>
                </a:path>
                <a:path w="2149475" h="1162050">
                  <a:moveTo>
                    <a:pt x="305231" y="1111453"/>
                  </a:moveTo>
                  <a:lnTo>
                    <a:pt x="291668" y="1111453"/>
                  </a:lnTo>
                  <a:lnTo>
                    <a:pt x="291668" y="1125512"/>
                  </a:lnTo>
                  <a:lnTo>
                    <a:pt x="305231" y="1125512"/>
                  </a:lnTo>
                  <a:lnTo>
                    <a:pt x="305231" y="1111453"/>
                  </a:lnTo>
                  <a:close/>
                </a:path>
                <a:path w="2149475" h="1162050">
                  <a:moveTo>
                    <a:pt x="359486" y="1111453"/>
                  </a:moveTo>
                  <a:lnTo>
                    <a:pt x="345922" y="1111453"/>
                  </a:lnTo>
                  <a:lnTo>
                    <a:pt x="345922" y="1125512"/>
                  </a:lnTo>
                  <a:lnTo>
                    <a:pt x="359486" y="1125512"/>
                  </a:lnTo>
                  <a:lnTo>
                    <a:pt x="359486" y="1111453"/>
                  </a:lnTo>
                  <a:close/>
                </a:path>
                <a:path w="2149475" h="1162050">
                  <a:moveTo>
                    <a:pt x="413715" y="1111453"/>
                  </a:moveTo>
                  <a:lnTo>
                    <a:pt x="400151" y="1111453"/>
                  </a:lnTo>
                  <a:lnTo>
                    <a:pt x="400151" y="1125512"/>
                  </a:lnTo>
                  <a:lnTo>
                    <a:pt x="413715" y="1125512"/>
                  </a:lnTo>
                  <a:lnTo>
                    <a:pt x="413715" y="1111453"/>
                  </a:lnTo>
                  <a:close/>
                </a:path>
                <a:path w="2149475" h="1162050">
                  <a:moveTo>
                    <a:pt x="467931" y="1111453"/>
                  </a:moveTo>
                  <a:lnTo>
                    <a:pt x="454367" y="1111453"/>
                  </a:lnTo>
                  <a:lnTo>
                    <a:pt x="454367" y="1125512"/>
                  </a:lnTo>
                  <a:lnTo>
                    <a:pt x="467931" y="1125512"/>
                  </a:lnTo>
                  <a:lnTo>
                    <a:pt x="467931" y="1111453"/>
                  </a:lnTo>
                  <a:close/>
                </a:path>
                <a:path w="2149475" h="1162050">
                  <a:moveTo>
                    <a:pt x="522173" y="1111453"/>
                  </a:moveTo>
                  <a:lnTo>
                    <a:pt x="508609" y="1111453"/>
                  </a:lnTo>
                  <a:lnTo>
                    <a:pt x="508609" y="1125512"/>
                  </a:lnTo>
                  <a:lnTo>
                    <a:pt x="522173" y="1125512"/>
                  </a:lnTo>
                  <a:lnTo>
                    <a:pt x="522173" y="1111453"/>
                  </a:lnTo>
                  <a:close/>
                </a:path>
                <a:path w="2149475" h="1162050">
                  <a:moveTo>
                    <a:pt x="576414" y="1111453"/>
                  </a:moveTo>
                  <a:lnTo>
                    <a:pt x="562851" y="1111453"/>
                  </a:lnTo>
                  <a:lnTo>
                    <a:pt x="562851" y="1125512"/>
                  </a:lnTo>
                  <a:lnTo>
                    <a:pt x="576414" y="1125512"/>
                  </a:lnTo>
                  <a:lnTo>
                    <a:pt x="576414" y="1111453"/>
                  </a:lnTo>
                  <a:close/>
                </a:path>
                <a:path w="2149475" h="1162050">
                  <a:moveTo>
                    <a:pt x="630631" y="1111453"/>
                  </a:moveTo>
                  <a:lnTo>
                    <a:pt x="617067" y="1111453"/>
                  </a:lnTo>
                  <a:lnTo>
                    <a:pt x="617067" y="1125512"/>
                  </a:lnTo>
                  <a:lnTo>
                    <a:pt x="630631" y="1125512"/>
                  </a:lnTo>
                  <a:lnTo>
                    <a:pt x="630631" y="1111453"/>
                  </a:lnTo>
                  <a:close/>
                </a:path>
                <a:path w="2149475" h="1162050">
                  <a:moveTo>
                    <a:pt x="684860" y="1111453"/>
                  </a:moveTo>
                  <a:lnTo>
                    <a:pt x="671309" y="1111453"/>
                  </a:lnTo>
                  <a:lnTo>
                    <a:pt x="671309" y="1125512"/>
                  </a:lnTo>
                  <a:lnTo>
                    <a:pt x="684860" y="1125512"/>
                  </a:lnTo>
                  <a:lnTo>
                    <a:pt x="684860" y="1111453"/>
                  </a:lnTo>
                  <a:close/>
                </a:path>
                <a:path w="2149475" h="1162050">
                  <a:moveTo>
                    <a:pt x="739114" y="1111453"/>
                  </a:moveTo>
                  <a:lnTo>
                    <a:pt x="725551" y="1111453"/>
                  </a:lnTo>
                  <a:lnTo>
                    <a:pt x="725551" y="1125512"/>
                  </a:lnTo>
                  <a:lnTo>
                    <a:pt x="739114" y="1125512"/>
                  </a:lnTo>
                  <a:lnTo>
                    <a:pt x="739114" y="1111453"/>
                  </a:lnTo>
                  <a:close/>
                </a:path>
                <a:path w="2149475" h="1162050">
                  <a:moveTo>
                    <a:pt x="793330" y="1111453"/>
                  </a:moveTo>
                  <a:lnTo>
                    <a:pt x="779767" y="1111453"/>
                  </a:lnTo>
                  <a:lnTo>
                    <a:pt x="779767" y="1125512"/>
                  </a:lnTo>
                  <a:lnTo>
                    <a:pt x="793330" y="1125512"/>
                  </a:lnTo>
                  <a:lnTo>
                    <a:pt x="793330" y="1111453"/>
                  </a:lnTo>
                  <a:close/>
                </a:path>
                <a:path w="2149475" h="1162050">
                  <a:moveTo>
                    <a:pt x="847559" y="1111453"/>
                  </a:moveTo>
                  <a:lnTo>
                    <a:pt x="834009" y="1111453"/>
                  </a:lnTo>
                  <a:lnTo>
                    <a:pt x="834009" y="1125512"/>
                  </a:lnTo>
                  <a:lnTo>
                    <a:pt x="847559" y="1125512"/>
                  </a:lnTo>
                  <a:lnTo>
                    <a:pt x="847559" y="1111453"/>
                  </a:lnTo>
                  <a:close/>
                </a:path>
                <a:path w="2149475" h="1162050">
                  <a:moveTo>
                    <a:pt x="901801" y="1111453"/>
                  </a:moveTo>
                  <a:lnTo>
                    <a:pt x="888250" y="1111453"/>
                  </a:lnTo>
                  <a:lnTo>
                    <a:pt x="888250" y="1125512"/>
                  </a:lnTo>
                  <a:lnTo>
                    <a:pt x="901801" y="1125512"/>
                  </a:lnTo>
                  <a:lnTo>
                    <a:pt x="901801" y="1111453"/>
                  </a:lnTo>
                  <a:close/>
                </a:path>
                <a:path w="2149475" h="1162050">
                  <a:moveTo>
                    <a:pt x="956043" y="1111453"/>
                  </a:moveTo>
                  <a:lnTo>
                    <a:pt x="942467" y="1111453"/>
                  </a:lnTo>
                  <a:lnTo>
                    <a:pt x="942467" y="1125512"/>
                  </a:lnTo>
                  <a:lnTo>
                    <a:pt x="956043" y="1125512"/>
                  </a:lnTo>
                  <a:lnTo>
                    <a:pt x="956043" y="1111453"/>
                  </a:lnTo>
                  <a:close/>
                </a:path>
                <a:path w="2149475" h="1162050">
                  <a:moveTo>
                    <a:pt x="1010259" y="1111453"/>
                  </a:moveTo>
                  <a:lnTo>
                    <a:pt x="996696" y="1111453"/>
                  </a:lnTo>
                  <a:lnTo>
                    <a:pt x="996696" y="1125512"/>
                  </a:lnTo>
                  <a:lnTo>
                    <a:pt x="1010259" y="1125512"/>
                  </a:lnTo>
                  <a:lnTo>
                    <a:pt x="1010259" y="1111453"/>
                  </a:lnTo>
                  <a:close/>
                </a:path>
                <a:path w="2149475" h="1162050">
                  <a:moveTo>
                    <a:pt x="1064488" y="1111453"/>
                  </a:moveTo>
                  <a:lnTo>
                    <a:pt x="1050937" y="1111453"/>
                  </a:lnTo>
                  <a:lnTo>
                    <a:pt x="1050937" y="1125512"/>
                  </a:lnTo>
                  <a:lnTo>
                    <a:pt x="1064488" y="1125512"/>
                  </a:lnTo>
                  <a:lnTo>
                    <a:pt x="1064488" y="1111453"/>
                  </a:lnTo>
                  <a:close/>
                </a:path>
                <a:path w="2149475" h="1162050">
                  <a:moveTo>
                    <a:pt x="1118743" y="1111453"/>
                  </a:moveTo>
                  <a:lnTo>
                    <a:pt x="1105166" y="1111453"/>
                  </a:lnTo>
                  <a:lnTo>
                    <a:pt x="1105166" y="1125512"/>
                  </a:lnTo>
                  <a:lnTo>
                    <a:pt x="1118743" y="1125512"/>
                  </a:lnTo>
                  <a:lnTo>
                    <a:pt x="1118743" y="1111453"/>
                  </a:lnTo>
                  <a:close/>
                </a:path>
                <a:path w="2149475" h="1162050">
                  <a:moveTo>
                    <a:pt x="1172972" y="1111453"/>
                  </a:moveTo>
                  <a:lnTo>
                    <a:pt x="1159421" y="1111453"/>
                  </a:lnTo>
                  <a:lnTo>
                    <a:pt x="1159421" y="1125512"/>
                  </a:lnTo>
                  <a:lnTo>
                    <a:pt x="1172972" y="1125512"/>
                  </a:lnTo>
                  <a:lnTo>
                    <a:pt x="1172972" y="1111453"/>
                  </a:lnTo>
                  <a:close/>
                </a:path>
                <a:path w="2149475" h="1162050">
                  <a:moveTo>
                    <a:pt x="1227188" y="1111453"/>
                  </a:moveTo>
                  <a:lnTo>
                    <a:pt x="1213637" y="1111453"/>
                  </a:lnTo>
                  <a:lnTo>
                    <a:pt x="1213637" y="1125512"/>
                  </a:lnTo>
                  <a:lnTo>
                    <a:pt x="1227188" y="1125512"/>
                  </a:lnTo>
                  <a:lnTo>
                    <a:pt x="1227188" y="1111453"/>
                  </a:lnTo>
                  <a:close/>
                </a:path>
                <a:path w="2149475" h="1162050">
                  <a:moveTo>
                    <a:pt x="1281455" y="1111453"/>
                  </a:moveTo>
                  <a:lnTo>
                    <a:pt x="1267891" y="1111453"/>
                  </a:lnTo>
                  <a:lnTo>
                    <a:pt x="1267891" y="1125512"/>
                  </a:lnTo>
                  <a:lnTo>
                    <a:pt x="1281455" y="1125512"/>
                  </a:lnTo>
                  <a:lnTo>
                    <a:pt x="1281455" y="1111453"/>
                  </a:lnTo>
                  <a:close/>
                </a:path>
                <a:path w="2149475" h="1162050">
                  <a:moveTo>
                    <a:pt x="1335646" y="1111453"/>
                  </a:moveTo>
                  <a:lnTo>
                    <a:pt x="1322082" y="1111453"/>
                  </a:lnTo>
                  <a:lnTo>
                    <a:pt x="1322082" y="1125512"/>
                  </a:lnTo>
                  <a:lnTo>
                    <a:pt x="1335646" y="1125512"/>
                  </a:lnTo>
                  <a:lnTo>
                    <a:pt x="1335646" y="1111453"/>
                  </a:lnTo>
                  <a:close/>
                </a:path>
                <a:path w="2149475" h="1162050">
                  <a:moveTo>
                    <a:pt x="1389900" y="1111453"/>
                  </a:moveTo>
                  <a:lnTo>
                    <a:pt x="1376337" y="1111453"/>
                  </a:lnTo>
                  <a:lnTo>
                    <a:pt x="1376337" y="1125512"/>
                  </a:lnTo>
                  <a:lnTo>
                    <a:pt x="1389900" y="1125512"/>
                  </a:lnTo>
                  <a:lnTo>
                    <a:pt x="1389900" y="1111453"/>
                  </a:lnTo>
                  <a:close/>
                </a:path>
                <a:path w="2149475" h="1162050">
                  <a:moveTo>
                    <a:pt x="1444129" y="1111453"/>
                  </a:moveTo>
                  <a:lnTo>
                    <a:pt x="1430566" y="1111453"/>
                  </a:lnTo>
                  <a:lnTo>
                    <a:pt x="1430566" y="1125512"/>
                  </a:lnTo>
                  <a:lnTo>
                    <a:pt x="1444129" y="1125512"/>
                  </a:lnTo>
                  <a:lnTo>
                    <a:pt x="1444129" y="1111453"/>
                  </a:lnTo>
                  <a:close/>
                </a:path>
                <a:path w="2149475" h="1162050">
                  <a:moveTo>
                    <a:pt x="1498346" y="1111453"/>
                  </a:moveTo>
                  <a:lnTo>
                    <a:pt x="1484795" y="1111453"/>
                  </a:lnTo>
                  <a:lnTo>
                    <a:pt x="1484795" y="1125512"/>
                  </a:lnTo>
                  <a:lnTo>
                    <a:pt x="1498346" y="1125512"/>
                  </a:lnTo>
                  <a:lnTo>
                    <a:pt x="1498346" y="1111453"/>
                  </a:lnTo>
                  <a:close/>
                </a:path>
                <a:path w="2149475" h="1162050">
                  <a:moveTo>
                    <a:pt x="1552600" y="1111453"/>
                  </a:moveTo>
                  <a:lnTo>
                    <a:pt x="1539049" y="1111453"/>
                  </a:lnTo>
                  <a:lnTo>
                    <a:pt x="1539049" y="1125512"/>
                  </a:lnTo>
                  <a:lnTo>
                    <a:pt x="1552600" y="1125512"/>
                  </a:lnTo>
                  <a:lnTo>
                    <a:pt x="1552600" y="1111453"/>
                  </a:lnTo>
                  <a:close/>
                </a:path>
                <a:path w="2149475" h="1162050">
                  <a:moveTo>
                    <a:pt x="1606829" y="1111453"/>
                  </a:moveTo>
                  <a:lnTo>
                    <a:pt x="1593265" y="1111453"/>
                  </a:lnTo>
                  <a:lnTo>
                    <a:pt x="1593265" y="1125512"/>
                  </a:lnTo>
                  <a:lnTo>
                    <a:pt x="1606829" y="1125512"/>
                  </a:lnTo>
                  <a:lnTo>
                    <a:pt x="1606829" y="1111453"/>
                  </a:lnTo>
                  <a:close/>
                </a:path>
                <a:path w="2149475" h="1162050">
                  <a:moveTo>
                    <a:pt x="1661058" y="1111453"/>
                  </a:moveTo>
                  <a:lnTo>
                    <a:pt x="1647494" y="1111453"/>
                  </a:lnTo>
                  <a:lnTo>
                    <a:pt x="1647494" y="1125512"/>
                  </a:lnTo>
                  <a:lnTo>
                    <a:pt x="1661058" y="1125512"/>
                  </a:lnTo>
                  <a:lnTo>
                    <a:pt x="1661058" y="1111453"/>
                  </a:lnTo>
                  <a:close/>
                </a:path>
                <a:path w="2149475" h="1162050">
                  <a:moveTo>
                    <a:pt x="1687029" y="969937"/>
                  </a:moveTo>
                  <a:lnTo>
                    <a:pt x="1641919" y="969937"/>
                  </a:lnTo>
                  <a:lnTo>
                    <a:pt x="1641919" y="1015326"/>
                  </a:lnTo>
                  <a:lnTo>
                    <a:pt x="1654987" y="1015326"/>
                  </a:lnTo>
                  <a:lnTo>
                    <a:pt x="1654987" y="980744"/>
                  </a:lnTo>
                  <a:lnTo>
                    <a:pt x="1673860" y="980744"/>
                  </a:lnTo>
                  <a:lnTo>
                    <a:pt x="1673860" y="1015326"/>
                  </a:lnTo>
                  <a:lnTo>
                    <a:pt x="1687029" y="1015326"/>
                  </a:lnTo>
                  <a:lnTo>
                    <a:pt x="1687029" y="969937"/>
                  </a:lnTo>
                  <a:close/>
                </a:path>
                <a:path w="2149475" h="1162050">
                  <a:moveTo>
                    <a:pt x="1715312" y="1111453"/>
                  </a:moveTo>
                  <a:lnTo>
                    <a:pt x="1701749" y="1111453"/>
                  </a:lnTo>
                  <a:lnTo>
                    <a:pt x="1701749" y="1125512"/>
                  </a:lnTo>
                  <a:lnTo>
                    <a:pt x="1715312" y="1125512"/>
                  </a:lnTo>
                  <a:lnTo>
                    <a:pt x="1715312" y="1111453"/>
                  </a:lnTo>
                  <a:close/>
                </a:path>
                <a:path w="2149475" h="1162050">
                  <a:moveTo>
                    <a:pt x="1745818" y="988148"/>
                  </a:moveTo>
                  <a:lnTo>
                    <a:pt x="1732470" y="971600"/>
                  </a:lnTo>
                  <a:lnTo>
                    <a:pt x="1732470" y="988809"/>
                  </a:lnTo>
                  <a:lnTo>
                    <a:pt x="1732470" y="996454"/>
                  </a:lnTo>
                  <a:lnTo>
                    <a:pt x="1731403" y="999515"/>
                  </a:lnTo>
                  <a:lnTo>
                    <a:pt x="1727073" y="1004049"/>
                  </a:lnTo>
                  <a:lnTo>
                    <a:pt x="1724329" y="1005205"/>
                  </a:lnTo>
                  <a:lnTo>
                    <a:pt x="1717560" y="1005205"/>
                  </a:lnTo>
                  <a:lnTo>
                    <a:pt x="1714766" y="1004049"/>
                  </a:lnTo>
                  <a:lnTo>
                    <a:pt x="1712595" y="1001788"/>
                  </a:lnTo>
                  <a:lnTo>
                    <a:pt x="1710372" y="999515"/>
                  </a:lnTo>
                  <a:lnTo>
                    <a:pt x="1709305" y="996454"/>
                  </a:lnTo>
                  <a:lnTo>
                    <a:pt x="1709305" y="988809"/>
                  </a:lnTo>
                  <a:lnTo>
                    <a:pt x="1710372" y="985748"/>
                  </a:lnTo>
                  <a:lnTo>
                    <a:pt x="1712595" y="983488"/>
                  </a:lnTo>
                  <a:lnTo>
                    <a:pt x="1714766" y="981214"/>
                  </a:lnTo>
                  <a:lnTo>
                    <a:pt x="1717560" y="980059"/>
                  </a:lnTo>
                  <a:lnTo>
                    <a:pt x="1724329" y="980059"/>
                  </a:lnTo>
                  <a:lnTo>
                    <a:pt x="1727073" y="981214"/>
                  </a:lnTo>
                  <a:lnTo>
                    <a:pt x="1731403" y="985748"/>
                  </a:lnTo>
                  <a:lnTo>
                    <a:pt x="1732470" y="988809"/>
                  </a:lnTo>
                  <a:lnTo>
                    <a:pt x="1732470" y="971600"/>
                  </a:lnTo>
                  <a:lnTo>
                    <a:pt x="1729968" y="970267"/>
                  </a:lnTo>
                  <a:lnTo>
                    <a:pt x="1725701" y="969276"/>
                  </a:lnTo>
                  <a:lnTo>
                    <a:pt x="1716163" y="969276"/>
                  </a:lnTo>
                  <a:lnTo>
                    <a:pt x="1711871" y="970267"/>
                  </a:lnTo>
                  <a:lnTo>
                    <a:pt x="1704276" y="974267"/>
                  </a:lnTo>
                  <a:lnTo>
                    <a:pt x="1701317" y="977023"/>
                  </a:lnTo>
                  <a:lnTo>
                    <a:pt x="1699183" y="980579"/>
                  </a:lnTo>
                  <a:lnTo>
                    <a:pt x="1697024" y="984135"/>
                  </a:lnTo>
                  <a:lnTo>
                    <a:pt x="1695958" y="988148"/>
                  </a:lnTo>
                  <a:lnTo>
                    <a:pt x="1695958" y="997153"/>
                  </a:lnTo>
                  <a:lnTo>
                    <a:pt x="1697024" y="1001153"/>
                  </a:lnTo>
                  <a:lnTo>
                    <a:pt x="1699183" y="1004697"/>
                  </a:lnTo>
                  <a:lnTo>
                    <a:pt x="1701317" y="1008227"/>
                  </a:lnTo>
                  <a:lnTo>
                    <a:pt x="1704276" y="1011008"/>
                  </a:lnTo>
                  <a:lnTo>
                    <a:pt x="1711871" y="1014996"/>
                  </a:lnTo>
                  <a:lnTo>
                    <a:pt x="1716163" y="1016012"/>
                  </a:lnTo>
                  <a:lnTo>
                    <a:pt x="1725701" y="1016012"/>
                  </a:lnTo>
                  <a:lnTo>
                    <a:pt x="1745818" y="997153"/>
                  </a:lnTo>
                  <a:lnTo>
                    <a:pt x="1745818" y="988148"/>
                  </a:lnTo>
                  <a:close/>
                </a:path>
                <a:path w="2149475" h="1162050">
                  <a:moveTo>
                    <a:pt x="1769529" y="1111453"/>
                  </a:moveTo>
                  <a:lnTo>
                    <a:pt x="1755965" y="1111453"/>
                  </a:lnTo>
                  <a:lnTo>
                    <a:pt x="1755965" y="1125512"/>
                  </a:lnTo>
                  <a:lnTo>
                    <a:pt x="1769529" y="1125512"/>
                  </a:lnTo>
                  <a:lnTo>
                    <a:pt x="1769529" y="1111453"/>
                  </a:lnTo>
                  <a:close/>
                </a:path>
                <a:path w="2149475" h="1162050">
                  <a:moveTo>
                    <a:pt x="1791271" y="969937"/>
                  </a:moveTo>
                  <a:lnTo>
                    <a:pt x="1747494" y="969937"/>
                  </a:lnTo>
                  <a:lnTo>
                    <a:pt x="1747494" y="980744"/>
                  </a:lnTo>
                  <a:lnTo>
                    <a:pt x="1762861" y="980744"/>
                  </a:lnTo>
                  <a:lnTo>
                    <a:pt x="1762861" y="1015326"/>
                  </a:lnTo>
                  <a:lnTo>
                    <a:pt x="1775904" y="1015326"/>
                  </a:lnTo>
                  <a:lnTo>
                    <a:pt x="1775904" y="980744"/>
                  </a:lnTo>
                  <a:lnTo>
                    <a:pt x="1791271" y="980744"/>
                  </a:lnTo>
                  <a:lnTo>
                    <a:pt x="1791271" y="969937"/>
                  </a:lnTo>
                  <a:close/>
                </a:path>
                <a:path w="2149475" h="1162050">
                  <a:moveTo>
                    <a:pt x="1823770" y="1111453"/>
                  </a:moveTo>
                  <a:lnTo>
                    <a:pt x="1810194" y="1111453"/>
                  </a:lnTo>
                  <a:lnTo>
                    <a:pt x="1810194" y="1125512"/>
                  </a:lnTo>
                  <a:lnTo>
                    <a:pt x="1823770" y="1125512"/>
                  </a:lnTo>
                  <a:lnTo>
                    <a:pt x="1823770" y="1111453"/>
                  </a:lnTo>
                  <a:close/>
                </a:path>
                <a:path w="2149475" h="1162050">
                  <a:moveTo>
                    <a:pt x="1842528" y="988148"/>
                  </a:moveTo>
                  <a:lnTo>
                    <a:pt x="1841500" y="984135"/>
                  </a:lnTo>
                  <a:lnTo>
                    <a:pt x="1839023" y="980059"/>
                  </a:lnTo>
                  <a:lnTo>
                    <a:pt x="1837194" y="977023"/>
                  </a:lnTo>
                  <a:lnTo>
                    <a:pt x="1834273" y="974267"/>
                  </a:lnTo>
                  <a:lnTo>
                    <a:pt x="1829219" y="971600"/>
                  </a:lnTo>
                  <a:lnTo>
                    <a:pt x="1829219" y="988809"/>
                  </a:lnTo>
                  <a:lnTo>
                    <a:pt x="1829219" y="996454"/>
                  </a:lnTo>
                  <a:lnTo>
                    <a:pt x="1828152" y="999515"/>
                  </a:lnTo>
                  <a:lnTo>
                    <a:pt x="1823821" y="1004049"/>
                  </a:lnTo>
                  <a:lnTo>
                    <a:pt x="1821040" y="1005205"/>
                  </a:lnTo>
                  <a:lnTo>
                    <a:pt x="1814283" y="1005205"/>
                  </a:lnTo>
                  <a:lnTo>
                    <a:pt x="1811502" y="1004049"/>
                  </a:lnTo>
                  <a:lnTo>
                    <a:pt x="1809343" y="1001788"/>
                  </a:lnTo>
                  <a:lnTo>
                    <a:pt x="1807121" y="999515"/>
                  </a:lnTo>
                  <a:lnTo>
                    <a:pt x="1806054" y="996454"/>
                  </a:lnTo>
                  <a:lnTo>
                    <a:pt x="1806054" y="988809"/>
                  </a:lnTo>
                  <a:lnTo>
                    <a:pt x="1807121" y="985748"/>
                  </a:lnTo>
                  <a:lnTo>
                    <a:pt x="1809343" y="983488"/>
                  </a:lnTo>
                  <a:lnTo>
                    <a:pt x="1811502" y="981214"/>
                  </a:lnTo>
                  <a:lnTo>
                    <a:pt x="1814283" y="980059"/>
                  </a:lnTo>
                  <a:lnTo>
                    <a:pt x="1821040" y="980059"/>
                  </a:lnTo>
                  <a:lnTo>
                    <a:pt x="1823821" y="981214"/>
                  </a:lnTo>
                  <a:lnTo>
                    <a:pt x="1828152" y="985748"/>
                  </a:lnTo>
                  <a:lnTo>
                    <a:pt x="1829219" y="988809"/>
                  </a:lnTo>
                  <a:lnTo>
                    <a:pt x="1829219" y="971600"/>
                  </a:lnTo>
                  <a:lnTo>
                    <a:pt x="1826717" y="970267"/>
                  </a:lnTo>
                  <a:lnTo>
                    <a:pt x="1822450" y="969276"/>
                  </a:lnTo>
                  <a:lnTo>
                    <a:pt x="1812912" y="969276"/>
                  </a:lnTo>
                  <a:lnTo>
                    <a:pt x="1792693" y="988148"/>
                  </a:lnTo>
                  <a:lnTo>
                    <a:pt x="1792693" y="997153"/>
                  </a:lnTo>
                  <a:lnTo>
                    <a:pt x="1812912" y="1016012"/>
                  </a:lnTo>
                  <a:lnTo>
                    <a:pt x="1822450" y="1016012"/>
                  </a:lnTo>
                  <a:lnTo>
                    <a:pt x="1826717" y="1014996"/>
                  </a:lnTo>
                  <a:lnTo>
                    <a:pt x="1834273" y="1011008"/>
                  </a:lnTo>
                  <a:lnTo>
                    <a:pt x="1837194" y="1008227"/>
                  </a:lnTo>
                  <a:lnTo>
                    <a:pt x="1839023" y="1005205"/>
                  </a:lnTo>
                  <a:lnTo>
                    <a:pt x="1841500" y="1001153"/>
                  </a:lnTo>
                  <a:lnTo>
                    <a:pt x="1842528" y="997153"/>
                  </a:lnTo>
                  <a:lnTo>
                    <a:pt x="1842528" y="988148"/>
                  </a:lnTo>
                  <a:close/>
                </a:path>
                <a:path w="2149475" h="1162050">
                  <a:moveTo>
                    <a:pt x="1877974" y="1111453"/>
                  </a:moveTo>
                  <a:lnTo>
                    <a:pt x="1864423" y="1111453"/>
                  </a:lnTo>
                  <a:lnTo>
                    <a:pt x="1864423" y="1125512"/>
                  </a:lnTo>
                  <a:lnTo>
                    <a:pt x="1877974" y="1125512"/>
                  </a:lnTo>
                  <a:lnTo>
                    <a:pt x="1877974" y="1111453"/>
                  </a:lnTo>
                  <a:close/>
                </a:path>
                <a:path w="2149475" h="1162050">
                  <a:moveTo>
                    <a:pt x="1907730" y="1015314"/>
                  </a:moveTo>
                  <a:lnTo>
                    <a:pt x="1907578" y="969937"/>
                  </a:lnTo>
                  <a:lnTo>
                    <a:pt x="1895259" y="969937"/>
                  </a:lnTo>
                  <a:lnTo>
                    <a:pt x="1879815" y="996188"/>
                  </a:lnTo>
                  <a:lnTo>
                    <a:pt x="1865337" y="969937"/>
                  </a:lnTo>
                  <a:lnTo>
                    <a:pt x="1851583" y="969937"/>
                  </a:lnTo>
                  <a:lnTo>
                    <a:pt x="1851583" y="1015314"/>
                  </a:lnTo>
                  <a:lnTo>
                    <a:pt x="1863471" y="1015314"/>
                  </a:lnTo>
                  <a:lnTo>
                    <a:pt x="1863471" y="988072"/>
                  </a:lnTo>
                  <a:lnTo>
                    <a:pt x="1876729" y="1010932"/>
                  </a:lnTo>
                  <a:lnTo>
                    <a:pt x="1882279" y="1010932"/>
                  </a:lnTo>
                  <a:lnTo>
                    <a:pt x="1895843" y="988174"/>
                  </a:lnTo>
                  <a:lnTo>
                    <a:pt x="1895843" y="1015314"/>
                  </a:lnTo>
                  <a:lnTo>
                    <a:pt x="1907730" y="1015314"/>
                  </a:lnTo>
                  <a:close/>
                </a:path>
                <a:path w="2149475" h="1162050">
                  <a:moveTo>
                    <a:pt x="1932228" y="1111453"/>
                  </a:moveTo>
                  <a:lnTo>
                    <a:pt x="1918677" y="1111453"/>
                  </a:lnTo>
                  <a:lnTo>
                    <a:pt x="1918677" y="1125512"/>
                  </a:lnTo>
                  <a:lnTo>
                    <a:pt x="1932228" y="1125512"/>
                  </a:lnTo>
                  <a:lnTo>
                    <a:pt x="1932228" y="1111453"/>
                  </a:lnTo>
                  <a:close/>
                </a:path>
                <a:path w="2149475" h="1162050">
                  <a:moveTo>
                    <a:pt x="1965769" y="969937"/>
                  </a:moveTo>
                  <a:lnTo>
                    <a:pt x="1953145" y="969937"/>
                  </a:lnTo>
                  <a:lnTo>
                    <a:pt x="1940280" y="1000734"/>
                  </a:lnTo>
                  <a:lnTo>
                    <a:pt x="1927567" y="969937"/>
                  </a:lnTo>
                  <a:lnTo>
                    <a:pt x="1913978" y="969937"/>
                  </a:lnTo>
                  <a:lnTo>
                    <a:pt x="1933638" y="1015657"/>
                  </a:lnTo>
                  <a:lnTo>
                    <a:pt x="1932571" y="1018108"/>
                  </a:lnTo>
                  <a:lnTo>
                    <a:pt x="1931568" y="1019556"/>
                  </a:lnTo>
                  <a:lnTo>
                    <a:pt x="1929307" y="1021295"/>
                  </a:lnTo>
                  <a:lnTo>
                    <a:pt x="1927847" y="1021727"/>
                  </a:lnTo>
                  <a:lnTo>
                    <a:pt x="1924773" y="1021727"/>
                  </a:lnTo>
                  <a:lnTo>
                    <a:pt x="1923453" y="1021486"/>
                  </a:lnTo>
                  <a:lnTo>
                    <a:pt x="1920811" y="1020457"/>
                  </a:lnTo>
                  <a:lnTo>
                    <a:pt x="1919643" y="1019784"/>
                  </a:lnTo>
                  <a:lnTo>
                    <a:pt x="1918639" y="1018870"/>
                  </a:lnTo>
                  <a:lnTo>
                    <a:pt x="1913826" y="1028230"/>
                  </a:lnTo>
                  <a:lnTo>
                    <a:pt x="1915287" y="1029538"/>
                  </a:lnTo>
                  <a:lnTo>
                    <a:pt x="1917153" y="1030528"/>
                  </a:lnTo>
                  <a:lnTo>
                    <a:pt x="1921776" y="1032002"/>
                  </a:lnTo>
                  <a:lnTo>
                    <a:pt x="1924100" y="1032370"/>
                  </a:lnTo>
                  <a:lnTo>
                    <a:pt x="1930806" y="1032370"/>
                  </a:lnTo>
                  <a:lnTo>
                    <a:pt x="1934489" y="1031290"/>
                  </a:lnTo>
                  <a:lnTo>
                    <a:pt x="1940623" y="1027023"/>
                  </a:lnTo>
                  <a:lnTo>
                    <a:pt x="1943214" y="1023327"/>
                  </a:lnTo>
                  <a:lnTo>
                    <a:pt x="1945284" y="1018108"/>
                  </a:lnTo>
                  <a:lnTo>
                    <a:pt x="1965769" y="969937"/>
                  </a:lnTo>
                  <a:close/>
                </a:path>
                <a:path w="2149475" h="1162050">
                  <a:moveTo>
                    <a:pt x="1982317" y="1005332"/>
                  </a:moveTo>
                  <a:lnTo>
                    <a:pt x="1981517" y="1003363"/>
                  </a:lnTo>
                  <a:lnTo>
                    <a:pt x="1978355" y="1000391"/>
                  </a:lnTo>
                  <a:lnTo>
                    <a:pt x="1976437" y="999629"/>
                  </a:lnTo>
                  <a:lnTo>
                    <a:pt x="1971802" y="999629"/>
                  </a:lnTo>
                  <a:lnTo>
                    <a:pt x="1969884" y="1000391"/>
                  </a:lnTo>
                  <a:lnTo>
                    <a:pt x="1966734" y="1003363"/>
                  </a:lnTo>
                  <a:lnTo>
                    <a:pt x="1965947" y="1005332"/>
                  </a:lnTo>
                  <a:lnTo>
                    <a:pt x="1965947" y="1010094"/>
                  </a:lnTo>
                  <a:lnTo>
                    <a:pt x="1966734" y="1012063"/>
                  </a:lnTo>
                  <a:lnTo>
                    <a:pt x="1969884" y="1015225"/>
                  </a:lnTo>
                  <a:lnTo>
                    <a:pt x="1971802" y="1016012"/>
                  </a:lnTo>
                  <a:lnTo>
                    <a:pt x="1974113" y="1016012"/>
                  </a:lnTo>
                  <a:lnTo>
                    <a:pt x="1976437" y="1016012"/>
                  </a:lnTo>
                  <a:lnTo>
                    <a:pt x="1978355" y="1015225"/>
                  </a:lnTo>
                  <a:lnTo>
                    <a:pt x="1981517" y="1012063"/>
                  </a:lnTo>
                  <a:lnTo>
                    <a:pt x="1982317" y="1010094"/>
                  </a:lnTo>
                  <a:lnTo>
                    <a:pt x="1982317" y="1005332"/>
                  </a:lnTo>
                  <a:close/>
                </a:path>
                <a:path w="2149475" h="1162050">
                  <a:moveTo>
                    <a:pt x="1986470" y="1111453"/>
                  </a:moveTo>
                  <a:lnTo>
                    <a:pt x="1972894" y="1111453"/>
                  </a:lnTo>
                  <a:lnTo>
                    <a:pt x="1972894" y="1125512"/>
                  </a:lnTo>
                  <a:lnTo>
                    <a:pt x="1986470" y="1125512"/>
                  </a:lnTo>
                  <a:lnTo>
                    <a:pt x="1986470" y="1111453"/>
                  </a:lnTo>
                  <a:close/>
                </a:path>
                <a:path w="2149475" h="1162050">
                  <a:moveTo>
                    <a:pt x="2004415" y="1005332"/>
                  </a:moveTo>
                  <a:lnTo>
                    <a:pt x="2003615" y="1003363"/>
                  </a:lnTo>
                  <a:lnTo>
                    <a:pt x="2002040" y="1001890"/>
                  </a:lnTo>
                  <a:lnTo>
                    <a:pt x="2000478" y="1000391"/>
                  </a:lnTo>
                  <a:lnTo>
                    <a:pt x="1998535" y="999629"/>
                  </a:lnTo>
                  <a:lnTo>
                    <a:pt x="1993900" y="999629"/>
                  </a:lnTo>
                  <a:lnTo>
                    <a:pt x="1991982" y="1000391"/>
                  </a:lnTo>
                  <a:lnTo>
                    <a:pt x="1988832" y="1003363"/>
                  </a:lnTo>
                  <a:lnTo>
                    <a:pt x="1988045" y="1005332"/>
                  </a:lnTo>
                  <a:lnTo>
                    <a:pt x="1988045" y="1010094"/>
                  </a:lnTo>
                  <a:lnTo>
                    <a:pt x="1988832" y="1012063"/>
                  </a:lnTo>
                  <a:lnTo>
                    <a:pt x="1991982" y="1015225"/>
                  </a:lnTo>
                  <a:lnTo>
                    <a:pt x="1993900" y="1016012"/>
                  </a:lnTo>
                  <a:lnTo>
                    <a:pt x="1996249" y="1016012"/>
                  </a:lnTo>
                  <a:lnTo>
                    <a:pt x="1998535" y="1016012"/>
                  </a:lnTo>
                  <a:lnTo>
                    <a:pt x="2000478" y="1015225"/>
                  </a:lnTo>
                  <a:lnTo>
                    <a:pt x="2002040" y="1013625"/>
                  </a:lnTo>
                  <a:lnTo>
                    <a:pt x="2003615" y="1012063"/>
                  </a:lnTo>
                  <a:lnTo>
                    <a:pt x="2004415" y="1010094"/>
                  </a:lnTo>
                  <a:lnTo>
                    <a:pt x="2004415" y="1005332"/>
                  </a:lnTo>
                  <a:close/>
                </a:path>
                <a:path w="2149475" h="1162050">
                  <a:moveTo>
                    <a:pt x="2026513" y="1005332"/>
                  </a:moveTo>
                  <a:lnTo>
                    <a:pt x="2025713" y="1003363"/>
                  </a:lnTo>
                  <a:lnTo>
                    <a:pt x="2022551" y="1000391"/>
                  </a:lnTo>
                  <a:lnTo>
                    <a:pt x="2020633" y="999629"/>
                  </a:lnTo>
                  <a:lnTo>
                    <a:pt x="2015998" y="999629"/>
                  </a:lnTo>
                  <a:lnTo>
                    <a:pt x="2014080" y="1000391"/>
                  </a:lnTo>
                  <a:lnTo>
                    <a:pt x="2010930" y="1003363"/>
                  </a:lnTo>
                  <a:lnTo>
                    <a:pt x="2010143" y="1005332"/>
                  </a:lnTo>
                  <a:lnTo>
                    <a:pt x="2010143" y="1010094"/>
                  </a:lnTo>
                  <a:lnTo>
                    <a:pt x="2010930" y="1012063"/>
                  </a:lnTo>
                  <a:lnTo>
                    <a:pt x="2014080" y="1015225"/>
                  </a:lnTo>
                  <a:lnTo>
                    <a:pt x="2015998" y="1016012"/>
                  </a:lnTo>
                  <a:lnTo>
                    <a:pt x="2018309" y="1016012"/>
                  </a:lnTo>
                  <a:lnTo>
                    <a:pt x="2020633" y="1016012"/>
                  </a:lnTo>
                  <a:lnTo>
                    <a:pt x="2022551" y="1015225"/>
                  </a:lnTo>
                  <a:lnTo>
                    <a:pt x="2025713" y="1012063"/>
                  </a:lnTo>
                  <a:lnTo>
                    <a:pt x="2026513" y="1010094"/>
                  </a:lnTo>
                  <a:lnTo>
                    <a:pt x="2026513" y="1005332"/>
                  </a:lnTo>
                  <a:close/>
                </a:path>
                <a:path w="2149475" h="1162050">
                  <a:moveTo>
                    <a:pt x="2040686" y="1111453"/>
                  </a:moveTo>
                  <a:lnTo>
                    <a:pt x="2027123" y="1111453"/>
                  </a:lnTo>
                  <a:lnTo>
                    <a:pt x="2027123" y="1125512"/>
                  </a:lnTo>
                  <a:lnTo>
                    <a:pt x="2040686" y="1125512"/>
                  </a:lnTo>
                  <a:lnTo>
                    <a:pt x="2040686" y="1111453"/>
                  </a:lnTo>
                  <a:close/>
                </a:path>
                <a:path w="2149475" h="1162050">
                  <a:moveTo>
                    <a:pt x="2094941" y="1111453"/>
                  </a:moveTo>
                  <a:lnTo>
                    <a:pt x="2081377" y="1111453"/>
                  </a:lnTo>
                  <a:lnTo>
                    <a:pt x="2081377" y="1125512"/>
                  </a:lnTo>
                  <a:lnTo>
                    <a:pt x="2094941" y="1125512"/>
                  </a:lnTo>
                  <a:lnTo>
                    <a:pt x="2094941" y="1111453"/>
                  </a:lnTo>
                  <a:close/>
                </a:path>
                <a:path w="2149475" h="1162050">
                  <a:moveTo>
                    <a:pt x="2149373" y="1111465"/>
                  </a:moveTo>
                  <a:lnTo>
                    <a:pt x="2135327" y="1111465"/>
                  </a:lnTo>
                  <a:lnTo>
                    <a:pt x="2135454" y="1120025"/>
                  </a:lnTo>
                  <a:lnTo>
                    <a:pt x="2135568" y="1125512"/>
                  </a:lnTo>
                  <a:lnTo>
                    <a:pt x="2142337" y="1125512"/>
                  </a:lnTo>
                  <a:lnTo>
                    <a:pt x="2145347" y="1125486"/>
                  </a:lnTo>
                  <a:lnTo>
                    <a:pt x="2148281" y="1123797"/>
                  </a:lnTo>
                  <a:lnTo>
                    <a:pt x="2149221" y="1120025"/>
                  </a:lnTo>
                  <a:lnTo>
                    <a:pt x="2149348" y="1119212"/>
                  </a:lnTo>
                  <a:lnTo>
                    <a:pt x="2149373" y="1111465"/>
                  </a:lnTo>
                  <a:close/>
                </a:path>
                <a:path w="2149475" h="1162050">
                  <a:moveTo>
                    <a:pt x="2149373" y="1055535"/>
                  </a:moveTo>
                  <a:lnTo>
                    <a:pt x="2135314" y="1055535"/>
                  </a:lnTo>
                  <a:lnTo>
                    <a:pt x="2135314" y="1069530"/>
                  </a:lnTo>
                  <a:lnTo>
                    <a:pt x="2149373" y="1069530"/>
                  </a:lnTo>
                  <a:lnTo>
                    <a:pt x="2149373" y="1055535"/>
                  </a:lnTo>
                  <a:close/>
                </a:path>
                <a:path w="2149475" h="1162050">
                  <a:moveTo>
                    <a:pt x="2149373" y="999629"/>
                  </a:moveTo>
                  <a:lnTo>
                    <a:pt x="2135314" y="999629"/>
                  </a:lnTo>
                  <a:lnTo>
                    <a:pt x="2135314" y="1013599"/>
                  </a:lnTo>
                  <a:lnTo>
                    <a:pt x="2149373" y="1013599"/>
                  </a:lnTo>
                  <a:lnTo>
                    <a:pt x="2149373" y="999629"/>
                  </a:lnTo>
                  <a:close/>
                </a:path>
                <a:path w="2149475" h="1162050">
                  <a:moveTo>
                    <a:pt x="2149373" y="943711"/>
                  </a:moveTo>
                  <a:lnTo>
                    <a:pt x="2135314" y="943711"/>
                  </a:lnTo>
                  <a:lnTo>
                    <a:pt x="2135314" y="957694"/>
                  </a:lnTo>
                  <a:lnTo>
                    <a:pt x="2149373" y="957694"/>
                  </a:lnTo>
                  <a:lnTo>
                    <a:pt x="2149373" y="943711"/>
                  </a:lnTo>
                  <a:close/>
                </a:path>
                <a:path w="2149475" h="1162050">
                  <a:moveTo>
                    <a:pt x="2149373" y="887780"/>
                  </a:moveTo>
                  <a:lnTo>
                    <a:pt x="2135314" y="887780"/>
                  </a:lnTo>
                  <a:lnTo>
                    <a:pt x="2135314" y="901750"/>
                  </a:lnTo>
                  <a:lnTo>
                    <a:pt x="2149373" y="901750"/>
                  </a:lnTo>
                  <a:lnTo>
                    <a:pt x="2149373" y="887780"/>
                  </a:lnTo>
                  <a:close/>
                </a:path>
                <a:path w="2149475" h="1162050">
                  <a:moveTo>
                    <a:pt x="2149373" y="831862"/>
                  </a:moveTo>
                  <a:lnTo>
                    <a:pt x="2135314" y="831862"/>
                  </a:lnTo>
                  <a:lnTo>
                    <a:pt x="2135314" y="845845"/>
                  </a:lnTo>
                  <a:lnTo>
                    <a:pt x="2149373" y="845845"/>
                  </a:lnTo>
                  <a:lnTo>
                    <a:pt x="2149373" y="831862"/>
                  </a:lnTo>
                  <a:close/>
                </a:path>
                <a:path w="2149475" h="1162050">
                  <a:moveTo>
                    <a:pt x="2149373" y="775944"/>
                  </a:moveTo>
                  <a:lnTo>
                    <a:pt x="2135314" y="775944"/>
                  </a:lnTo>
                  <a:lnTo>
                    <a:pt x="2135314" y="789914"/>
                  </a:lnTo>
                  <a:lnTo>
                    <a:pt x="2149373" y="789914"/>
                  </a:lnTo>
                  <a:lnTo>
                    <a:pt x="2149373" y="775944"/>
                  </a:lnTo>
                  <a:close/>
                </a:path>
                <a:path w="2149475" h="1162050">
                  <a:moveTo>
                    <a:pt x="2149373" y="720013"/>
                  </a:moveTo>
                  <a:lnTo>
                    <a:pt x="2135314" y="720013"/>
                  </a:lnTo>
                  <a:lnTo>
                    <a:pt x="2135314" y="733996"/>
                  </a:lnTo>
                  <a:lnTo>
                    <a:pt x="2149373" y="733996"/>
                  </a:lnTo>
                  <a:lnTo>
                    <a:pt x="2149373" y="720013"/>
                  </a:lnTo>
                  <a:close/>
                </a:path>
                <a:path w="2149475" h="1162050">
                  <a:moveTo>
                    <a:pt x="2149373" y="664083"/>
                  </a:moveTo>
                  <a:lnTo>
                    <a:pt x="2135314" y="664083"/>
                  </a:lnTo>
                  <a:lnTo>
                    <a:pt x="2135314" y="678065"/>
                  </a:lnTo>
                  <a:lnTo>
                    <a:pt x="2149373" y="678065"/>
                  </a:lnTo>
                  <a:lnTo>
                    <a:pt x="2149373" y="664083"/>
                  </a:lnTo>
                  <a:close/>
                </a:path>
                <a:path w="2149475" h="1162050">
                  <a:moveTo>
                    <a:pt x="2149373" y="608164"/>
                  </a:moveTo>
                  <a:lnTo>
                    <a:pt x="2135314" y="608164"/>
                  </a:lnTo>
                  <a:lnTo>
                    <a:pt x="2135314" y="622147"/>
                  </a:lnTo>
                  <a:lnTo>
                    <a:pt x="2149373" y="622147"/>
                  </a:lnTo>
                  <a:lnTo>
                    <a:pt x="2149373" y="608164"/>
                  </a:lnTo>
                  <a:close/>
                </a:path>
                <a:path w="2149475" h="1162050">
                  <a:moveTo>
                    <a:pt x="2149373" y="552259"/>
                  </a:moveTo>
                  <a:lnTo>
                    <a:pt x="2135314" y="552259"/>
                  </a:lnTo>
                  <a:lnTo>
                    <a:pt x="2135314" y="566242"/>
                  </a:lnTo>
                  <a:lnTo>
                    <a:pt x="2149373" y="566242"/>
                  </a:lnTo>
                  <a:lnTo>
                    <a:pt x="2149373" y="552259"/>
                  </a:lnTo>
                  <a:close/>
                </a:path>
                <a:path w="2149475" h="1162050">
                  <a:moveTo>
                    <a:pt x="2149373" y="496328"/>
                  </a:moveTo>
                  <a:lnTo>
                    <a:pt x="2135314" y="496328"/>
                  </a:lnTo>
                  <a:lnTo>
                    <a:pt x="2135314" y="510298"/>
                  </a:lnTo>
                  <a:lnTo>
                    <a:pt x="2149373" y="510298"/>
                  </a:lnTo>
                  <a:lnTo>
                    <a:pt x="2149373" y="496328"/>
                  </a:lnTo>
                  <a:close/>
                </a:path>
                <a:path w="2149475" h="1162050">
                  <a:moveTo>
                    <a:pt x="2149373" y="440410"/>
                  </a:moveTo>
                  <a:lnTo>
                    <a:pt x="2135314" y="440410"/>
                  </a:lnTo>
                  <a:lnTo>
                    <a:pt x="2135314" y="454393"/>
                  </a:lnTo>
                  <a:lnTo>
                    <a:pt x="2149373" y="454393"/>
                  </a:lnTo>
                  <a:lnTo>
                    <a:pt x="2149373" y="440410"/>
                  </a:lnTo>
                  <a:close/>
                </a:path>
                <a:path w="2149475" h="1162050">
                  <a:moveTo>
                    <a:pt x="2149373" y="384492"/>
                  </a:moveTo>
                  <a:lnTo>
                    <a:pt x="2135314" y="384492"/>
                  </a:lnTo>
                  <a:lnTo>
                    <a:pt x="2135314" y="398462"/>
                  </a:lnTo>
                  <a:lnTo>
                    <a:pt x="2149373" y="398462"/>
                  </a:lnTo>
                  <a:lnTo>
                    <a:pt x="2149373" y="384492"/>
                  </a:lnTo>
                  <a:close/>
                </a:path>
                <a:path w="2149475" h="1162050">
                  <a:moveTo>
                    <a:pt x="2149373" y="328549"/>
                  </a:moveTo>
                  <a:lnTo>
                    <a:pt x="2135314" y="328549"/>
                  </a:lnTo>
                  <a:lnTo>
                    <a:pt x="2135314" y="342544"/>
                  </a:lnTo>
                  <a:lnTo>
                    <a:pt x="2149373" y="342544"/>
                  </a:lnTo>
                  <a:lnTo>
                    <a:pt x="2149373" y="328549"/>
                  </a:lnTo>
                  <a:close/>
                </a:path>
                <a:path w="2149475" h="1162050">
                  <a:moveTo>
                    <a:pt x="2149373" y="272656"/>
                  </a:moveTo>
                  <a:lnTo>
                    <a:pt x="2135314" y="272656"/>
                  </a:lnTo>
                  <a:lnTo>
                    <a:pt x="2135314" y="286626"/>
                  </a:lnTo>
                  <a:lnTo>
                    <a:pt x="2149373" y="286626"/>
                  </a:lnTo>
                  <a:lnTo>
                    <a:pt x="2149373" y="272656"/>
                  </a:lnTo>
                  <a:close/>
                </a:path>
                <a:path w="2149475" h="1162050">
                  <a:moveTo>
                    <a:pt x="2149373" y="216712"/>
                  </a:moveTo>
                  <a:lnTo>
                    <a:pt x="2135314" y="216712"/>
                  </a:lnTo>
                  <a:lnTo>
                    <a:pt x="2135314" y="230695"/>
                  </a:lnTo>
                  <a:lnTo>
                    <a:pt x="2149373" y="230695"/>
                  </a:lnTo>
                  <a:lnTo>
                    <a:pt x="2149373" y="216712"/>
                  </a:lnTo>
                  <a:close/>
                </a:path>
                <a:path w="2149475" h="1162050">
                  <a:moveTo>
                    <a:pt x="2149373" y="160782"/>
                  </a:moveTo>
                  <a:lnTo>
                    <a:pt x="2135314" y="160782"/>
                  </a:lnTo>
                  <a:lnTo>
                    <a:pt x="2135314" y="174764"/>
                  </a:lnTo>
                  <a:lnTo>
                    <a:pt x="2149373" y="174764"/>
                  </a:lnTo>
                  <a:lnTo>
                    <a:pt x="2149373" y="160782"/>
                  </a:lnTo>
                  <a:close/>
                </a:path>
                <a:path w="2149475" h="1162050">
                  <a:moveTo>
                    <a:pt x="2149373" y="104863"/>
                  </a:moveTo>
                  <a:lnTo>
                    <a:pt x="2135314" y="104863"/>
                  </a:lnTo>
                  <a:lnTo>
                    <a:pt x="2135314" y="118833"/>
                  </a:lnTo>
                  <a:lnTo>
                    <a:pt x="2149373" y="118833"/>
                  </a:lnTo>
                  <a:lnTo>
                    <a:pt x="2149373" y="104863"/>
                  </a:lnTo>
                  <a:close/>
                </a:path>
                <a:path w="2149475" h="1162050">
                  <a:moveTo>
                    <a:pt x="2149373" y="48945"/>
                  </a:moveTo>
                  <a:lnTo>
                    <a:pt x="2135314" y="48945"/>
                  </a:lnTo>
                  <a:lnTo>
                    <a:pt x="2135314" y="62941"/>
                  </a:lnTo>
                  <a:lnTo>
                    <a:pt x="2149373" y="62941"/>
                  </a:lnTo>
                  <a:lnTo>
                    <a:pt x="2149373" y="48945"/>
                  </a:lnTo>
                  <a:close/>
                </a:path>
                <a:path w="2149475" h="1162050">
                  <a:moveTo>
                    <a:pt x="2149373" y="0"/>
                  </a:moveTo>
                  <a:lnTo>
                    <a:pt x="2135314" y="0"/>
                  </a:lnTo>
                  <a:lnTo>
                    <a:pt x="2135314" y="7010"/>
                  </a:lnTo>
                  <a:lnTo>
                    <a:pt x="2149373" y="7010"/>
                  </a:lnTo>
                  <a:lnTo>
                    <a:pt x="214937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15297" y="6019710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Практична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послідовність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дій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неплат-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никами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така:</a:t>
            </a:r>
            <a:endParaRPr sz="900">
              <a:latin typeface="Tahoma"/>
              <a:cs typeface="Tahoma"/>
            </a:endParaRPr>
          </a:p>
          <a:p>
            <a:pPr algn="just" marL="552450" marR="5080" indent="-216535">
              <a:lnSpc>
                <a:spcPct val="111100"/>
              </a:lnSpc>
            </a:pPr>
            <a:r>
              <a:rPr dirty="0" sz="900" spc="-135">
                <a:solidFill>
                  <a:srgbClr val="231F20"/>
                </a:solidFill>
                <a:latin typeface="Tahoma"/>
                <a:cs typeface="Tahoma"/>
              </a:rPr>
              <a:t>1.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Виявити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неплатників,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з’ясувати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історію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неплатежів.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ціл-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ком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залежить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якісного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бухгалтерського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обліку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ОСББ: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1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повинно</a:t>
            </a:r>
            <a:r>
              <a:rPr dirty="0" sz="900" spc="-1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мати</a:t>
            </a:r>
            <a:r>
              <a:rPr dirty="0" sz="900" spc="-1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можливість</a:t>
            </a:r>
            <a:r>
              <a:rPr dirty="0" sz="900" spc="-1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щомісяця</a:t>
            </a:r>
            <a:r>
              <a:rPr dirty="0" sz="900" spc="-1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отримувати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оперативну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інформацію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стан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поточної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заборгованості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8304" y="7093119"/>
            <a:ext cx="18224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30" b="1">
                <a:solidFill>
                  <a:srgbClr val="AC1032"/>
                </a:solidFill>
                <a:latin typeface="Trebuchet MS"/>
                <a:cs typeface="Trebuchet MS"/>
              </a:rPr>
              <a:t>82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74653" y="7093119"/>
            <a:ext cx="18224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30" b="1">
                <a:solidFill>
                  <a:srgbClr val="AC1032"/>
                </a:solidFill>
                <a:latin typeface="Trebuchet MS"/>
                <a:cs typeface="Trebuchet MS"/>
              </a:rPr>
              <a:t>83</a:t>
            </a:r>
            <a:endParaRPr sz="1000">
              <a:latin typeface="Trebuchet MS"/>
              <a:cs typeface="Trebuchet MS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155993" y="5847547"/>
          <a:ext cx="3892550" cy="1100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9289"/>
                <a:gridCol w="1939289"/>
              </a:tblGrid>
              <a:tr h="1876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Можливі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причини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несплати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Можливі</a:t>
                      </a:r>
                      <a:r>
                        <a:rPr dirty="0" sz="70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заходи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впливу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289252">
                <a:tc>
                  <a:txBody>
                    <a:bodyPr/>
                    <a:lstStyle/>
                    <a:p>
                      <a:pPr marL="50800" marR="28130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ов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пені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/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її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змір 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незначний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6700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Індексація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заборгованості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офіцій-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8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ний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індекс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інфляції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289261">
                <a:tc>
                  <a:txBody>
                    <a:bodyPr/>
                    <a:lstStyle/>
                    <a:p>
                      <a:pPr marL="50800" marR="211454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Неплатник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усвідомлює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наслідків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несплати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9113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Інформаційна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роб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си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еми 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заходів,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можуть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бути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вжиті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32525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Неплатник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забув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платіж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зсилання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квитанцій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Нагадування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(телефоном,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СМС,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e-mail...)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8304" y="7093119"/>
            <a:ext cx="19494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75" b="1">
                <a:solidFill>
                  <a:srgbClr val="AC1032"/>
                </a:solidFill>
                <a:latin typeface="Trebuchet MS"/>
                <a:cs typeface="Trebuchet MS"/>
              </a:rPr>
              <a:t>84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74400" y="7093119"/>
            <a:ext cx="18288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30" b="1">
                <a:solidFill>
                  <a:srgbClr val="AC1032"/>
                </a:solidFill>
                <a:latin typeface="Trebuchet MS"/>
                <a:cs typeface="Trebuchet MS"/>
              </a:rPr>
              <a:t>85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04660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6.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Основи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фінансової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говоримо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«сприяння»,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маємо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увазі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елементарні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речі:</a:t>
            </a:r>
            <a:r>
              <a:rPr dirty="0" sz="9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вказати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людині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певну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можливість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(деякі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громадяни</a:t>
            </a:r>
            <a:r>
              <a:rPr dirty="0" sz="900" spc="-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можуть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мати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досить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слабке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хибне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уявлення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систему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соціального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захисту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населення),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повідомити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адресу,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телефон,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прийому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ганів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соціального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захисту,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роздрукувати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оголошення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вакансії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спеціалізованих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сайтів,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дати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контакти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брокера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тощо.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запропонувати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роботу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така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потреба.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2057307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Зверніть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увагу,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укладати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угоду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реструктуризацію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заборгова-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ності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варто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навіть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«безнадійним»,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перший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погляд,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боржником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бо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так,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принаймні,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він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визнає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суму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своїх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зобов’язань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певну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дату.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2666943"/>
            <a:ext cx="3913504" cy="200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Наявність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категорії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неплатників, які можуть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платити,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хо-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чуть,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найбільше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залежить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працює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 роботи правління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обґрунтовані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претензії,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катего-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рія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«немотивованих»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неплатників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тенденцію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зростати.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Тому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правлінню,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одного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боку,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дійсно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якісно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прозоро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працю-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вати,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постійно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інформувати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(через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оголошення,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листівки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поштові скриньки,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сайт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 розрахунки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інфор-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маційні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матеріали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перед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загальними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зборами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тощо),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залучати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комісій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робочих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груп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огляду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вибору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підрядників.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другого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обов’язково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закладати</a:t>
            </a:r>
            <a:r>
              <a:rPr dirty="0" sz="9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кошторис</a:t>
            </a:r>
            <a:r>
              <a:rPr dirty="0" sz="9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судові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-254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витрати на правову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допомогу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нагадувати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неплат-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никам.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 по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собі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важливим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психологічним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фактором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боржник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знає,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кошти,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звернутися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суду.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327" y="837714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Зверніт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ь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уваг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інде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саці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забор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овано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інде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ін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ляці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 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стягненням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пені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застосовуватися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просто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силу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ч.2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ст.625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Цивільного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кодексу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України.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потрібне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навіть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спеці-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альне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рішення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загальних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достатньо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рішення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доручити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бухгалтеру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щомісячно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проводити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таку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індексацію.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1752506"/>
            <a:ext cx="3914775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Розсилання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квитанцій 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сплату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внесків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співвласникам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вида-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ється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нібито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очевидною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річчю.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Однак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всі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роблять.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Дехто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покладається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одного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разу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розмножені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роздані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власникам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порожні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бланки,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повинні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заповнювати.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погана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практика.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По-перше,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можуть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просто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забути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заповнити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й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оплатити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квитанцію.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от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квитанція,</a:t>
            </a:r>
            <a:r>
              <a:rPr dirty="0" sz="9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вкинута</a:t>
            </a:r>
            <a:r>
              <a:rPr dirty="0" sz="9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поштової</a:t>
            </a:r>
            <a:r>
              <a:rPr dirty="0" sz="9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скриньки,</a:t>
            </a:r>
            <a:r>
              <a:rPr dirty="0" sz="9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2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сама</a:t>
            </a:r>
            <a:r>
              <a:rPr dirty="0" sz="9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9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собі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нагадуванням.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По-друге,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самостійно-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заповнення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квитанцій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припускаються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помилок: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роблять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арифметичні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помилки,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вказують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неправильні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розміри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внесків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тощо.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результаті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недоотримує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кошти,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непомітно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нього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накопичується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заборгованість.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3733743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наполегливо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рекомендуємо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самостійно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форму- </a:t>
            </a:r>
            <a:r>
              <a:rPr dirty="0" sz="900" spc="-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вати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квитанції,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обов’язково зазначаючи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них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банків-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ські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реквізити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суми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сплати,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дату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формування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квитан-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ції,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номер,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граничний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термін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сплати.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4495744"/>
            <a:ext cx="3914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Наступна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категорія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неплатників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ті,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хто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хоче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платити,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(«законослухняні»).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Розглянемо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їхні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причини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несплати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можливі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заходи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впливу:</a:t>
            </a:r>
            <a:endParaRPr sz="900">
              <a:latin typeface="Tahoma"/>
              <a:cs typeface="Tahoma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27995" y="5171354"/>
          <a:ext cx="3892550" cy="1664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9289"/>
                <a:gridCol w="1939289"/>
              </a:tblGrid>
              <a:tr h="18765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Можливі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причини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несплати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Можливі</a:t>
                      </a:r>
                      <a:r>
                        <a:rPr dirty="0" sz="70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заходи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впливу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289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Постійно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низький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дохід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(пенсіонери)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317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Сприянн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триманн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жи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лово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ї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бсидії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56444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Тимчасово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відсутній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дохід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(безробітний)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50800">
                        <a:lnSpc>
                          <a:spcPct val="129000"/>
                        </a:lnSpc>
                        <a:spcBef>
                          <a:spcPts val="130"/>
                        </a:spcBef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Сприянн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триманн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жи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лово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ї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бсидії 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Сприянн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ацевлашт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уванні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 marR="259079">
                        <a:lnSpc>
                          <a:spcPts val="800"/>
                        </a:lnSpc>
                        <a:spcBef>
                          <a:spcPts val="305"/>
                        </a:spcBef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Сприянн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триманн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допомог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 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безробіттю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1651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289252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имча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ові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фінан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ові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днощі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8382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Укладення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договору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реструктури-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зацію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заборгованості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325255">
                <a:tc>
                  <a:txBody>
                    <a:bodyPr/>
                    <a:lstStyle/>
                    <a:p>
                      <a:pPr marL="50165" marR="4635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Житло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надто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дороге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утриманні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(вели-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ка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площа,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великі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платежі)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Сприяння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зміні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/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зміні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жи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ла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155993" y="4801879"/>
          <a:ext cx="3892550" cy="2035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9289"/>
                <a:gridCol w="1939289"/>
              </a:tblGrid>
              <a:tr h="187668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Можливі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причини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несплати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Можливі</a:t>
                      </a:r>
                      <a:r>
                        <a:rPr dirty="0" sz="70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заходи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впливу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492440">
                <a:tc>
                  <a:txBody>
                    <a:bodyPr/>
                    <a:lstStyle/>
                    <a:p>
                      <a:pPr marL="50800" marR="9207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8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розуміє,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чому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8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він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повинен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комусь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8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ще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щось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платити,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коли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кварти-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ра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належить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йому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2446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Інформаційн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роб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оно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дав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ства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власність у багатоквартирно-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склад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витр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яд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їх 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зпо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діл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ами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289252">
                <a:tc>
                  <a:txBody>
                    <a:bodyPr/>
                    <a:lstStyle/>
                    <a:p>
                      <a:pPr marL="50800" marR="211454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Неплатник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усвідомлює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наслідків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несплати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9113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Інформаційна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роб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си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еми 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заходів,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можуть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бути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вжиті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492453">
                <a:tc>
                  <a:txBody>
                    <a:bodyPr/>
                    <a:lstStyle/>
                    <a:p>
                      <a:pPr marL="50800" marR="7366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Вважає,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8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що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розмір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платежів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необґрун-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товано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завищено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0447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Інформування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склад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витрат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їх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розподіл,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встановлені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обсяги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якість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виконаних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робіт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об'єднанні,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рівень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платежів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інших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9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564453">
                <a:tc>
                  <a:txBody>
                    <a:bodyPr/>
                    <a:lstStyle/>
                    <a:p>
                      <a:pPr marL="50800" marR="27432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задов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лений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які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тю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тримання 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послугами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підрядників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тримання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авил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тримання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 marR="156210">
                        <a:lnSpc>
                          <a:spcPts val="800"/>
                        </a:lnSpc>
                        <a:spcBef>
                          <a:spcPts val="30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Інформування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перевір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роб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 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підрядників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Залучення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комісії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приймання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робіт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04660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6.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Основи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фінансової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3275" y="838121"/>
            <a:ext cx="373380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5080">
              <a:lnSpc>
                <a:spcPct val="111100"/>
              </a:lnSpc>
              <a:spcBef>
                <a:spcPts val="100"/>
              </a:spcBef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сплати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внесків на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утримання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(це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стосується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обов’язків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співвласника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сплати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особисто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спожиті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комунальні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послуги).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боржник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помирає,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відповідно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ст.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1281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Цивільно-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го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кодексу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кредитори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(і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числі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ОСББ)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мають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6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яців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е,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заявити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свої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вимоги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спад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оємцям.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невеличкий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резервний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фонд,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кривати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«касові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розриви»,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пов’язані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неповною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та/або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своєчасною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сплатою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частиною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252" y="2361884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Серед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заходів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впливу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неплатників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досі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говорили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звернення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суду.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Звісно,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досудові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заходи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впливу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дали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результату,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 обов’язково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звертатися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суду!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Інакше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сплине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позовна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давність,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відповідальністю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правління.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цьо-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залучати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собі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допомогу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юристів.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Деякі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програ-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вали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справи не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тому,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були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неправі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суті,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тому,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були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необізнані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відповідними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процедурами.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268" y="837708"/>
            <a:ext cx="39147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Категорія «неблагополучних»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неплатників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(не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хоче, 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може,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платить)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найтяжчою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роботі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сенсі,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нею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важко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вийти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контакт.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Однак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таких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неплатників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бувають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«світлі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періоди»,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періоди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використати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спілкування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під-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писання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договору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реструктуризації.</a:t>
            </a:r>
            <a:endParaRPr sz="900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7995" y="1742357"/>
          <a:ext cx="3892550" cy="623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9289"/>
                <a:gridCol w="1939289"/>
              </a:tblGrid>
              <a:tr h="18766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Можливі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причини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несплати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Можливі</a:t>
                      </a:r>
                      <a:r>
                        <a:rPr dirty="0" sz="70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заходи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впливу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426841">
                <a:tc>
                  <a:txBody>
                    <a:bodyPr/>
                    <a:lstStyle/>
                    <a:p>
                      <a:pPr algn="just" marL="50800" marR="19748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Постійно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низький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дохід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приналеж-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ні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ть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оціальн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-не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ла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оп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лучної 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групи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населення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онта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дичами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 marR="123825">
                        <a:lnSpc>
                          <a:spcPts val="800"/>
                        </a:lnSpc>
                        <a:spcBef>
                          <a:spcPts val="305"/>
                        </a:spcBef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лідовн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уванн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всіє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ї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си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еми  </a:t>
                      </a:r>
                      <a:r>
                        <a:rPr dirty="0" sz="700" spc="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заходів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15297" y="2514543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пам’ятати,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 багатьма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такими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людьми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насправді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стоять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близькі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далекі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родичі,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готові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заявити свої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права на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спадщин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щойн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жни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тане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жливо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лі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контакт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такими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родичами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пояснювати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їм,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складу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спадщини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входять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тільки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активи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(квартира),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борги.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3428836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іноді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з’ясовується,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родичі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насправді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дають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таким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кам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сплату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тільки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доходять.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Домовтеся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такими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родичами,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надсилатимете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кви-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танції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їм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безпосередньо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(сучасні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засоби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зв’язку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дозволяють).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4205972"/>
            <a:ext cx="200596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Декілька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спостережень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порад: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5295" y="4343109"/>
            <a:ext cx="3733800" cy="2616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5080" indent="-180340">
              <a:lnSpc>
                <a:spcPct val="111100"/>
              </a:lnSpc>
              <a:spcBef>
                <a:spcPts val="10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Часом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родичі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«неблагополучних»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власників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спів</a:t>
            </a:r>
            <a:r>
              <a:rPr dirty="0" sz="900" spc="15" b="1">
                <a:solidFill>
                  <a:srgbClr val="231F20"/>
                </a:solidFill>
                <a:latin typeface="Trebuchet MS"/>
                <a:cs typeface="Trebuchet MS"/>
              </a:rPr>
              <a:t>- </a:t>
            </a:r>
            <a:r>
              <a:rPr dirty="0" sz="900" spc="2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власниками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квартири.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оскільки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вони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ній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прожива-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ють,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психологічно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себе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власниками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вважають,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отже,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думку,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вони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повинні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платити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говорили,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участь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витратах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лежить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фактичного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користування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майном!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іншого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(ще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одного)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неплатника,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яким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цювати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іншою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категорією!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Часом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«власником»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вважає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наймача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неприватизо-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ваної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квартири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(досить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поширена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ситуація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серед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«неблаго-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получних»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боржників).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квартира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насправді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плато-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спроможного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власника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територіальну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громаду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державу!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Відповідно до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ч.3 ст.7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особливості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здійснен-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будинку»,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разі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відчуження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нежитлового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приміщення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новий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власник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набуває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усіх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обов’язків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попереднього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співвласника.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Тобто,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отримує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всі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борги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старого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власника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56014" y="3613250"/>
            <a:ext cx="3888104" cy="9525"/>
            <a:chOff x="6156014" y="3613250"/>
            <a:chExt cx="3888104" cy="9525"/>
          </a:xfrm>
        </p:grpSpPr>
        <p:sp>
          <p:nvSpPr>
            <p:cNvPr id="13" name="object 13"/>
            <p:cNvSpPr/>
            <p:nvPr/>
          </p:nvSpPr>
          <p:spPr>
            <a:xfrm>
              <a:off x="6187653" y="3617752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56014" y="3617752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6156014" y="4256988"/>
            <a:ext cx="3888104" cy="9525"/>
            <a:chOff x="6156014" y="4256988"/>
            <a:chExt cx="3888104" cy="9525"/>
          </a:xfrm>
        </p:grpSpPr>
        <p:sp>
          <p:nvSpPr>
            <p:cNvPr id="16" name="object 16"/>
            <p:cNvSpPr/>
            <p:nvPr/>
          </p:nvSpPr>
          <p:spPr>
            <a:xfrm>
              <a:off x="6187653" y="4261490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156014" y="4261490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338024" y="3708981"/>
            <a:ext cx="3522979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5095" marR="117475" indent="1270">
              <a:lnSpc>
                <a:spcPct val="100000"/>
              </a:lnSpc>
              <a:spcBef>
                <a:spcPts val="100"/>
              </a:spcBef>
            </a:pP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Якщ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о</a:t>
            </a:r>
            <a:r>
              <a:rPr dirty="0" sz="1000" spc="-8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5">
                <a:solidFill>
                  <a:srgbClr val="AC1032"/>
                </a:solidFill>
                <a:latin typeface="Tahoma"/>
                <a:cs typeface="Tahoma"/>
              </a:rPr>
              <a:t>до</a:t>
            </a:r>
            <a:r>
              <a:rPr dirty="0" sz="1000" spc="40">
                <a:solidFill>
                  <a:srgbClr val="AC1032"/>
                </a:solidFill>
                <a:latin typeface="Tahoma"/>
                <a:cs typeface="Tahoma"/>
              </a:rPr>
              <a:t>с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у</a:t>
            </a:r>
            <a:r>
              <a:rPr dirty="0" sz="1000" spc="55">
                <a:solidFill>
                  <a:srgbClr val="AC1032"/>
                </a:solidFill>
                <a:latin typeface="Tahoma"/>
                <a:cs typeface="Tahoma"/>
              </a:rPr>
              <a:t>дов</a:t>
            </a:r>
            <a:r>
              <a:rPr dirty="0" sz="1000" spc="25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000" spc="-8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25">
                <a:solidFill>
                  <a:srgbClr val="AC1032"/>
                </a:solidFill>
                <a:latin typeface="Tahoma"/>
                <a:cs typeface="Tahoma"/>
              </a:rPr>
              <a:t>за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х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о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д</a:t>
            </a:r>
            <a:r>
              <a:rPr dirty="0" sz="1000" spc="80">
                <a:solidFill>
                  <a:srgbClr val="AC1032"/>
                </a:solidFill>
                <a:latin typeface="Tahoma"/>
                <a:cs typeface="Tahoma"/>
              </a:rPr>
              <a:t>и</a:t>
            </a:r>
            <a:r>
              <a:rPr dirty="0" sz="1000" spc="-8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55">
                <a:solidFill>
                  <a:srgbClr val="AC1032"/>
                </a:solidFill>
                <a:latin typeface="Tahoma"/>
                <a:cs typeface="Tahoma"/>
              </a:rPr>
              <a:t>вплив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у</a:t>
            </a:r>
            <a:r>
              <a:rPr dirty="0" sz="1000" spc="-8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5">
                <a:solidFill>
                  <a:srgbClr val="AC1032"/>
                </a:solidFill>
                <a:latin typeface="Tahoma"/>
                <a:cs typeface="Tahoma"/>
              </a:rPr>
              <a:t>н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е</a:t>
            </a:r>
            <a:r>
              <a:rPr dirty="0" sz="1000" spc="-8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дал</a:t>
            </a:r>
            <a:r>
              <a:rPr dirty="0" sz="1000" spc="65">
                <a:solidFill>
                  <a:srgbClr val="AC1032"/>
                </a:solidFill>
                <a:latin typeface="Tahoma"/>
                <a:cs typeface="Tahoma"/>
              </a:rPr>
              <a:t>и</a:t>
            </a:r>
            <a:r>
              <a:rPr dirty="0" sz="1000" spc="-8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5">
                <a:solidFill>
                  <a:srgbClr val="AC1032"/>
                </a:solidFill>
                <a:latin typeface="Tahoma"/>
                <a:cs typeface="Tahoma"/>
              </a:rPr>
              <a:t>р</a:t>
            </a:r>
            <a:r>
              <a:rPr dirty="0" sz="1000" spc="55">
                <a:solidFill>
                  <a:srgbClr val="AC1032"/>
                </a:solidFill>
                <a:latin typeface="Tahoma"/>
                <a:cs typeface="Tahoma"/>
              </a:rPr>
              <a:t>е</a:t>
            </a:r>
            <a:r>
              <a:rPr dirty="0" sz="1000" spc="35">
                <a:solidFill>
                  <a:srgbClr val="AC1032"/>
                </a:solidFill>
                <a:latin typeface="Tahoma"/>
                <a:cs typeface="Tahoma"/>
              </a:rPr>
              <a:t>з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у</a:t>
            </a:r>
            <a:r>
              <a:rPr dirty="0" sz="1000" spc="40">
                <a:solidFill>
                  <a:srgbClr val="AC1032"/>
                </a:solidFill>
                <a:latin typeface="Tahoma"/>
                <a:cs typeface="Tahoma"/>
              </a:rPr>
              <a:t>л</a:t>
            </a:r>
            <a:r>
              <a:rPr dirty="0" sz="1000" spc="-15">
                <a:solidFill>
                  <a:srgbClr val="AC1032"/>
                </a:solidFill>
                <a:latin typeface="Tahoma"/>
                <a:cs typeface="Tahoma"/>
              </a:rPr>
              <a:t>ь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тат</a:t>
            </a:r>
            <a:r>
              <a:rPr dirty="0" sz="1000" spc="-5">
                <a:solidFill>
                  <a:srgbClr val="AC1032"/>
                </a:solidFill>
                <a:latin typeface="Tahoma"/>
                <a:cs typeface="Tahoma"/>
              </a:rPr>
              <a:t>у</a:t>
            </a:r>
            <a:r>
              <a:rPr dirty="0" sz="1000" spc="-90">
                <a:solidFill>
                  <a:srgbClr val="AC1032"/>
                </a:solidFill>
                <a:latin typeface="Tahoma"/>
                <a:cs typeface="Tahoma"/>
              </a:rPr>
              <a:t>,  </a:t>
            </a:r>
            <a:r>
              <a:rPr dirty="0" sz="1000" spc="55">
                <a:solidFill>
                  <a:srgbClr val="AC1032"/>
                </a:solidFill>
                <a:latin typeface="Tahoma"/>
                <a:cs typeface="Tahoma"/>
              </a:rPr>
              <a:t>с</a:t>
            </a:r>
            <a:r>
              <a:rPr dirty="0" sz="1000" spc="35">
                <a:solidFill>
                  <a:srgbClr val="AC1032"/>
                </a:solidFill>
                <a:latin typeface="Tahoma"/>
                <a:cs typeface="Tahoma"/>
              </a:rPr>
              <a:t>лі</a:t>
            </a:r>
            <a:r>
              <a:rPr dirty="0" sz="1000" spc="65">
                <a:solidFill>
                  <a:srgbClr val="AC1032"/>
                </a:solidFill>
                <a:latin typeface="Tahoma"/>
                <a:cs typeface="Tahoma"/>
              </a:rPr>
              <a:t>д</a:t>
            </a:r>
            <a:r>
              <a:rPr dirty="0" sz="1000" spc="-8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AC1032"/>
                </a:solidFill>
                <a:latin typeface="Tahoma"/>
                <a:cs typeface="Tahoma"/>
              </a:rPr>
              <a:t>обов’</a:t>
            </a:r>
            <a:r>
              <a:rPr dirty="0" sz="1000" spc="35">
                <a:solidFill>
                  <a:srgbClr val="AC1032"/>
                </a:solidFill>
                <a:latin typeface="Tahoma"/>
                <a:cs typeface="Tahoma"/>
              </a:rPr>
              <a:t>я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з</a:t>
            </a:r>
            <a:r>
              <a:rPr dirty="0" sz="1000" spc="35">
                <a:solidFill>
                  <a:srgbClr val="AC1032"/>
                </a:solidFill>
                <a:latin typeface="Tahoma"/>
                <a:cs typeface="Tahoma"/>
              </a:rPr>
              <a:t>к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ов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о</a:t>
            </a:r>
            <a:r>
              <a:rPr dirty="0" sz="1000" spc="-8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зве</a:t>
            </a:r>
            <a:r>
              <a:rPr dirty="0" sz="1000" spc="45">
                <a:solidFill>
                  <a:srgbClr val="AC1032"/>
                </a:solidFill>
                <a:latin typeface="Tahoma"/>
                <a:cs typeface="Tahoma"/>
              </a:rPr>
              <a:t>р</a:t>
            </a:r>
            <a:r>
              <a:rPr dirty="0" sz="1000" spc="30">
                <a:solidFill>
                  <a:srgbClr val="AC1032"/>
                </a:solidFill>
                <a:latin typeface="Tahoma"/>
                <a:cs typeface="Tahoma"/>
              </a:rPr>
              <a:t>тати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с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я</a:t>
            </a:r>
            <a:r>
              <a:rPr dirty="0" sz="1000" spc="-8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д</a:t>
            </a:r>
            <a:r>
              <a:rPr dirty="0" sz="1000" spc="65">
                <a:solidFill>
                  <a:srgbClr val="AC1032"/>
                </a:solidFill>
                <a:latin typeface="Tahoma"/>
                <a:cs typeface="Tahoma"/>
              </a:rPr>
              <a:t>о</a:t>
            </a:r>
            <a:r>
              <a:rPr dirty="0" sz="1000" spc="-8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с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у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ду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!</a:t>
            </a:r>
            <a:r>
              <a:rPr dirty="0" sz="1000" spc="-8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AC1032"/>
                </a:solidFill>
                <a:latin typeface="Tahoma"/>
                <a:cs typeface="Tahoma"/>
              </a:rPr>
              <a:t>Інакш</a:t>
            </a:r>
            <a:r>
              <a:rPr dirty="0" sz="1000" spc="45">
                <a:solidFill>
                  <a:srgbClr val="AC1032"/>
                </a:solidFill>
                <a:latin typeface="Tahoma"/>
                <a:cs typeface="Tahoma"/>
              </a:rPr>
              <a:t>е</a:t>
            </a:r>
            <a:r>
              <a:rPr dirty="0" sz="1000" spc="-8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5">
                <a:solidFill>
                  <a:srgbClr val="AC1032"/>
                </a:solidFill>
                <a:latin typeface="Tahoma"/>
                <a:cs typeface="Tahoma"/>
              </a:rPr>
              <a:t>сплине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позовна</a:t>
            </a:r>
            <a:r>
              <a:rPr dirty="0" sz="1000" spc="-8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25">
                <a:solidFill>
                  <a:srgbClr val="AC1032"/>
                </a:solidFill>
                <a:latin typeface="Tahoma"/>
                <a:cs typeface="Tahoma"/>
              </a:rPr>
              <a:t>давність,</a:t>
            </a:r>
            <a:r>
              <a:rPr dirty="0" sz="1000" spc="-8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000" spc="-8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це</a:t>
            </a:r>
            <a:r>
              <a:rPr dirty="0" sz="1000" spc="-8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45">
                <a:solidFill>
                  <a:srgbClr val="AC1032"/>
                </a:solidFill>
                <a:latin typeface="Tahoma"/>
                <a:cs typeface="Tahoma"/>
              </a:rPr>
              <a:t>буде</a:t>
            </a:r>
            <a:r>
              <a:rPr dirty="0" sz="1000" spc="-8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45">
                <a:solidFill>
                  <a:srgbClr val="AC1032"/>
                </a:solidFill>
                <a:latin typeface="Tahoma"/>
                <a:cs typeface="Tahoma"/>
              </a:rPr>
              <a:t>відповідальністю</a:t>
            </a:r>
            <a:r>
              <a:rPr dirty="0" sz="1000" spc="-8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35">
                <a:solidFill>
                  <a:srgbClr val="AC1032"/>
                </a:solidFill>
                <a:latin typeface="Tahoma"/>
                <a:cs typeface="Tahoma"/>
              </a:rPr>
              <a:t>правління.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8304" y="7093119"/>
            <a:ext cx="18796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50" b="1">
                <a:solidFill>
                  <a:srgbClr val="AC1032"/>
                </a:solidFill>
                <a:latin typeface="Trebuchet MS"/>
                <a:cs typeface="Trebuchet MS"/>
              </a:rPr>
              <a:t>86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871352" y="7093119"/>
            <a:ext cx="18542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40" b="1">
                <a:solidFill>
                  <a:srgbClr val="AC1032"/>
                </a:solidFill>
                <a:latin typeface="Trebuchet MS"/>
                <a:cs typeface="Trebuchet MS"/>
              </a:rPr>
              <a:t>87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43312" y="4495744"/>
            <a:ext cx="391414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правову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допомогу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закладати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кошторису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щороку.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наявність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коштів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розпорядженні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завжди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нагадувати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усім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категоріям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неплатників.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факти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успішного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стягнення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заборгованості з когось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боржників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тре-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інформувати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всіх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усіма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доступними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способами.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мотивуватиме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сумлінних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змусить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переглянути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свою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позицію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боржників.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43312" y="5729983"/>
            <a:ext cx="38404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Насамкінець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декілька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практичних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порад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правлінню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ОСББ: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3301" y="5867155"/>
            <a:ext cx="3733800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5080" indent="-180340">
              <a:lnSpc>
                <a:spcPct val="111100"/>
              </a:lnSpc>
              <a:spcBef>
                <a:spcPts val="10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Робіть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свою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роботу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відкрито.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Звітуйте,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проводьте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інформа-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ційні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збори...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формує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атмосферу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довіри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мотивує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своє-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часно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платити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внески.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Працюйте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колективно,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«звалюйте»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все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голову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правлін-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ня.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досудовій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роботі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неплатниками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мають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значення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психологічна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стійкість.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самого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голови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всіх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боржників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вистачити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першого,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другого.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8304" y="7093119"/>
            <a:ext cx="19113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65" b="1">
                <a:solidFill>
                  <a:srgbClr val="AC1032"/>
                </a:solidFill>
                <a:latin typeface="Trebuchet MS"/>
                <a:cs typeface="Trebuchet MS"/>
              </a:rPr>
              <a:t>88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68939" y="7093119"/>
            <a:ext cx="18796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50" b="1">
                <a:solidFill>
                  <a:srgbClr val="AC1032"/>
                </a:solidFill>
                <a:latin typeface="Trebuchet MS"/>
                <a:cs typeface="Trebuchet MS"/>
              </a:rPr>
              <a:t>89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04660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6.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Основи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фінансової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967646"/>
            <a:ext cx="3916045" cy="810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solidFill>
                  <a:srgbClr val="AC1032"/>
                </a:solidFill>
                <a:latin typeface="Tahoma"/>
                <a:cs typeface="Tahoma"/>
              </a:rPr>
              <a:t>Висновки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-130" b="1">
                <a:solidFill>
                  <a:srgbClr val="231F20"/>
                </a:solidFill>
                <a:latin typeface="Tahoma"/>
                <a:cs typeface="Tahoma"/>
              </a:rPr>
              <a:t>1.</a:t>
            </a:r>
            <a:r>
              <a:rPr dirty="0" sz="900" spc="-1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6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всі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доходи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всі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повинні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бути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відображе-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ні в кошторисі.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Без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нього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надходження,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будуть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нецільовими.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1904942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231F20"/>
                </a:solidFill>
                <a:latin typeface="Tahoma"/>
                <a:cs typeface="Tahoma"/>
              </a:rPr>
              <a:t>2.</a:t>
            </a:r>
            <a:r>
              <a:rPr dirty="0" sz="900" spc="-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Доходи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кошторисі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повинні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згруповані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цільовими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фондами.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дозволить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ефективно контролювати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надходження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цільове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витрачання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коштів.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299" y="2514507"/>
            <a:ext cx="3913504" cy="3835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  <a:buFont typeface="Tahoma"/>
              <a:buAutoNum type="arabicPeriod" startAt="3"/>
              <a:tabLst>
                <a:tab pos="154940" algn="l"/>
              </a:tabLst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Доходи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визнаються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після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понесення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відповідних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трат 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сумі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таких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витрат.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Тому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фінансовий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результат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завжди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дорівнює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нулю.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31F20"/>
              </a:buClr>
              <a:buFont typeface="Tahoma"/>
              <a:buAutoNum type="arabicPeriod" startAt="3"/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buFont typeface="Tahoma"/>
              <a:buAutoNum type="arabicPeriod" startAt="3"/>
              <a:tabLst>
                <a:tab pos="153670" algn="l"/>
              </a:tabLst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належного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запровадження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ри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повинні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прийняти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про: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(1)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кошторису,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(2)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затвердження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переліку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розміру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внесків, 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(3)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затвердження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сплати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внесків.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buFont typeface="Tahoma"/>
              <a:buAutoNum type="arabicPeriod" startAt="5"/>
              <a:tabLst>
                <a:tab pos="163830" algn="l"/>
              </a:tabLst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Кожне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(потенційне)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джерело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коштів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кожна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витрата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повин-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знайти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своє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місце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кошторисі в конкретному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(інакше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надходження,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будуть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нецільовими).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31F20"/>
              </a:buClr>
              <a:buFont typeface="Tahoma"/>
              <a:buAutoNum type="arabicPeriod" startAt="5"/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buFont typeface="Tahoma"/>
              <a:buAutoNum type="arabicPeriod" startAt="5"/>
              <a:tabLst>
                <a:tab pos="173990" algn="l"/>
              </a:tabLst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ефективного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збору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платежів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успішної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роботи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платниками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слід:</a:t>
            </a:r>
            <a:endParaRPr sz="900">
              <a:latin typeface="Tahoma"/>
              <a:cs typeface="Tahoma"/>
            </a:endParaRPr>
          </a:p>
          <a:p>
            <a:pPr algn="just" lvl="1" marL="372110" marR="5080" indent="-180340">
              <a:lnSpc>
                <a:spcPct val="111100"/>
              </a:lnSpc>
              <a:buFont typeface="Tahoma"/>
              <a:buChar char="■"/>
              <a:tabLst>
                <a:tab pos="372745" algn="l"/>
              </a:tabLst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дотримуватися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скликання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цедури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голосування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фінансових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питань,</a:t>
            </a:r>
            <a:endParaRPr sz="900">
              <a:latin typeface="Tahoma"/>
              <a:cs typeface="Tahoma"/>
            </a:endParaRPr>
          </a:p>
          <a:p>
            <a:pPr algn="just" lvl="1" marL="372110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372745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правильно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розраховувати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розміри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внесків,</a:t>
            </a:r>
            <a:endParaRPr sz="900">
              <a:latin typeface="Tahoma"/>
              <a:cs typeface="Tahoma"/>
            </a:endParaRPr>
          </a:p>
          <a:p>
            <a:pPr algn="just" lvl="1" marL="372110" marR="5080" indent="-180340">
              <a:lnSpc>
                <a:spcPct val="111100"/>
              </a:lnSpc>
              <a:buFont typeface="Tahoma"/>
              <a:buChar char="■"/>
              <a:tabLst>
                <a:tab pos="372745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своєчасно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правильно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формувати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квитанції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вести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облік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отриманих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платежів,</a:t>
            </a:r>
            <a:endParaRPr sz="900">
              <a:latin typeface="Tahoma"/>
              <a:cs typeface="Tahoma"/>
            </a:endParaRPr>
          </a:p>
          <a:p>
            <a:pPr algn="just" lvl="1" marL="372110" marR="5080" indent="-180340">
              <a:lnSpc>
                <a:spcPct val="111100"/>
              </a:lnSpc>
              <a:buFont typeface="Tahoma"/>
              <a:buChar char="■"/>
              <a:tabLst>
                <a:tab pos="372745" algn="l"/>
              </a:tabLst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постійно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послідовно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проводити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досудову роботу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платниками,</a:t>
            </a:r>
            <a:endParaRPr sz="900">
              <a:latin typeface="Tahoma"/>
              <a:cs typeface="Tahoma"/>
            </a:endParaRPr>
          </a:p>
          <a:p>
            <a:pPr algn="just" lvl="1" marL="372110" marR="5080" indent="-180340">
              <a:lnSpc>
                <a:spcPct val="111100"/>
              </a:lnSpc>
              <a:buFont typeface="Tahoma"/>
              <a:buChar char="■"/>
              <a:tabLst>
                <a:tab pos="372745" algn="l"/>
              </a:tabLst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разі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досудова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робота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дала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результат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обов’яз-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ково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звертатися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позовом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стягнення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заборговано-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сті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неплатника.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5296" y="838153"/>
            <a:ext cx="3735070" cy="17018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192405" indent="-180340">
              <a:lnSpc>
                <a:spcPct val="100000"/>
              </a:lnSpc>
              <a:spcBef>
                <a:spcPts val="219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вдається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знайти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підходу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когось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endParaRPr sz="900">
              <a:latin typeface="Tahoma"/>
              <a:cs typeface="Tahoma"/>
            </a:endParaRPr>
          </a:p>
          <a:p>
            <a:pPr algn="just" marL="192405" marR="5715">
              <a:lnSpc>
                <a:spcPct val="111100"/>
              </a:lnSpc>
            </a:pP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залучайте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боржником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психологічний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кон-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такт.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сусіди,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колеги,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знайомі.</a:t>
            </a:r>
            <a:endParaRPr sz="900">
              <a:latin typeface="Tahoma"/>
              <a:cs typeface="Tahoma"/>
            </a:endParaRPr>
          </a:p>
          <a:p>
            <a:pPr algn="just" marL="192405" marR="5715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Забезпечте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порядок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формуванні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квитанцій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бухгал-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терському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обліку.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формувати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друкувати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квитанції,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покладатися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самостійну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сплату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підставі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колись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розданих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відкопійованих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бланків.</a:t>
            </a:r>
            <a:endParaRPr sz="900">
              <a:latin typeface="Tahoma"/>
              <a:cs typeface="Tahoma"/>
            </a:endParaRPr>
          </a:p>
          <a:p>
            <a:pPr algn="just" marL="192405" marR="5715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Обов’язково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звертайтеся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суду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разі,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досудові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ходи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дали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результат!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Пам’ятайте: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робота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зі 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збору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платежів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1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разова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акція,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щоденна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праця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правління!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3418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7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Місце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рин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омунальних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луг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2209742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обов’язків,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яких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має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споживач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нести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відповідальності,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якої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законо-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давство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покладає на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співвласників.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вчиняти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жодних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дій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інтересах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виконавця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297" y="855886"/>
            <a:ext cx="3914775" cy="122428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80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600" spc="45" b="1">
                <a:solidFill>
                  <a:srgbClr val="AC1032"/>
                </a:solidFill>
                <a:latin typeface="Tahoma"/>
                <a:cs typeface="Tahoma"/>
              </a:rPr>
              <a:t>ема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-130" b="1">
                <a:solidFill>
                  <a:srgbClr val="AC1032"/>
                </a:solidFill>
                <a:latin typeface="Tahoma"/>
                <a:cs typeface="Tahoma"/>
              </a:rPr>
              <a:t>7</a:t>
            </a:r>
            <a:r>
              <a:rPr dirty="0" sz="1600" spc="-110" b="1">
                <a:solidFill>
                  <a:srgbClr val="AC1032"/>
                </a:solidFill>
                <a:latin typeface="Tahoma"/>
                <a:cs typeface="Tahoma"/>
              </a:rPr>
              <a:t>.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60" b="1">
                <a:solidFill>
                  <a:srgbClr val="AC1032"/>
                </a:solidFill>
                <a:latin typeface="Tahoma"/>
                <a:cs typeface="Tahoma"/>
              </a:rPr>
              <a:t>Місце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90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spc="25" b="1">
                <a:solidFill>
                  <a:srgbClr val="AC1032"/>
                </a:solidFill>
                <a:latin typeface="Tahoma"/>
                <a:cs typeface="Tahoma"/>
              </a:rPr>
              <a:t>на</a:t>
            </a:r>
            <a:r>
              <a:rPr dirty="0" sz="16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45" b="1">
                <a:solidFill>
                  <a:srgbClr val="AC1032"/>
                </a:solidFill>
                <a:latin typeface="Tahoma"/>
                <a:cs typeface="Tahoma"/>
              </a:rPr>
              <a:t>ринку</a:t>
            </a:r>
            <a:r>
              <a:rPr dirty="0" sz="16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25" b="1">
                <a:solidFill>
                  <a:srgbClr val="AC1032"/>
                </a:solidFill>
                <a:latin typeface="Tahoma"/>
                <a:cs typeface="Tahoma"/>
              </a:rPr>
              <a:t>комунальних</a:t>
            </a:r>
            <a:r>
              <a:rPr dirty="0" sz="16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30" b="1">
                <a:solidFill>
                  <a:srgbClr val="AC1032"/>
                </a:solidFill>
                <a:latin typeface="Tahoma"/>
                <a:cs typeface="Tahoma"/>
              </a:rPr>
              <a:t>послуг</a:t>
            </a:r>
            <a:endParaRPr sz="1600">
              <a:latin typeface="Tahoma"/>
              <a:cs typeface="Tahoma"/>
            </a:endParaRPr>
          </a:p>
          <a:p>
            <a:pPr algn="just" marL="192405" marR="5080">
              <a:lnSpc>
                <a:spcPct val="125000"/>
              </a:lnSpc>
              <a:spcBef>
                <a:spcPts val="1040"/>
              </a:spcBef>
            </a:pPr>
            <a:r>
              <a:rPr dirty="0" sz="800" spc="65" i="1">
                <a:solidFill>
                  <a:srgbClr val="231F20"/>
                </a:solidFill>
                <a:latin typeface="Verdana"/>
                <a:cs typeface="Verdana"/>
              </a:rPr>
              <a:t>У </a:t>
            </a:r>
            <a:r>
              <a:rPr dirty="0" sz="800" spc="35" i="1">
                <a:solidFill>
                  <a:srgbClr val="231F20"/>
                </a:solidFill>
                <a:latin typeface="Verdana"/>
                <a:cs typeface="Verdana"/>
              </a:rPr>
              <a:t>цій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темі </a:t>
            </a:r>
            <a:r>
              <a:rPr dirty="0" sz="800" spc="35" i="1">
                <a:solidFill>
                  <a:srgbClr val="231F20"/>
                </a:solidFill>
                <a:latin typeface="Verdana"/>
                <a:cs typeface="Verdana"/>
              </a:rPr>
              <a:t>розглянемо моделі організації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договірних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відносин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 щодо</a:t>
            </a:r>
            <a:r>
              <a:rPr dirty="0" sz="8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0" i="1">
                <a:solidFill>
                  <a:srgbClr val="231F20"/>
                </a:solidFill>
                <a:latin typeface="Verdana"/>
                <a:cs typeface="Verdana"/>
              </a:rPr>
              <a:t>надання</a:t>
            </a:r>
            <a:r>
              <a:rPr dirty="0" sz="8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0" i="1">
                <a:solidFill>
                  <a:srgbClr val="231F20"/>
                </a:solidFill>
                <a:latin typeface="Verdana"/>
                <a:cs typeface="Verdana"/>
              </a:rPr>
              <a:t>комунальних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послуг</a:t>
            </a:r>
            <a:r>
              <a:rPr dirty="0" sz="8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5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8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багатоквартирному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будинку </a:t>
            </a:r>
            <a:r>
              <a:rPr dirty="0" sz="800" spc="-2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0" i="1">
                <a:solidFill>
                  <a:srgbClr val="231F20"/>
                </a:solidFill>
                <a:latin typeface="Verdana"/>
                <a:cs typeface="Verdana"/>
              </a:rPr>
              <a:t>та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місце</a:t>
            </a:r>
            <a:r>
              <a:rPr dirty="0" sz="8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8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них</a:t>
            </a:r>
            <a:r>
              <a:rPr dirty="0" sz="8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ОСББ.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297" y="2186846"/>
            <a:ext cx="3913504" cy="96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AC1032"/>
                </a:solidFill>
                <a:latin typeface="Tahoma"/>
                <a:cs typeface="Tahoma"/>
              </a:rPr>
              <a:t>Передумови: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статус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добре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зрозуміти,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якій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ролі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виступати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ринку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комунальних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послуг,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яких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може,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ненадовго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поверну-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тися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Теми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4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повторити,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говорить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законодавство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тус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практичні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висновки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випливають.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97" y="3276507"/>
            <a:ext cx="391477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надає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послуг,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законом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 може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їх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надавати!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Ді-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яльність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забезпечення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опалення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(автономні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котельні),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водопостачання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(власні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свердловини)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самозабезпеченням,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наданням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послуг.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Відповідно,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немає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немає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«та-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рифів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послуги».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фінансування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потреб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самозабезпе-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ченні в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 внески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затверджуються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вони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виключно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загальними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зборами.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7995" y="4629270"/>
            <a:ext cx="3888104" cy="9525"/>
            <a:chOff x="827995" y="4629270"/>
            <a:chExt cx="3888104" cy="9525"/>
          </a:xfrm>
        </p:grpSpPr>
        <p:sp>
          <p:nvSpPr>
            <p:cNvPr id="9" name="object 9"/>
            <p:cNvSpPr/>
            <p:nvPr/>
          </p:nvSpPr>
          <p:spPr>
            <a:xfrm>
              <a:off x="859654" y="4633773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27995" y="4633773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827995" y="5120587"/>
            <a:ext cx="3888104" cy="9525"/>
            <a:chOff x="827995" y="5120587"/>
            <a:chExt cx="3888104" cy="9525"/>
          </a:xfrm>
        </p:grpSpPr>
        <p:sp>
          <p:nvSpPr>
            <p:cNvPr id="12" name="object 12"/>
            <p:cNvSpPr/>
            <p:nvPr/>
          </p:nvSpPr>
          <p:spPr>
            <a:xfrm>
              <a:off x="859654" y="5125089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27995" y="5125089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411466" y="4724982"/>
            <a:ext cx="27254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1030" marR="5080" indent="-608965">
              <a:lnSpc>
                <a:spcPct val="100000"/>
              </a:lnSpc>
              <a:spcBef>
                <a:spcPts val="100"/>
              </a:spcBef>
            </a:pP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не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є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не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може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бути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виконавцем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комунальних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послуг!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297" y="5410144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Метою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забезпечення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захист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прав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ників,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основною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діяльністю,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серед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іншого,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сприяння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власникам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отриманні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житлово-комунальних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інших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належної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якості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обґрунтованими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цінами.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5297" y="6172063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Виходячи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зі сказаного,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запам’ятати,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про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умови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говорили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хтось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тлумачив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законодавство,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вступає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правовідносини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виконавцем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комуналь-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послуги,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завжди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тільки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стороні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споживача!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9162" y="927404"/>
            <a:ext cx="2963257" cy="111532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6156014" y="3003315"/>
            <a:ext cx="3888104" cy="9525"/>
            <a:chOff x="6156014" y="3003315"/>
            <a:chExt cx="3888104" cy="9525"/>
          </a:xfrm>
        </p:grpSpPr>
        <p:sp>
          <p:nvSpPr>
            <p:cNvPr id="19" name="object 19"/>
            <p:cNvSpPr/>
            <p:nvPr/>
          </p:nvSpPr>
          <p:spPr>
            <a:xfrm>
              <a:off x="6187653" y="3007817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156014" y="3007817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6156014" y="3647052"/>
            <a:ext cx="3888104" cy="9525"/>
            <a:chOff x="6156014" y="3647052"/>
            <a:chExt cx="3888104" cy="9525"/>
          </a:xfrm>
        </p:grpSpPr>
        <p:sp>
          <p:nvSpPr>
            <p:cNvPr id="22" name="object 22"/>
            <p:cNvSpPr/>
            <p:nvPr/>
          </p:nvSpPr>
          <p:spPr>
            <a:xfrm>
              <a:off x="6187653" y="3651555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156014" y="3651555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6485991" y="3099050"/>
            <a:ext cx="322834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У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відносинах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«споживач–виконавець»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комунальної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послуги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45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завжди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виступає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на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боці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споживача.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304" y="7093119"/>
            <a:ext cx="19050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60" b="1">
                <a:solidFill>
                  <a:srgbClr val="AC1032"/>
                </a:solidFill>
                <a:latin typeface="Trebuchet MS"/>
                <a:cs typeface="Trebuchet MS"/>
              </a:rPr>
              <a:t>90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03990" y="7093119"/>
            <a:ext cx="15240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90" b="1">
                <a:solidFill>
                  <a:srgbClr val="AC1032"/>
                </a:solidFill>
                <a:latin typeface="Trebuchet MS"/>
                <a:cs typeface="Trebuchet MS"/>
              </a:rPr>
              <a:t>91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43312" y="4015648"/>
            <a:ext cx="3913504" cy="11150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626110">
              <a:lnSpc>
                <a:spcPts val="1200"/>
              </a:lnSpc>
              <a:spcBef>
                <a:spcPts val="340"/>
              </a:spcBef>
            </a:pP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Моделі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організації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договірних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5" b="1">
                <a:solidFill>
                  <a:srgbClr val="AC1032"/>
                </a:solidFill>
                <a:latin typeface="Tahoma"/>
                <a:cs typeface="Tahoma"/>
              </a:rPr>
              <a:t>відносин </a:t>
            </a:r>
            <a:r>
              <a:rPr dirty="0" sz="1200" spc="-3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щодо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5" b="1">
                <a:solidFill>
                  <a:srgbClr val="AC1032"/>
                </a:solidFill>
                <a:latin typeface="Tahoma"/>
                <a:cs typeface="Tahoma"/>
              </a:rPr>
              <a:t>надання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комунальних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послуг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у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багатоквартирному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будинку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Розглянемо,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будуватися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відносини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забезпечен-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«комунальних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потреб»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взагалі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якому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створено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зокрема.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43312" y="5257722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7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авня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0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ли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повній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мірі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вв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дені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дію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л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ення 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житлово-комунальні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послуги»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9 листо-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пада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2017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2189-VIII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(закон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вводився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дію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частинами).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43312" y="5867264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Статтею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14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зазначеного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передбачено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три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моделі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організа-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ції</a:t>
            </a:r>
            <a:r>
              <a:rPr dirty="0" sz="900" spc="3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договірних</a:t>
            </a:r>
            <a:r>
              <a:rPr dirty="0" sz="900" spc="3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відносин</a:t>
            </a:r>
            <a:r>
              <a:rPr dirty="0" sz="900" spc="3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3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900" spc="3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комунальних</a:t>
            </a:r>
            <a:r>
              <a:rPr dirty="0" sz="900" spc="3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послуг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3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23334" y="6324357"/>
            <a:ext cx="2720340" cy="4826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219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індивідуальний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(у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двох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варіантах),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колективний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договір,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колективним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споживачем.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3418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7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Місце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рин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омунальних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луг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53346"/>
            <a:ext cx="3913504" cy="1534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Зараз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розглянемо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більш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детально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кожну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моделей.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Перша</a:t>
            </a:r>
            <a:r>
              <a:rPr dirty="0" sz="9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модель</a:t>
            </a:r>
            <a:r>
              <a:rPr dirty="0" sz="9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35" b="1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b="1">
                <a:solidFill>
                  <a:srgbClr val="231F20"/>
                </a:solidFill>
                <a:latin typeface="Tahoma"/>
                <a:cs typeface="Tahoma"/>
              </a:rPr>
              <a:t>індивідуальний</a:t>
            </a:r>
            <a:r>
              <a:rPr dirty="0" sz="9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(що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більше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відобра-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жає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суть)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«індивідуальні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договор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».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модель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обиратися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будь-якої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комунальної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послуги.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Вона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передбачає,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викона-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вець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комунальної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укладає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окремо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кожним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співвласником.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Більш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модель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єдино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можливою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комунальних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послуг з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постачання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розподілу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природного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газу,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постачання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розподілу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електричної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енергії: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нада-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ються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виключно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підставі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індивідуальних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договорів.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297" y="2514507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Забігаючи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наперед,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скажемо,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останній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названих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моде-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лей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договорі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колективним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споживачем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відіграє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якусь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роль.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двох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моделях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жодним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чином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втручається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право-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відносини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виконавцями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споживачами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комунальних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послуг.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297" y="3276543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Обирати,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якою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моделлю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працювати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Вони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можуть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зробити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або на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зборах співвласників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без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ОСББ,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або,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створено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зборах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однієї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одному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рано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одну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модель.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Тобто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може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бути,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наприклад,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так,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частина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отримує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комунальну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послугу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 індивіду-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альними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договорами,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інша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частина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колективним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договором.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97" y="4495744"/>
            <a:ext cx="391477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Обрати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ту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чи іншу модель співвласники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повинні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протягом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п’яти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місяців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дня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завершення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заходів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запобігання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никненню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поширенню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коронавірусної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хвороби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(COVID-19),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передбачених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карантином,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встановленим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Кабінетом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Міністрів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України.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разі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визначаться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того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часу,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комунальні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надаватимуться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умовах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індивідуальних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договорів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(у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варіанті,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який не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передбачає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утримання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поточ-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ного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ремонту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внутрішньобудинкових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систем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виконавцем).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модель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згодом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змінити.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03284" y="880069"/>
            <a:ext cx="2737485" cy="1464310"/>
            <a:chOff x="1403284" y="880069"/>
            <a:chExt cx="2737485" cy="1464310"/>
          </a:xfrm>
        </p:grpSpPr>
        <p:sp>
          <p:nvSpPr>
            <p:cNvPr id="9" name="object 9"/>
            <p:cNvSpPr/>
            <p:nvPr/>
          </p:nvSpPr>
          <p:spPr>
            <a:xfrm>
              <a:off x="2439682" y="2183092"/>
              <a:ext cx="136525" cy="58419"/>
            </a:xfrm>
            <a:custGeom>
              <a:avLst/>
              <a:gdLst/>
              <a:ahLst/>
              <a:cxnLst/>
              <a:rect l="l" t="t" r="r" b="b"/>
              <a:pathLst>
                <a:path w="136525" h="58419">
                  <a:moveTo>
                    <a:pt x="45923" y="35267"/>
                  </a:moveTo>
                  <a:lnTo>
                    <a:pt x="44132" y="31178"/>
                  </a:lnTo>
                  <a:lnTo>
                    <a:pt x="41440" y="29044"/>
                  </a:lnTo>
                  <a:lnTo>
                    <a:pt x="39801" y="27749"/>
                  </a:lnTo>
                  <a:lnTo>
                    <a:pt x="39801" y="36918"/>
                  </a:lnTo>
                  <a:lnTo>
                    <a:pt x="39801" y="44894"/>
                  </a:lnTo>
                  <a:lnTo>
                    <a:pt x="38417" y="47942"/>
                  </a:lnTo>
                  <a:lnTo>
                    <a:pt x="32969" y="52006"/>
                  </a:lnTo>
                  <a:lnTo>
                    <a:pt x="28930" y="53009"/>
                  </a:lnTo>
                  <a:lnTo>
                    <a:pt x="6032" y="53009"/>
                  </a:lnTo>
                  <a:lnTo>
                    <a:pt x="6032" y="29044"/>
                  </a:lnTo>
                  <a:lnTo>
                    <a:pt x="29032" y="29044"/>
                  </a:lnTo>
                  <a:lnTo>
                    <a:pt x="33108" y="30022"/>
                  </a:lnTo>
                  <a:lnTo>
                    <a:pt x="38455" y="33921"/>
                  </a:lnTo>
                  <a:lnTo>
                    <a:pt x="39801" y="36918"/>
                  </a:lnTo>
                  <a:lnTo>
                    <a:pt x="39801" y="27749"/>
                  </a:lnTo>
                  <a:lnTo>
                    <a:pt x="37020" y="25539"/>
                  </a:lnTo>
                  <a:lnTo>
                    <a:pt x="31826" y="24168"/>
                  </a:lnTo>
                  <a:lnTo>
                    <a:pt x="6032" y="24168"/>
                  </a:lnTo>
                  <a:lnTo>
                    <a:pt x="6032" y="5219"/>
                  </a:lnTo>
                  <a:lnTo>
                    <a:pt x="42367" y="5219"/>
                  </a:lnTo>
                  <a:lnTo>
                    <a:pt x="42367" y="0"/>
                  </a:lnTo>
                  <a:lnTo>
                    <a:pt x="0" y="0"/>
                  </a:lnTo>
                  <a:lnTo>
                    <a:pt x="0" y="57912"/>
                  </a:lnTo>
                  <a:lnTo>
                    <a:pt x="30835" y="57912"/>
                  </a:lnTo>
                  <a:lnTo>
                    <a:pt x="36347" y="56426"/>
                  </a:lnTo>
                  <a:lnTo>
                    <a:pt x="40754" y="53009"/>
                  </a:lnTo>
                  <a:lnTo>
                    <a:pt x="44005" y="50444"/>
                  </a:lnTo>
                  <a:lnTo>
                    <a:pt x="45923" y="46215"/>
                  </a:lnTo>
                  <a:lnTo>
                    <a:pt x="45923" y="35267"/>
                  </a:lnTo>
                  <a:close/>
                </a:path>
                <a:path w="136525" h="58419">
                  <a:moveTo>
                    <a:pt x="95148" y="31851"/>
                  </a:moveTo>
                  <a:lnTo>
                    <a:pt x="94259" y="28041"/>
                  </a:lnTo>
                  <a:lnTo>
                    <a:pt x="90601" y="21374"/>
                  </a:lnTo>
                  <a:lnTo>
                    <a:pt x="89535" y="20269"/>
                  </a:lnTo>
                  <a:lnTo>
                    <a:pt x="89535" y="33591"/>
                  </a:lnTo>
                  <a:lnTo>
                    <a:pt x="58674" y="33591"/>
                  </a:lnTo>
                  <a:lnTo>
                    <a:pt x="59067" y="29298"/>
                  </a:lnTo>
                  <a:lnTo>
                    <a:pt x="60667" y="25819"/>
                  </a:lnTo>
                  <a:lnTo>
                    <a:pt x="66344" y="20459"/>
                  </a:lnTo>
                  <a:lnTo>
                    <a:pt x="69875" y="19113"/>
                  </a:lnTo>
                  <a:lnTo>
                    <a:pt x="78320" y="19113"/>
                  </a:lnTo>
                  <a:lnTo>
                    <a:pt x="81838" y="20459"/>
                  </a:lnTo>
                  <a:lnTo>
                    <a:pt x="87528" y="25819"/>
                  </a:lnTo>
                  <a:lnTo>
                    <a:pt x="89154" y="29298"/>
                  </a:lnTo>
                  <a:lnTo>
                    <a:pt x="89535" y="33591"/>
                  </a:lnTo>
                  <a:lnTo>
                    <a:pt x="89535" y="20269"/>
                  </a:lnTo>
                  <a:lnTo>
                    <a:pt x="88442" y="19113"/>
                  </a:lnTo>
                  <a:lnTo>
                    <a:pt x="88087" y="18745"/>
                  </a:lnTo>
                  <a:lnTo>
                    <a:pt x="84886" y="16891"/>
                  </a:lnTo>
                  <a:lnTo>
                    <a:pt x="81699" y="14998"/>
                  </a:lnTo>
                  <a:lnTo>
                    <a:pt x="78092" y="14058"/>
                  </a:lnTo>
                  <a:lnTo>
                    <a:pt x="70027" y="14058"/>
                  </a:lnTo>
                  <a:lnTo>
                    <a:pt x="66395" y="14998"/>
                  </a:lnTo>
                  <a:lnTo>
                    <a:pt x="63169" y="16891"/>
                  </a:lnTo>
                  <a:lnTo>
                    <a:pt x="59931" y="18745"/>
                  </a:lnTo>
                  <a:lnTo>
                    <a:pt x="57416" y="21374"/>
                  </a:lnTo>
                  <a:lnTo>
                    <a:pt x="53708" y="28105"/>
                  </a:lnTo>
                  <a:lnTo>
                    <a:pt x="52819" y="31851"/>
                  </a:lnTo>
                  <a:lnTo>
                    <a:pt x="52806" y="40386"/>
                  </a:lnTo>
                  <a:lnTo>
                    <a:pt x="53771" y="44196"/>
                  </a:lnTo>
                  <a:lnTo>
                    <a:pt x="71158" y="58343"/>
                  </a:lnTo>
                  <a:lnTo>
                    <a:pt x="79108" y="58343"/>
                  </a:lnTo>
                  <a:lnTo>
                    <a:pt x="82283" y="57734"/>
                  </a:lnTo>
                  <a:lnTo>
                    <a:pt x="88074" y="55295"/>
                  </a:lnTo>
                  <a:lnTo>
                    <a:pt x="90500" y="53530"/>
                  </a:lnTo>
                  <a:lnTo>
                    <a:pt x="90830" y="53124"/>
                  </a:lnTo>
                  <a:lnTo>
                    <a:pt x="92430" y="51206"/>
                  </a:lnTo>
                  <a:lnTo>
                    <a:pt x="89128" y="47396"/>
                  </a:lnTo>
                  <a:lnTo>
                    <a:pt x="87464" y="49288"/>
                  </a:lnTo>
                  <a:lnTo>
                    <a:pt x="85509" y="50685"/>
                  </a:lnTo>
                  <a:lnTo>
                    <a:pt x="80987" y="52641"/>
                  </a:lnTo>
                  <a:lnTo>
                    <a:pt x="78498" y="53124"/>
                  </a:lnTo>
                  <a:lnTo>
                    <a:pt x="70993" y="53124"/>
                  </a:lnTo>
                  <a:lnTo>
                    <a:pt x="67030" y="51727"/>
                  </a:lnTo>
                  <a:lnTo>
                    <a:pt x="60744" y="46151"/>
                  </a:lnTo>
                  <a:lnTo>
                    <a:pt x="58978" y="42494"/>
                  </a:lnTo>
                  <a:lnTo>
                    <a:pt x="58674" y="37985"/>
                  </a:lnTo>
                  <a:lnTo>
                    <a:pt x="95084" y="37985"/>
                  </a:lnTo>
                  <a:lnTo>
                    <a:pt x="95148" y="33591"/>
                  </a:lnTo>
                  <a:lnTo>
                    <a:pt x="95148" y="31851"/>
                  </a:lnTo>
                  <a:close/>
                </a:path>
                <a:path w="136525" h="58419">
                  <a:moveTo>
                    <a:pt x="136042" y="42887"/>
                  </a:moveTo>
                  <a:lnTo>
                    <a:pt x="135178" y="40728"/>
                  </a:lnTo>
                  <a:lnTo>
                    <a:pt x="131838" y="37185"/>
                  </a:lnTo>
                  <a:lnTo>
                    <a:pt x="129438" y="35966"/>
                  </a:lnTo>
                  <a:lnTo>
                    <a:pt x="126352" y="35242"/>
                  </a:lnTo>
                  <a:lnTo>
                    <a:pt x="128955" y="34417"/>
                  </a:lnTo>
                  <a:lnTo>
                    <a:pt x="131000" y="33159"/>
                  </a:lnTo>
                  <a:lnTo>
                    <a:pt x="134023" y="29718"/>
                  </a:lnTo>
                  <a:lnTo>
                    <a:pt x="134797" y="27774"/>
                  </a:lnTo>
                  <a:lnTo>
                    <a:pt x="134797" y="23253"/>
                  </a:lnTo>
                  <a:lnTo>
                    <a:pt x="120573" y="13906"/>
                  </a:lnTo>
                  <a:lnTo>
                    <a:pt x="111683" y="13906"/>
                  </a:lnTo>
                  <a:lnTo>
                    <a:pt x="106299" y="15240"/>
                  </a:lnTo>
                  <a:lnTo>
                    <a:pt x="101130" y="17957"/>
                  </a:lnTo>
                  <a:lnTo>
                    <a:pt x="102768" y="22491"/>
                  </a:lnTo>
                  <a:lnTo>
                    <a:pt x="107353" y="20154"/>
                  </a:lnTo>
                  <a:lnTo>
                    <a:pt x="112001" y="18961"/>
                  </a:lnTo>
                  <a:lnTo>
                    <a:pt x="120256" y="18961"/>
                  </a:lnTo>
                  <a:lnTo>
                    <a:pt x="123164" y="19596"/>
                  </a:lnTo>
                  <a:lnTo>
                    <a:pt x="127647" y="22250"/>
                  </a:lnTo>
                  <a:lnTo>
                    <a:pt x="128752" y="24053"/>
                  </a:lnTo>
                  <a:lnTo>
                    <a:pt x="128752" y="28498"/>
                  </a:lnTo>
                  <a:lnTo>
                    <a:pt x="127762" y="30149"/>
                  </a:lnTo>
                  <a:lnTo>
                    <a:pt x="123786" y="32651"/>
                  </a:lnTo>
                  <a:lnTo>
                    <a:pt x="121183" y="33261"/>
                  </a:lnTo>
                  <a:lnTo>
                    <a:pt x="110794" y="33261"/>
                  </a:lnTo>
                  <a:lnTo>
                    <a:pt x="110794" y="37553"/>
                  </a:lnTo>
                  <a:lnTo>
                    <a:pt x="121881" y="37553"/>
                  </a:lnTo>
                  <a:lnTo>
                    <a:pt x="124764" y="38227"/>
                  </a:lnTo>
                  <a:lnTo>
                    <a:pt x="128955" y="40779"/>
                  </a:lnTo>
                  <a:lnTo>
                    <a:pt x="129997" y="42608"/>
                  </a:lnTo>
                  <a:lnTo>
                    <a:pt x="129997" y="47523"/>
                  </a:lnTo>
                  <a:lnTo>
                    <a:pt x="128714" y="49568"/>
                  </a:lnTo>
                  <a:lnTo>
                    <a:pt x="123571" y="52616"/>
                  </a:lnTo>
                  <a:lnTo>
                    <a:pt x="120281" y="53378"/>
                  </a:lnTo>
                  <a:lnTo>
                    <a:pt x="113563" y="53378"/>
                  </a:lnTo>
                  <a:lnTo>
                    <a:pt x="110883" y="52946"/>
                  </a:lnTo>
                  <a:lnTo>
                    <a:pt x="105587" y="51295"/>
                  </a:lnTo>
                  <a:lnTo>
                    <a:pt x="103263" y="50139"/>
                  </a:lnTo>
                  <a:lnTo>
                    <a:pt x="101282" y="48653"/>
                  </a:lnTo>
                  <a:lnTo>
                    <a:pt x="99301" y="53035"/>
                  </a:lnTo>
                  <a:lnTo>
                    <a:pt x="101561" y="54800"/>
                  </a:lnTo>
                  <a:lnTo>
                    <a:pt x="104216" y="56146"/>
                  </a:lnTo>
                  <a:lnTo>
                    <a:pt x="110286" y="57950"/>
                  </a:lnTo>
                  <a:lnTo>
                    <a:pt x="113372" y="58407"/>
                  </a:lnTo>
                  <a:lnTo>
                    <a:pt x="120078" y="58407"/>
                  </a:lnTo>
                  <a:lnTo>
                    <a:pt x="136042" y="47942"/>
                  </a:lnTo>
                  <a:lnTo>
                    <a:pt x="136042" y="4288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6753" y="2179188"/>
              <a:ext cx="497460" cy="782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93228" y="2092807"/>
              <a:ext cx="757555" cy="251460"/>
            </a:xfrm>
            <a:custGeom>
              <a:avLst/>
              <a:gdLst/>
              <a:ahLst/>
              <a:cxnLst/>
              <a:rect l="l" t="t" r="r" b="b"/>
              <a:pathLst>
                <a:path w="757555" h="251460">
                  <a:moveTo>
                    <a:pt x="744900" y="0"/>
                  </a:moveTo>
                  <a:lnTo>
                    <a:pt x="12573" y="0"/>
                  </a:lnTo>
                  <a:lnTo>
                    <a:pt x="8226" y="1950"/>
                  </a:lnTo>
                  <a:lnTo>
                    <a:pt x="5096" y="5090"/>
                  </a:lnTo>
                  <a:lnTo>
                    <a:pt x="1950" y="8199"/>
                  </a:lnTo>
                  <a:lnTo>
                    <a:pt x="0" y="12557"/>
                  </a:lnTo>
                  <a:lnTo>
                    <a:pt x="0" y="238475"/>
                  </a:lnTo>
                  <a:lnTo>
                    <a:pt x="1950" y="242803"/>
                  </a:lnTo>
                  <a:lnTo>
                    <a:pt x="5096" y="245943"/>
                  </a:lnTo>
                  <a:lnTo>
                    <a:pt x="8226" y="249113"/>
                  </a:lnTo>
                  <a:lnTo>
                    <a:pt x="12573" y="251063"/>
                  </a:lnTo>
                  <a:lnTo>
                    <a:pt x="744870" y="251063"/>
                  </a:lnTo>
                  <a:lnTo>
                    <a:pt x="749228" y="249113"/>
                  </a:lnTo>
                  <a:lnTo>
                    <a:pt x="755507" y="242803"/>
                  </a:lnTo>
                  <a:lnTo>
                    <a:pt x="756610" y="240395"/>
                  </a:lnTo>
                  <a:lnTo>
                    <a:pt x="15502" y="240395"/>
                  </a:lnTo>
                  <a:lnTo>
                    <a:pt x="13847" y="239633"/>
                  </a:lnTo>
                  <a:lnTo>
                    <a:pt x="12597" y="238445"/>
                  </a:lnTo>
                  <a:lnTo>
                    <a:pt x="11393" y="237256"/>
                  </a:lnTo>
                  <a:lnTo>
                    <a:pt x="10643" y="235549"/>
                  </a:lnTo>
                  <a:lnTo>
                    <a:pt x="10643" y="15514"/>
                  </a:lnTo>
                  <a:lnTo>
                    <a:pt x="11405" y="13807"/>
                  </a:lnTo>
                  <a:lnTo>
                    <a:pt x="13847" y="11399"/>
                  </a:lnTo>
                  <a:lnTo>
                    <a:pt x="15502" y="10637"/>
                  </a:lnTo>
                  <a:lnTo>
                    <a:pt x="756616" y="10637"/>
                  </a:lnTo>
                  <a:lnTo>
                    <a:pt x="755507" y="8199"/>
                  </a:lnTo>
                  <a:lnTo>
                    <a:pt x="749228" y="1950"/>
                  </a:lnTo>
                  <a:lnTo>
                    <a:pt x="744900" y="0"/>
                  </a:lnTo>
                  <a:close/>
                </a:path>
                <a:path w="757555" h="251460">
                  <a:moveTo>
                    <a:pt x="756616" y="10637"/>
                  </a:moveTo>
                  <a:lnTo>
                    <a:pt x="741974" y="10637"/>
                  </a:lnTo>
                  <a:lnTo>
                    <a:pt x="743651" y="11369"/>
                  </a:lnTo>
                  <a:lnTo>
                    <a:pt x="746058" y="13807"/>
                  </a:lnTo>
                  <a:lnTo>
                    <a:pt x="746820" y="15514"/>
                  </a:lnTo>
                  <a:lnTo>
                    <a:pt x="746820" y="235549"/>
                  </a:lnTo>
                  <a:lnTo>
                    <a:pt x="746089" y="237256"/>
                  </a:lnTo>
                  <a:lnTo>
                    <a:pt x="743651" y="239664"/>
                  </a:lnTo>
                  <a:lnTo>
                    <a:pt x="741974" y="240395"/>
                  </a:lnTo>
                  <a:lnTo>
                    <a:pt x="756610" y="240395"/>
                  </a:lnTo>
                  <a:lnTo>
                    <a:pt x="757488" y="238475"/>
                  </a:lnTo>
                  <a:lnTo>
                    <a:pt x="757488" y="12557"/>
                  </a:lnTo>
                  <a:lnTo>
                    <a:pt x="756616" y="10637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610144" y="1375105"/>
              <a:ext cx="344170" cy="62230"/>
            </a:xfrm>
            <a:custGeom>
              <a:avLst/>
              <a:gdLst/>
              <a:ahLst/>
              <a:cxnLst/>
              <a:rect l="l" t="t" r="r" b="b"/>
              <a:pathLst>
                <a:path w="344169" h="62230">
                  <a:moveTo>
                    <a:pt x="44272" y="41694"/>
                  </a:moveTo>
                  <a:lnTo>
                    <a:pt x="43180" y="38709"/>
                  </a:lnTo>
                  <a:lnTo>
                    <a:pt x="38823" y="33743"/>
                  </a:lnTo>
                  <a:lnTo>
                    <a:pt x="35826" y="32054"/>
                  </a:lnTo>
                  <a:lnTo>
                    <a:pt x="32016" y="31115"/>
                  </a:lnTo>
                  <a:lnTo>
                    <a:pt x="35115" y="30175"/>
                  </a:lnTo>
                  <a:lnTo>
                    <a:pt x="37503" y="28587"/>
                  </a:lnTo>
                  <a:lnTo>
                    <a:pt x="40919" y="24104"/>
                  </a:lnTo>
                  <a:lnTo>
                    <a:pt x="41795" y="21450"/>
                  </a:lnTo>
                  <a:lnTo>
                    <a:pt x="41795" y="15176"/>
                  </a:lnTo>
                  <a:lnTo>
                    <a:pt x="24345" y="2641"/>
                  </a:lnTo>
                  <a:lnTo>
                    <a:pt x="13754" y="2641"/>
                  </a:lnTo>
                  <a:lnTo>
                    <a:pt x="7569" y="4356"/>
                  </a:lnTo>
                  <a:lnTo>
                    <a:pt x="1828" y="7797"/>
                  </a:lnTo>
                  <a:lnTo>
                    <a:pt x="3898" y="12827"/>
                  </a:lnTo>
                  <a:lnTo>
                    <a:pt x="6438" y="11214"/>
                  </a:lnTo>
                  <a:lnTo>
                    <a:pt x="9105" y="10020"/>
                  </a:lnTo>
                  <a:lnTo>
                    <a:pt x="14732" y="8432"/>
                  </a:lnTo>
                  <a:lnTo>
                    <a:pt x="17513" y="8013"/>
                  </a:lnTo>
                  <a:lnTo>
                    <a:pt x="24688" y="8013"/>
                  </a:lnTo>
                  <a:lnTo>
                    <a:pt x="28346" y="8991"/>
                  </a:lnTo>
                  <a:lnTo>
                    <a:pt x="34213" y="12915"/>
                  </a:lnTo>
                  <a:lnTo>
                    <a:pt x="35661" y="15633"/>
                  </a:lnTo>
                  <a:lnTo>
                    <a:pt x="35661" y="22123"/>
                  </a:lnTo>
                  <a:lnTo>
                    <a:pt x="34505" y="24536"/>
                  </a:lnTo>
                  <a:lnTo>
                    <a:pt x="29933" y="28003"/>
                  </a:lnTo>
                  <a:lnTo>
                    <a:pt x="26758" y="28854"/>
                  </a:lnTo>
                  <a:lnTo>
                    <a:pt x="10604" y="28854"/>
                  </a:lnTo>
                  <a:lnTo>
                    <a:pt x="10604" y="33832"/>
                  </a:lnTo>
                  <a:lnTo>
                    <a:pt x="27800" y="33832"/>
                  </a:lnTo>
                  <a:lnTo>
                    <a:pt x="31534" y="34747"/>
                  </a:lnTo>
                  <a:lnTo>
                    <a:pt x="36830" y="38366"/>
                  </a:lnTo>
                  <a:lnTo>
                    <a:pt x="38138" y="40995"/>
                  </a:lnTo>
                  <a:lnTo>
                    <a:pt x="38138" y="46875"/>
                  </a:lnTo>
                  <a:lnTo>
                    <a:pt x="23926" y="56654"/>
                  </a:lnTo>
                  <a:lnTo>
                    <a:pt x="17462" y="56654"/>
                  </a:lnTo>
                  <a:lnTo>
                    <a:pt x="14185" y="56108"/>
                  </a:lnTo>
                  <a:lnTo>
                    <a:pt x="7658" y="53848"/>
                  </a:lnTo>
                  <a:lnTo>
                    <a:pt x="4762" y="52209"/>
                  </a:lnTo>
                  <a:lnTo>
                    <a:pt x="2235" y="50038"/>
                  </a:lnTo>
                  <a:lnTo>
                    <a:pt x="0" y="54432"/>
                  </a:lnTo>
                  <a:lnTo>
                    <a:pt x="2984" y="56934"/>
                  </a:lnTo>
                  <a:lnTo>
                    <a:pt x="6324" y="58788"/>
                  </a:lnTo>
                  <a:lnTo>
                    <a:pt x="13779" y="61264"/>
                  </a:lnTo>
                  <a:lnTo>
                    <a:pt x="17564" y="61899"/>
                  </a:lnTo>
                  <a:lnTo>
                    <a:pt x="25501" y="61899"/>
                  </a:lnTo>
                  <a:lnTo>
                    <a:pt x="44272" y="48514"/>
                  </a:lnTo>
                  <a:lnTo>
                    <a:pt x="44272" y="41694"/>
                  </a:lnTo>
                  <a:close/>
                </a:path>
                <a:path w="344169" h="62230">
                  <a:moveTo>
                    <a:pt x="88950" y="28829"/>
                  </a:moveTo>
                  <a:lnTo>
                    <a:pt x="87426" y="24650"/>
                  </a:lnTo>
                  <a:lnTo>
                    <a:pt x="85318" y="22669"/>
                  </a:lnTo>
                  <a:lnTo>
                    <a:pt x="81356" y="18948"/>
                  </a:lnTo>
                  <a:lnTo>
                    <a:pt x="77000" y="17551"/>
                  </a:lnTo>
                  <a:lnTo>
                    <a:pt x="67919" y="17551"/>
                  </a:lnTo>
                  <a:lnTo>
                    <a:pt x="64655" y="18034"/>
                  </a:lnTo>
                  <a:lnTo>
                    <a:pt x="58470" y="20078"/>
                  </a:lnTo>
                  <a:lnTo>
                    <a:pt x="55829" y="21539"/>
                  </a:lnTo>
                  <a:lnTo>
                    <a:pt x="53632" y="23406"/>
                  </a:lnTo>
                  <a:lnTo>
                    <a:pt x="56273" y="27787"/>
                  </a:lnTo>
                  <a:lnTo>
                    <a:pt x="58089" y="26212"/>
                  </a:lnTo>
                  <a:lnTo>
                    <a:pt x="60274" y="24930"/>
                  </a:lnTo>
                  <a:lnTo>
                    <a:pt x="62814" y="24015"/>
                  </a:lnTo>
                  <a:lnTo>
                    <a:pt x="65341" y="23126"/>
                  </a:lnTo>
                  <a:lnTo>
                    <a:pt x="67983" y="22669"/>
                  </a:lnTo>
                  <a:lnTo>
                    <a:pt x="74790" y="22669"/>
                  </a:lnTo>
                  <a:lnTo>
                    <a:pt x="77851" y="23647"/>
                  </a:lnTo>
                  <a:lnTo>
                    <a:pt x="82042" y="27546"/>
                  </a:lnTo>
                  <a:lnTo>
                    <a:pt x="83070" y="30416"/>
                  </a:lnTo>
                  <a:lnTo>
                    <a:pt x="83070" y="36817"/>
                  </a:lnTo>
                  <a:lnTo>
                    <a:pt x="83070" y="41198"/>
                  </a:lnTo>
                  <a:lnTo>
                    <a:pt x="83070" y="48310"/>
                  </a:lnTo>
                  <a:lnTo>
                    <a:pt x="81915" y="51168"/>
                  </a:lnTo>
                  <a:lnTo>
                    <a:pt x="80162" y="53365"/>
                  </a:lnTo>
                  <a:lnTo>
                    <a:pt x="75399" y="56413"/>
                  </a:lnTo>
                  <a:lnTo>
                    <a:pt x="72567" y="57175"/>
                  </a:lnTo>
                  <a:lnTo>
                    <a:pt x="65798" y="57175"/>
                  </a:lnTo>
                  <a:lnTo>
                    <a:pt x="63080" y="56438"/>
                  </a:lnTo>
                  <a:lnTo>
                    <a:pt x="59220" y="53517"/>
                  </a:lnTo>
                  <a:lnTo>
                    <a:pt x="58254" y="51511"/>
                  </a:lnTo>
                  <a:lnTo>
                    <a:pt x="58254" y="43789"/>
                  </a:lnTo>
                  <a:lnTo>
                    <a:pt x="61988" y="41198"/>
                  </a:lnTo>
                  <a:lnTo>
                    <a:pt x="83070" y="41198"/>
                  </a:lnTo>
                  <a:lnTo>
                    <a:pt x="83070" y="36817"/>
                  </a:lnTo>
                  <a:lnTo>
                    <a:pt x="63411" y="36817"/>
                  </a:lnTo>
                  <a:lnTo>
                    <a:pt x="59156" y="37947"/>
                  </a:lnTo>
                  <a:lnTo>
                    <a:pt x="56489" y="40233"/>
                  </a:lnTo>
                  <a:lnTo>
                    <a:pt x="53809" y="42456"/>
                  </a:lnTo>
                  <a:lnTo>
                    <a:pt x="52476" y="45440"/>
                  </a:lnTo>
                  <a:lnTo>
                    <a:pt x="52476" y="52971"/>
                  </a:lnTo>
                  <a:lnTo>
                    <a:pt x="53898" y="56019"/>
                  </a:lnTo>
                  <a:lnTo>
                    <a:pt x="59626" y="60655"/>
                  </a:lnTo>
                  <a:lnTo>
                    <a:pt x="63500" y="61810"/>
                  </a:lnTo>
                  <a:lnTo>
                    <a:pt x="71882" y="61810"/>
                  </a:lnTo>
                  <a:lnTo>
                    <a:pt x="74930" y="61163"/>
                  </a:lnTo>
                  <a:lnTo>
                    <a:pt x="80048" y="58610"/>
                  </a:lnTo>
                  <a:lnTo>
                    <a:pt x="81661" y="57175"/>
                  </a:lnTo>
                  <a:lnTo>
                    <a:pt x="82003" y="56870"/>
                  </a:lnTo>
                  <a:lnTo>
                    <a:pt x="83337" y="54610"/>
                  </a:lnTo>
                  <a:lnTo>
                    <a:pt x="83337" y="61379"/>
                  </a:lnTo>
                  <a:lnTo>
                    <a:pt x="88950" y="61379"/>
                  </a:lnTo>
                  <a:lnTo>
                    <a:pt x="88950" y="54610"/>
                  </a:lnTo>
                  <a:lnTo>
                    <a:pt x="88950" y="41198"/>
                  </a:lnTo>
                  <a:lnTo>
                    <a:pt x="88950" y="28829"/>
                  </a:lnTo>
                  <a:close/>
                </a:path>
                <a:path w="344169" h="62230">
                  <a:moveTo>
                    <a:pt x="133642" y="17856"/>
                  </a:moveTo>
                  <a:lnTo>
                    <a:pt x="102844" y="17856"/>
                  </a:lnTo>
                  <a:lnTo>
                    <a:pt x="102844" y="61379"/>
                  </a:lnTo>
                  <a:lnTo>
                    <a:pt x="108737" y="61379"/>
                  </a:lnTo>
                  <a:lnTo>
                    <a:pt x="108737" y="23075"/>
                  </a:lnTo>
                  <a:lnTo>
                    <a:pt x="133642" y="23075"/>
                  </a:lnTo>
                  <a:lnTo>
                    <a:pt x="133642" y="17856"/>
                  </a:lnTo>
                  <a:close/>
                </a:path>
                <a:path w="344169" h="62230">
                  <a:moveTo>
                    <a:pt x="173037" y="28829"/>
                  </a:moveTo>
                  <a:lnTo>
                    <a:pt x="171513" y="24650"/>
                  </a:lnTo>
                  <a:lnTo>
                    <a:pt x="169405" y="22669"/>
                  </a:lnTo>
                  <a:lnTo>
                    <a:pt x="165455" y="18948"/>
                  </a:lnTo>
                  <a:lnTo>
                    <a:pt x="161086" y="17551"/>
                  </a:lnTo>
                  <a:lnTo>
                    <a:pt x="151980" y="17551"/>
                  </a:lnTo>
                  <a:lnTo>
                    <a:pt x="148729" y="18034"/>
                  </a:lnTo>
                  <a:lnTo>
                    <a:pt x="142557" y="20078"/>
                  </a:lnTo>
                  <a:lnTo>
                    <a:pt x="139915" y="21539"/>
                  </a:lnTo>
                  <a:lnTo>
                    <a:pt x="137693" y="23406"/>
                  </a:lnTo>
                  <a:lnTo>
                    <a:pt x="140347" y="27787"/>
                  </a:lnTo>
                  <a:lnTo>
                    <a:pt x="142176" y="26212"/>
                  </a:lnTo>
                  <a:lnTo>
                    <a:pt x="144348" y="24930"/>
                  </a:lnTo>
                  <a:lnTo>
                    <a:pt x="146875" y="24015"/>
                  </a:lnTo>
                  <a:lnTo>
                    <a:pt x="149428" y="23126"/>
                  </a:lnTo>
                  <a:lnTo>
                    <a:pt x="152057" y="22669"/>
                  </a:lnTo>
                  <a:lnTo>
                    <a:pt x="158851" y="22669"/>
                  </a:lnTo>
                  <a:lnTo>
                    <a:pt x="161912" y="23647"/>
                  </a:lnTo>
                  <a:lnTo>
                    <a:pt x="166103" y="27546"/>
                  </a:lnTo>
                  <a:lnTo>
                    <a:pt x="167157" y="30416"/>
                  </a:lnTo>
                  <a:lnTo>
                    <a:pt x="167157" y="36817"/>
                  </a:lnTo>
                  <a:lnTo>
                    <a:pt x="167157" y="41198"/>
                  </a:lnTo>
                  <a:lnTo>
                    <a:pt x="167157" y="48310"/>
                  </a:lnTo>
                  <a:lnTo>
                    <a:pt x="166001" y="51168"/>
                  </a:lnTo>
                  <a:lnTo>
                    <a:pt x="164223" y="53365"/>
                  </a:lnTo>
                  <a:lnTo>
                    <a:pt x="159473" y="56413"/>
                  </a:lnTo>
                  <a:lnTo>
                    <a:pt x="156654" y="57175"/>
                  </a:lnTo>
                  <a:lnTo>
                    <a:pt x="149872" y="57175"/>
                  </a:lnTo>
                  <a:lnTo>
                    <a:pt x="147167" y="56438"/>
                  </a:lnTo>
                  <a:lnTo>
                    <a:pt x="143294" y="53517"/>
                  </a:lnTo>
                  <a:lnTo>
                    <a:pt x="142328" y="51511"/>
                  </a:lnTo>
                  <a:lnTo>
                    <a:pt x="142328" y="43789"/>
                  </a:lnTo>
                  <a:lnTo>
                    <a:pt x="146062" y="41198"/>
                  </a:lnTo>
                  <a:lnTo>
                    <a:pt x="167157" y="41198"/>
                  </a:lnTo>
                  <a:lnTo>
                    <a:pt x="167157" y="36817"/>
                  </a:lnTo>
                  <a:lnTo>
                    <a:pt x="147485" y="36817"/>
                  </a:lnTo>
                  <a:lnTo>
                    <a:pt x="143217" y="37947"/>
                  </a:lnTo>
                  <a:lnTo>
                    <a:pt x="140550" y="40233"/>
                  </a:lnTo>
                  <a:lnTo>
                    <a:pt x="137883" y="42456"/>
                  </a:lnTo>
                  <a:lnTo>
                    <a:pt x="136550" y="45440"/>
                  </a:lnTo>
                  <a:lnTo>
                    <a:pt x="136550" y="52971"/>
                  </a:lnTo>
                  <a:lnTo>
                    <a:pt x="137985" y="56019"/>
                  </a:lnTo>
                  <a:lnTo>
                    <a:pt x="143713" y="60655"/>
                  </a:lnTo>
                  <a:lnTo>
                    <a:pt x="147574" y="61810"/>
                  </a:lnTo>
                  <a:lnTo>
                    <a:pt x="155968" y="61810"/>
                  </a:lnTo>
                  <a:lnTo>
                    <a:pt x="159004" y="61163"/>
                  </a:lnTo>
                  <a:lnTo>
                    <a:pt x="164134" y="58610"/>
                  </a:lnTo>
                  <a:lnTo>
                    <a:pt x="165735" y="57175"/>
                  </a:lnTo>
                  <a:lnTo>
                    <a:pt x="166077" y="56870"/>
                  </a:lnTo>
                  <a:lnTo>
                    <a:pt x="167411" y="54610"/>
                  </a:lnTo>
                  <a:lnTo>
                    <a:pt x="167411" y="61379"/>
                  </a:lnTo>
                  <a:lnTo>
                    <a:pt x="173037" y="61379"/>
                  </a:lnTo>
                  <a:lnTo>
                    <a:pt x="173037" y="54610"/>
                  </a:lnTo>
                  <a:lnTo>
                    <a:pt x="173037" y="41198"/>
                  </a:lnTo>
                  <a:lnTo>
                    <a:pt x="173037" y="28829"/>
                  </a:lnTo>
                  <a:close/>
                </a:path>
                <a:path w="344169" h="62230">
                  <a:moveTo>
                    <a:pt x="222516" y="17856"/>
                  </a:moveTo>
                  <a:lnTo>
                    <a:pt x="190652" y="17856"/>
                  </a:lnTo>
                  <a:lnTo>
                    <a:pt x="189649" y="38493"/>
                  </a:lnTo>
                  <a:lnTo>
                    <a:pt x="189306" y="42570"/>
                  </a:lnTo>
                  <a:lnTo>
                    <a:pt x="188544" y="48768"/>
                  </a:lnTo>
                  <a:lnTo>
                    <a:pt x="187769" y="51358"/>
                  </a:lnTo>
                  <a:lnTo>
                    <a:pt x="185458" y="55562"/>
                  </a:lnTo>
                  <a:lnTo>
                    <a:pt x="183756" y="56603"/>
                  </a:lnTo>
                  <a:lnTo>
                    <a:pt x="181102" y="56603"/>
                  </a:lnTo>
                  <a:lnTo>
                    <a:pt x="179412" y="56261"/>
                  </a:lnTo>
                  <a:lnTo>
                    <a:pt x="178993" y="61315"/>
                  </a:lnTo>
                  <a:lnTo>
                    <a:pt x="180632" y="61747"/>
                  </a:lnTo>
                  <a:lnTo>
                    <a:pt x="182054" y="61988"/>
                  </a:lnTo>
                  <a:lnTo>
                    <a:pt x="187464" y="61988"/>
                  </a:lnTo>
                  <a:lnTo>
                    <a:pt x="190423" y="59550"/>
                  </a:lnTo>
                  <a:lnTo>
                    <a:pt x="193725" y="49834"/>
                  </a:lnTo>
                  <a:lnTo>
                    <a:pt x="194779" y="42887"/>
                  </a:lnTo>
                  <a:lnTo>
                    <a:pt x="195795" y="23075"/>
                  </a:lnTo>
                  <a:lnTo>
                    <a:pt x="216623" y="23075"/>
                  </a:lnTo>
                  <a:lnTo>
                    <a:pt x="216623" y="61379"/>
                  </a:lnTo>
                  <a:lnTo>
                    <a:pt x="222516" y="61379"/>
                  </a:lnTo>
                  <a:lnTo>
                    <a:pt x="222516" y="17856"/>
                  </a:lnTo>
                  <a:close/>
                </a:path>
                <a:path w="344169" h="62230">
                  <a:moveTo>
                    <a:pt x="272923" y="42697"/>
                  </a:moveTo>
                  <a:lnTo>
                    <a:pt x="271487" y="39255"/>
                  </a:lnTo>
                  <a:lnTo>
                    <a:pt x="269328" y="37452"/>
                  </a:lnTo>
                  <a:lnTo>
                    <a:pt x="266966" y="35483"/>
                  </a:lnTo>
                  <a:lnTo>
                    <a:pt x="266966" y="43942"/>
                  </a:lnTo>
                  <a:lnTo>
                    <a:pt x="266966" y="50406"/>
                  </a:lnTo>
                  <a:lnTo>
                    <a:pt x="265925" y="52882"/>
                  </a:lnTo>
                  <a:lnTo>
                    <a:pt x="261772" y="56235"/>
                  </a:lnTo>
                  <a:lnTo>
                    <a:pt x="258737" y="57048"/>
                  </a:lnTo>
                  <a:lnTo>
                    <a:pt x="243370" y="56845"/>
                  </a:lnTo>
                  <a:lnTo>
                    <a:pt x="243370" y="37452"/>
                  </a:lnTo>
                  <a:lnTo>
                    <a:pt x="258800" y="37693"/>
                  </a:lnTo>
                  <a:lnTo>
                    <a:pt x="261861" y="38493"/>
                  </a:lnTo>
                  <a:lnTo>
                    <a:pt x="265925" y="41567"/>
                  </a:lnTo>
                  <a:lnTo>
                    <a:pt x="266966" y="43942"/>
                  </a:lnTo>
                  <a:lnTo>
                    <a:pt x="266966" y="35483"/>
                  </a:lnTo>
                  <a:lnTo>
                    <a:pt x="265823" y="34531"/>
                  </a:lnTo>
                  <a:lnTo>
                    <a:pt x="261658" y="33312"/>
                  </a:lnTo>
                  <a:lnTo>
                    <a:pt x="243370" y="33096"/>
                  </a:lnTo>
                  <a:lnTo>
                    <a:pt x="243370" y="17856"/>
                  </a:lnTo>
                  <a:lnTo>
                    <a:pt x="237502" y="17856"/>
                  </a:lnTo>
                  <a:lnTo>
                    <a:pt x="237502" y="61379"/>
                  </a:lnTo>
                  <a:lnTo>
                    <a:pt x="260819" y="61531"/>
                  </a:lnTo>
                  <a:lnTo>
                    <a:pt x="265264" y="60312"/>
                  </a:lnTo>
                  <a:lnTo>
                    <a:pt x="269278" y="57048"/>
                  </a:lnTo>
                  <a:lnTo>
                    <a:pt x="271386" y="55346"/>
                  </a:lnTo>
                  <a:lnTo>
                    <a:pt x="272923" y="51816"/>
                  </a:lnTo>
                  <a:lnTo>
                    <a:pt x="272923" y="42697"/>
                  </a:lnTo>
                  <a:close/>
                </a:path>
                <a:path w="344169" h="62230">
                  <a:moveTo>
                    <a:pt x="321500" y="17856"/>
                  </a:moveTo>
                  <a:lnTo>
                    <a:pt x="315620" y="17856"/>
                  </a:lnTo>
                  <a:lnTo>
                    <a:pt x="315620" y="37147"/>
                  </a:lnTo>
                  <a:lnTo>
                    <a:pt x="288226" y="37147"/>
                  </a:lnTo>
                  <a:lnTo>
                    <a:pt x="288226" y="17856"/>
                  </a:lnTo>
                  <a:lnTo>
                    <a:pt x="282346" y="17856"/>
                  </a:lnTo>
                  <a:lnTo>
                    <a:pt x="282346" y="61379"/>
                  </a:lnTo>
                  <a:lnTo>
                    <a:pt x="288226" y="61379"/>
                  </a:lnTo>
                  <a:lnTo>
                    <a:pt x="288226" y="42176"/>
                  </a:lnTo>
                  <a:lnTo>
                    <a:pt x="315620" y="42176"/>
                  </a:lnTo>
                  <a:lnTo>
                    <a:pt x="315620" y="61379"/>
                  </a:lnTo>
                  <a:lnTo>
                    <a:pt x="321500" y="61379"/>
                  </a:lnTo>
                  <a:lnTo>
                    <a:pt x="321500" y="17856"/>
                  </a:lnTo>
                  <a:close/>
                </a:path>
                <a:path w="344169" h="62230">
                  <a:moveTo>
                    <a:pt x="342341" y="17856"/>
                  </a:moveTo>
                  <a:lnTo>
                    <a:pt x="336461" y="17856"/>
                  </a:lnTo>
                  <a:lnTo>
                    <a:pt x="336461" y="61391"/>
                  </a:lnTo>
                  <a:lnTo>
                    <a:pt x="342341" y="61391"/>
                  </a:lnTo>
                  <a:lnTo>
                    <a:pt x="342341" y="17856"/>
                  </a:lnTo>
                  <a:close/>
                </a:path>
                <a:path w="344169" h="62230">
                  <a:moveTo>
                    <a:pt x="343750" y="2946"/>
                  </a:moveTo>
                  <a:lnTo>
                    <a:pt x="343344" y="2006"/>
                  </a:lnTo>
                  <a:lnTo>
                    <a:pt x="341693" y="393"/>
                  </a:lnTo>
                  <a:lnTo>
                    <a:pt x="340652" y="0"/>
                  </a:lnTo>
                  <a:lnTo>
                    <a:pt x="338239" y="0"/>
                  </a:lnTo>
                  <a:lnTo>
                    <a:pt x="337210" y="419"/>
                  </a:lnTo>
                  <a:lnTo>
                    <a:pt x="335559" y="2070"/>
                  </a:lnTo>
                  <a:lnTo>
                    <a:pt x="335191" y="2946"/>
                  </a:lnTo>
                  <a:lnTo>
                    <a:pt x="335153" y="5270"/>
                  </a:lnTo>
                  <a:lnTo>
                    <a:pt x="335559" y="6299"/>
                  </a:lnTo>
                  <a:lnTo>
                    <a:pt x="337210" y="7950"/>
                  </a:lnTo>
                  <a:lnTo>
                    <a:pt x="338239" y="8382"/>
                  </a:lnTo>
                  <a:lnTo>
                    <a:pt x="340652" y="8382"/>
                  </a:lnTo>
                  <a:lnTo>
                    <a:pt x="341693" y="7950"/>
                  </a:lnTo>
                  <a:lnTo>
                    <a:pt x="343344" y="6299"/>
                  </a:lnTo>
                  <a:lnTo>
                    <a:pt x="343750" y="5270"/>
                  </a:lnTo>
                  <a:lnTo>
                    <a:pt x="343750" y="294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03293" y="1250980"/>
              <a:ext cx="757555" cy="310515"/>
            </a:xfrm>
            <a:custGeom>
              <a:avLst/>
              <a:gdLst/>
              <a:ahLst/>
              <a:cxnLst/>
              <a:rect l="l" t="t" r="r" b="b"/>
              <a:pathLst>
                <a:path w="757555" h="310515">
                  <a:moveTo>
                    <a:pt x="742748" y="0"/>
                  </a:moveTo>
                  <a:lnTo>
                    <a:pt x="14727" y="0"/>
                  </a:lnTo>
                  <a:lnTo>
                    <a:pt x="9646" y="2286"/>
                  </a:lnTo>
                  <a:lnTo>
                    <a:pt x="5977" y="5943"/>
                  </a:lnTo>
                  <a:lnTo>
                    <a:pt x="2286" y="9662"/>
                  </a:lnTo>
                  <a:lnTo>
                    <a:pt x="0" y="14752"/>
                  </a:lnTo>
                  <a:lnTo>
                    <a:pt x="0" y="295503"/>
                  </a:lnTo>
                  <a:lnTo>
                    <a:pt x="2286" y="300563"/>
                  </a:lnTo>
                  <a:lnTo>
                    <a:pt x="9646" y="307939"/>
                  </a:lnTo>
                  <a:lnTo>
                    <a:pt x="14727" y="310225"/>
                  </a:lnTo>
                  <a:lnTo>
                    <a:pt x="742748" y="310225"/>
                  </a:lnTo>
                  <a:lnTo>
                    <a:pt x="747832" y="307939"/>
                  </a:lnTo>
                  <a:lnTo>
                    <a:pt x="755202" y="300563"/>
                  </a:lnTo>
                  <a:lnTo>
                    <a:pt x="755655" y="299557"/>
                  </a:lnTo>
                  <a:lnTo>
                    <a:pt x="17647" y="299557"/>
                  </a:lnTo>
                  <a:lnTo>
                    <a:pt x="15218" y="298490"/>
                  </a:lnTo>
                  <a:lnTo>
                    <a:pt x="11740" y="294985"/>
                  </a:lnTo>
                  <a:lnTo>
                    <a:pt x="10646" y="292577"/>
                  </a:lnTo>
                  <a:lnTo>
                    <a:pt x="10646" y="17647"/>
                  </a:lnTo>
                  <a:lnTo>
                    <a:pt x="11728" y="15240"/>
                  </a:lnTo>
                  <a:lnTo>
                    <a:pt x="15218" y="11734"/>
                  </a:lnTo>
                  <a:lnTo>
                    <a:pt x="17647" y="10637"/>
                  </a:lnTo>
                  <a:lnTo>
                    <a:pt x="755638" y="10637"/>
                  </a:lnTo>
                  <a:lnTo>
                    <a:pt x="755202" y="9662"/>
                  </a:lnTo>
                  <a:lnTo>
                    <a:pt x="751511" y="5943"/>
                  </a:lnTo>
                  <a:lnTo>
                    <a:pt x="747832" y="2286"/>
                  </a:lnTo>
                  <a:lnTo>
                    <a:pt x="742748" y="0"/>
                  </a:lnTo>
                  <a:close/>
                </a:path>
                <a:path w="757555" h="310515">
                  <a:moveTo>
                    <a:pt x="755638" y="10637"/>
                  </a:moveTo>
                  <a:lnTo>
                    <a:pt x="739831" y="10637"/>
                  </a:lnTo>
                  <a:lnTo>
                    <a:pt x="742236" y="11734"/>
                  </a:lnTo>
                  <a:lnTo>
                    <a:pt x="744010" y="13472"/>
                  </a:lnTo>
                  <a:lnTo>
                    <a:pt x="745748" y="15240"/>
                  </a:lnTo>
                  <a:lnTo>
                    <a:pt x="746833" y="17647"/>
                  </a:lnTo>
                  <a:lnTo>
                    <a:pt x="746833" y="292577"/>
                  </a:lnTo>
                  <a:lnTo>
                    <a:pt x="745726" y="294985"/>
                  </a:lnTo>
                  <a:lnTo>
                    <a:pt x="742236" y="298460"/>
                  </a:lnTo>
                  <a:lnTo>
                    <a:pt x="739831" y="299557"/>
                  </a:lnTo>
                  <a:lnTo>
                    <a:pt x="755655" y="299557"/>
                  </a:lnTo>
                  <a:lnTo>
                    <a:pt x="757476" y="295503"/>
                  </a:lnTo>
                  <a:lnTo>
                    <a:pt x="757476" y="14752"/>
                  </a:lnTo>
                  <a:lnTo>
                    <a:pt x="755638" y="10637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158" y="1250980"/>
              <a:ext cx="757488" cy="3102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54194" y="1141070"/>
              <a:ext cx="2035810" cy="115570"/>
            </a:xfrm>
            <a:custGeom>
              <a:avLst/>
              <a:gdLst/>
              <a:ahLst/>
              <a:cxnLst/>
              <a:rect l="l" t="t" r="r" b="b"/>
              <a:pathLst>
                <a:path w="2035810" h="115569">
                  <a:moveTo>
                    <a:pt x="2013011" y="0"/>
                  </a:moveTo>
                  <a:lnTo>
                    <a:pt x="22515" y="0"/>
                  </a:lnTo>
                  <a:lnTo>
                    <a:pt x="22515" y="64648"/>
                  </a:lnTo>
                  <a:lnTo>
                    <a:pt x="0" y="64648"/>
                  </a:lnTo>
                  <a:lnTo>
                    <a:pt x="27825" y="115244"/>
                  </a:lnTo>
                  <a:lnTo>
                    <a:pt x="55662" y="64648"/>
                  </a:lnTo>
                  <a:lnTo>
                    <a:pt x="33146" y="64648"/>
                  </a:lnTo>
                  <a:lnTo>
                    <a:pt x="33146" y="10667"/>
                  </a:lnTo>
                  <a:lnTo>
                    <a:pt x="2002404" y="10667"/>
                  </a:lnTo>
                  <a:lnTo>
                    <a:pt x="2002404" y="64648"/>
                  </a:lnTo>
                  <a:lnTo>
                    <a:pt x="1979880" y="64648"/>
                  </a:lnTo>
                  <a:lnTo>
                    <a:pt x="2007708" y="115244"/>
                  </a:lnTo>
                  <a:lnTo>
                    <a:pt x="2035536" y="64648"/>
                  </a:lnTo>
                  <a:lnTo>
                    <a:pt x="2013011" y="64648"/>
                  </a:lnTo>
                  <a:lnTo>
                    <a:pt x="201301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3293" y="880069"/>
              <a:ext cx="2737354" cy="1813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506093" y="1056106"/>
              <a:ext cx="1271270" cy="819785"/>
            </a:xfrm>
            <a:custGeom>
              <a:avLst/>
              <a:gdLst/>
              <a:ahLst/>
              <a:cxnLst/>
              <a:rect l="l" t="t" r="r" b="b"/>
              <a:pathLst>
                <a:path w="1271270" h="819785">
                  <a:moveTo>
                    <a:pt x="6045" y="745363"/>
                  </a:moveTo>
                  <a:lnTo>
                    <a:pt x="0" y="745363"/>
                  </a:lnTo>
                  <a:lnTo>
                    <a:pt x="0" y="803287"/>
                  </a:lnTo>
                  <a:lnTo>
                    <a:pt x="6045" y="803287"/>
                  </a:lnTo>
                  <a:lnTo>
                    <a:pt x="6045" y="745363"/>
                  </a:lnTo>
                  <a:close/>
                </a:path>
                <a:path w="1271270" h="819785">
                  <a:moveTo>
                    <a:pt x="61556" y="759764"/>
                  </a:moveTo>
                  <a:lnTo>
                    <a:pt x="55676" y="759764"/>
                  </a:lnTo>
                  <a:lnTo>
                    <a:pt x="55676" y="779056"/>
                  </a:lnTo>
                  <a:lnTo>
                    <a:pt x="28308" y="779056"/>
                  </a:lnTo>
                  <a:lnTo>
                    <a:pt x="28308" y="759764"/>
                  </a:lnTo>
                  <a:lnTo>
                    <a:pt x="22428" y="759764"/>
                  </a:lnTo>
                  <a:lnTo>
                    <a:pt x="22428" y="803287"/>
                  </a:lnTo>
                  <a:lnTo>
                    <a:pt x="28308" y="803287"/>
                  </a:lnTo>
                  <a:lnTo>
                    <a:pt x="28308" y="784085"/>
                  </a:lnTo>
                  <a:lnTo>
                    <a:pt x="55676" y="784085"/>
                  </a:lnTo>
                  <a:lnTo>
                    <a:pt x="55676" y="803287"/>
                  </a:lnTo>
                  <a:lnTo>
                    <a:pt x="61556" y="803287"/>
                  </a:lnTo>
                  <a:lnTo>
                    <a:pt x="61556" y="759764"/>
                  </a:lnTo>
                  <a:close/>
                </a:path>
                <a:path w="1271270" h="819785">
                  <a:moveTo>
                    <a:pt x="118986" y="798169"/>
                  </a:moveTo>
                  <a:lnTo>
                    <a:pt x="112204" y="798169"/>
                  </a:lnTo>
                  <a:lnTo>
                    <a:pt x="112204" y="764971"/>
                  </a:lnTo>
                  <a:lnTo>
                    <a:pt x="112204" y="759764"/>
                  </a:lnTo>
                  <a:lnTo>
                    <a:pt x="106324" y="759764"/>
                  </a:lnTo>
                  <a:lnTo>
                    <a:pt x="106324" y="764971"/>
                  </a:lnTo>
                  <a:lnTo>
                    <a:pt x="106324" y="798169"/>
                  </a:lnTo>
                  <a:lnTo>
                    <a:pt x="79184" y="798169"/>
                  </a:lnTo>
                  <a:lnTo>
                    <a:pt x="81165" y="796671"/>
                  </a:lnTo>
                  <a:lnTo>
                    <a:pt x="82550" y="793927"/>
                  </a:lnTo>
                  <a:lnTo>
                    <a:pt x="84112" y="785952"/>
                  </a:lnTo>
                  <a:lnTo>
                    <a:pt x="84620" y="780821"/>
                  </a:lnTo>
                  <a:lnTo>
                    <a:pt x="84912" y="774331"/>
                  </a:lnTo>
                  <a:lnTo>
                    <a:pt x="85382" y="764971"/>
                  </a:lnTo>
                  <a:lnTo>
                    <a:pt x="106324" y="764971"/>
                  </a:lnTo>
                  <a:lnTo>
                    <a:pt x="106324" y="759764"/>
                  </a:lnTo>
                  <a:lnTo>
                    <a:pt x="80111" y="759764"/>
                  </a:lnTo>
                  <a:lnTo>
                    <a:pt x="79502" y="774674"/>
                  </a:lnTo>
                  <a:lnTo>
                    <a:pt x="79121" y="781773"/>
                  </a:lnTo>
                  <a:lnTo>
                    <a:pt x="78409" y="787565"/>
                  </a:lnTo>
                  <a:lnTo>
                    <a:pt x="76327" y="795858"/>
                  </a:lnTo>
                  <a:lnTo>
                    <a:pt x="74320" y="797991"/>
                  </a:lnTo>
                  <a:lnTo>
                    <a:pt x="71424" y="798169"/>
                  </a:lnTo>
                  <a:lnTo>
                    <a:pt x="68935" y="798169"/>
                  </a:lnTo>
                  <a:lnTo>
                    <a:pt x="68935" y="813803"/>
                  </a:lnTo>
                  <a:lnTo>
                    <a:pt x="74485" y="813803"/>
                  </a:lnTo>
                  <a:lnTo>
                    <a:pt x="74485" y="803287"/>
                  </a:lnTo>
                  <a:lnTo>
                    <a:pt x="113449" y="803287"/>
                  </a:lnTo>
                  <a:lnTo>
                    <a:pt x="113449" y="813803"/>
                  </a:lnTo>
                  <a:lnTo>
                    <a:pt x="118986" y="813803"/>
                  </a:lnTo>
                  <a:lnTo>
                    <a:pt x="118986" y="803287"/>
                  </a:lnTo>
                  <a:lnTo>
                    <a:pt x="118986" y="798169"/>
                  </a:lnTo>
                  <a:close/>
                </a:path>
                <a:path w="1271270" h="819785">
                  <a:moveTo>
                    <a:pt x="168795" y="759764"/>
                  </a:moveTo>
                  <a:lnTo>
                    <a:pt x="163588" y="759764"/>
                  </a:lnTo>
                  <a:lnTo>
                    <a:pt x="134543" y="794359"/>
                  </a:lnTo>
                  <a:lnTo>
                    <a:pt x="134543" y="759764"/>
                  </a:lnTo>
                  <a:lnTo>
                    <a:pt x="128663" y="759764"/>
                  </a:lnTo>
                  <a:lnTo>
                    <a:pt x="128663" y="803287"/>
                  </a:lnTo>
                  <a:lnTo>
                    <a:pt x="133959" y="803287"/>
                  </a:lnTo>
                  <a:lnTo>
                    <a:pt x="162915" y="768692"/>
                  </a:lnTo>
                  <a:lnTo>
                    <a:pt x="162915" y="803287"/>
                  </a:lnTo>
                  <a:lnTo>
                    <a:pt x="168795" y="803287"/>
                  </a:lnTo>
                  <a:lnTo>
                    <a:pt x="168795" y="759764"/>
                  </a:lnTo>
                  <a:close/>
                </a:path>
                <a:path w="1271270" h="819785">
                  <a:moveTo>
                    <a:pt x="220433" y="785736"/>
                  </a:moveTo>
                  <a:lnTo>
                    <a:pt x="218605" y="783513"/>
                  </a:lnTo>
                  <a:lnTo>
                    <a:pt x="217500" y="782167"/>
                  </a:lnTo>
                  <a:lnTo>
                    <a:pt x="214655" y="781507"/>
                  </a:lnTo>
                  <a:lnTo>
                    <a:pt x="214655" y="788543"/>
                  </a:lnTo>
                  <a:lnTo>
                    <a:pt x="214655" y="793724"/>
                  </a:lnTo>
                  <a:lnTo>
                    <a:pt x="213715" y="795642"/>
                  </a:lnTo>
                  <a:lnTo>
                    <a:pt x="209956" y="798042"/>
                  </a:lnTo>
                  <a:lnTo>
                    <a:pt x="207137" y="798652"/>
                  </a:lnTo>
                  <a:lnTo>
                    <a:pt x="189572" y="798652"/>
                  </a:lnTo>
                  <a:lnTo>
                    <a:pt x="189572" y="783513"/>
                  </a:lnTo>
                  <a:lnTo>
                    <a:pt x="207670" y="783513"/>
                  </a:lnTo>
                  <a:lnTo>
                    <a:pt x="210362" y="784148"/>
                  </a:lnTo>
                  <a:lnTo>
                    <a:pt x="212064" y="785393"/>
                  </a:lnTo>
                  <a:lnTo>
                    <a:pt x="213791" y="786612"/>
                  </a:lnTo>
                  <a:lnTo>
                    <a:pt x="214655" y="788543"/>
                  </a:lnTo>
                  <a:lnTo>
                    <a:pt x="214655" y="781507"/>
                  </a:lnTo>
                  <a:lnTo>
                    <a:pt x="211594" y="780796"/>
                  </a:lnTo>
                  <a:lnTo>
                    <a:pt x="213893" y="779945"/>
                  </a:lnTo>
                  <a:lnTo>
                    <a:pt x="215049" y="779145"/>
                  </a:lnTo>
                  <a:lnTo>
                    <a:pt x="215709" y="778687"/>
                  </a:lnTo>
                  <a:lnTo>
                    <a:pt x="218313" y="775335"/>
                  </a:lnTo>
                  <a:lnTo>
                    <a:pt x="218935" y="773328"/>
                  </a:lnTo>
                  <a:lnTo>
                    <a:pt x="218935" y="767359"/>
                  </a:lnTo>
                  <a:lnTo>
                    <a:pt x="217551" y="764616"/>
                  </a:lnTo>
                  <a:lnTo>
                    <a:pt x="217233" y="764400"/>
                  </a:lnTo>
                  <a:lnTo>
                    <a:pt x="213080" y="761555"/>
                  </a:lnTo>
                  <a:lnTo>
                    <a:pt x="213080" y="769239"/>
                  </a:lnTo>
                  <a:lnTo>
                    <a:pt x="213080" y="774115"/>
                  </a:lnTo>
                  <a:lnTo>
                    <a:pt x="212191" y="775944"/>
                  </a:lnTo>
                  <a:lnTo>
                    <a:pt x="208584" y="778510"/>
                  </a:lnTo>
                  <a:lnTo>
                    <a:pt x="206006" y="779145"/>
                  </a:lnTo>
                  <a:lnTo>
                    <a:pt x="189572" y="779145"/>
                  </a:lnTo>
                  <a:lnTo>
                    <a:pt x="189572" y="764400"/>
                  </a:lnTo>
                  <a:lnTo>
                    <a:pt x="206006" y="764400"/>
                  </a:lnTo>
                  <a:lnTo>
                    <a:pt x="208584" y="765009"/>
                  </a:lnTo>
                  <a:lnTo>
                    <a:pt x="212191" y="767448"/>
                  </a:lnTo>
                  <a:lnTo>
                    <a:pt x="213080" y="769239"/>
                  </a:lnTo>
                  <a:lnTo>
                    <a:pt x="213080" y="761555"/>
                  </a:lnTo>
                  <a:lnTo>
                    <a:pt x="211912" y="760742"/>
                  </a:lnTo>
                  <a:lnTo>
                    <a:pt x="208026" y="759764"/>
                  </a:lnTo>
                  <a:lnTo>
                    <a:pt x="183857" y="759764"/>
                  </a:lnTo>
                  <a:lnTo>
                    <a:pt x="183857" y="803287"/>
                  </a:lnTo>
                  <a:lnTo>
                    <a:pt x="209207" y="803287"/>
                  </a:lnTo>
                  <a:lnTo>
                    <a:pt x="213398" y="802284"/>
                  </a:lnTo>
                  <a:lnTo>
                    <a:pt x="218401" y="798652"/>
                  </a:lnTo>
                  <a:lnTo>
                    <a:pt x="219036" y="798195"/>
                  </a:lnTo>
                  <a:lnTo>
                    <a:pt x="220433" y="795274"/>
                  </a:lnTo>
                  <a:lnTo>
                    <a:pt x="220433" y="785736"/>
                  </a:lnTo>
                  <a:close/>
                </a:path>
                <a:path w="1271270" h="819785">
                  <a:moveTo>
                    <a:pt x="238328" y="759764"/>
                  </a:moveTo>
                  <a:lnTo>
                    <a:pt x="232435" y="759764"/>
                  </a:lnTo>
                  <a:lnTo>
                    <a:pt x="232435" y="803300"/>
                  </a:lnTo>
                  <a:lnTo>
                    <a:pt x="238328" y="803300"/>
                  </a:lnTo>
                  <a:lnTo>
                    <a:pt x="238328" y="759764"/>
                  </a:lnTo>
                  <a:close/>
                </a:path>
                <a:path w="1271270" h="819785">
                  <a:moveTo>
                    <a:pt x="239712" y="744855"/>
                  </a:moveTo>
                  <a:lnTo>
                    <a:pt x="239306" y="743889"/>
                  </a:lnTo>
                  <a:lnTo>
                    <a:pt x="237655" y="742302"/>
                  </a:lnTo>
                  <a:lnTo>
                    <a:pt x="236626" y="741908"/>
                  </a:lnTo>
                  <a:lnTo>
                    <a:pt x="234200" y="741908"/>
                  </a:lnTo>
                  <a:lnTo>
                    <a:pt x="233184" y="742302"/>
                  </a:lnTo>
                  <a:lnTo>
                    <a:pt x="231521" y="743978"/>
                  </a:lnTo>
                  <a:lnTo>
                    <a:pt x="231152" y="744855"/>
                  </a:lnTo>
                  <a:lnTo>
                    <a:pt x="231114" y="747179"/>
                  </a:lnTo>
                  <a:lnTo>
                    <a:pt x="231521" y="748182"/>
                  </a:lnTo>
                  <a:lnTo>
                    <a:pt x="233184" y="749833"/>
                  </a:lnTo>
                  <a:lnTo>
                    <a:pt x="234200" y="750252"/>
                  </a:lnTo>
                  <a:lnTo>
                    <a:pt x="236626" y="750252"/>
                  </a:lnTo>
                  <a:lnTo>
                    <a:pt x="237655" y="749833"/>
                  </a:lnTo>
                  <a:lnTo>
                    <a:pt x="239306" y="748182"/>
                  </a:lnTo>
                  <a:lnTo>
                    <a:pt x="239712" y="747179"/>
                  </a:lnTo>
                  <a:lnTo>
                    <a:pt x="239712" y="744855"/>
                  </a:lnTo>
                  <a:close/>
                </a:path>
                <a:path w="1271270" h="819785">
                  <a:moveTo>
                    <a:pt x="295732" y="798169"/>
                  </a:moveTo>
                  <a:lnTo>
                    <a:pt x="288963" y="798169"/>
                  </a:lnTo>
                  <a:lnTo>
                    <a:pt x="288963" y="764971"/>
                  </a:lnTo>
                  <a:lnTo>
                    <a:pt x="288963" y="759764"/>
                  </a:lnTo>
                  <a:lnTo>
                    <a:pt x="283083" y="759764"/>
                  </a:lnTo>
                  <a:lnTo>
                    <a:pt x="283083" y="764971"/>
                  </a:lnTo>
                  <a:lnTo>
                    <a:pt x="283083" y="798169"/>
                  </a:lnTo>
                  <a:lnTo>
                    <a:pt x="255943" y="798169"/>
                  </a:lnTo>
                  <a:lnTo>
                    <a:pt x="257937" y="796671"/>
                  </a:lnTo>
                  <a:lnTo>
                    <a:pt x="259308" y="793927"/>
                  </a:lnTo>
                  <a:lnTo>
                    <a:pt x="260845" y="785952"/>
                  </a:lnTo>
                  <a:lnTo>
                    <a:pt x="261366" y="780821"/>
                  </a:lnTo>
                  <a:lnTo>
                    <a:pt x="261670" y="774331"/>
                  </a:lnTo>
                  <a:lnTo>
                    <a:pt x="262140" y="764971"/>
                  </a:lnTo>
                  <a:lnTo>
                    <a:pt x="283083" y="764971"/>
                  </a:lnTo>
                  <a:lnTo>
                    <a:pt x="283083" y="759764"/>
                  </a:lnTo>
                  <a:lnTo>
                    <a:pt x="256844" y="759764"/>
                  </a:lnTo>
                  <a:lnTo>
                    <a:pt x="256260" y="774674"/>
                  </a:lnTo>
                  <a:lnTo>
                    <a:pt x="255879" y="781773"/>
                  </a:lnTo>
                  <a:lnTo>
                    <a:pt x="255155" y="787565"/>
                  </a:lnTo>
                  <a:lnTo>
                    <a:pt x="253085" y="795858"/>
                  </a:lnTo>
                  <a:lnTo>
                    <a:pt x="251079" y="797991"/>
                  </a:lnTo>
                  <a:lnTo>
                    <a:pt x="248170" y="798169"/>
                  </a:lnTo>
                  <a:lnTo>
                    <a:pt x="245694" y="798169"/>
                  </a:lnTo>
                  <a:lnTo>
                    <a:pt x="245694" y="813803"/>
                  </a:lnTo>
                  <a:lnTo>
                    <a:pt x="251231" y="813803"/>
                  </a:lnTo>
                  <a:lnTo>
                    <a:pt x="251231" y="803287"/>
                  </a:lnTo>
                  <a:lnTo>
                    <a:pt x="290182" y="803287"/>
                  </a:lnTo>
                  <a:lnTo>
                    <a:pt x="290182" y="813803"/>
                  </a:lnTo>
                  <a:lnTo>
                    <a:pt x="295732" y="813803"/>
                  </a:lnTo>
                  <a:lnTo>
                    <a:pt x="295732" y="803287"/>
                  </a:lnTo>
                  <a:lnTo>
                    <a:pt x="295732" y="798169"/>
                  </a:lnTo>
                  <a:close/>
                </a:path>
                <a:path w="1271270" h="819785">
                  <a:moveTo>
                    <a:pt x="342404" y="759764"/>
                  </a:moveTo>
                  <a:lnTo>
                    <a:pt x="336613" y="759764"/>
                  </a:lnTo>
                  <a:lnTo>
                    <a:pt x="320230" y="796772"/>
                  </a:lnTo>
                  <a:lnTo>
                    <a:pt x="303847" y="759764"/>
                  </a:lnTo>
                  <a:lnTo>
                    <a:pt x="297738" y="759764"/>
                  </a:lnTo>
                  <a:lnTo>
                    <a:pt x="317182" y="803198"/>
                  </a:lnTo>
                  <a:lnTo>
                    <a:pt x="314058" y="810082"/>
                  </a:lnTo>
                  <a:lnTo>
                    <a:pt x="312750" y="811949"/>
                  </a:lnTo>
                  <a:lnTo>
                    <a:pt x="309943" y="814171"/>
                  </a:lnTo>
                  <a:lnTo>
                    <a:pt x="308229" y="814717"/>
                  </a:lnTo>
                  <a:lnTo>
                    <a:pt x="303161" y="814717"/>
                  </a:lnTo>
                  <a:lnTo>
                    <a:pt x="300520" y="813587"/>
                  </a:lnTo>
                  <a:lnTo>
                    <a:pt x="298310" y="811403"/>
                  </a:lnTo>
                  <a:lnTo>
                    <a:pt x="295579" y="815784"/>
                  </a:lnTo>
                  <a:lnTo>
                    <a:pt x="296913" y="817092"/>
                  </a:lnTo>
                  <a:lnTo>
                    <a:pt x="298488" y="818108"/>
                  </a:lnTo>
                  <a:lnTo>
                    <a:pt x="302120" y="819416"/>
                  </a:lnTo>
                  <a:lnTo>
                    <a:pt x="304063" y="819746"/>
                  </a:lnTo>
                  <a:lnTo>
                    <a:pt x="309422" y="819746"/>
                  </a:lnTo>
                  <a:lnTo>
                    <a:pt x="312216" y="818896"/>
                  </a:lnTo>
                  <a:lnTo>
                    <a:pt x="316839" y="815479"/>
                  </a:lnTo>
                  <a:lnTo>
                    <a:pt x="318897" y="812584"/>
                  </a:lnTo>
                  <a:lnTo>
                    <a:pt x="320636" y="808507"/>
                  </a:lnTo>
                  <a:lnTo>
                    <a:pt x="342404" y="759764"/>
                  </a:lnTo>
                  <a:close/>
                </a:path>
                <a:path w="1271270" h="819785">
                  <a:moveTo>
                    <a:pt x="381152" y="770737"/>
                  </a:moveTo>
                  <a:lnTo>
                    <a:pt x="379628" y="766533"/>
                  </a:lnTo>
                  <a:lnTo>
                    <a:pt x="377545" y="764578"/>
                  </a:lnTo>
                  <a:lnTo>
                    <a:pt x="373570" y="760857"/>
                  </a:lnTo>
                  <a:lnTo>
                    <a:pt x="369189" y="759434"/>
                  </a:lnTo>
                  <a:lnTo>
                    <a:pt x="360095" y="759434"/>
                  </a:lnTo>
                  <a:lnTo>
                    <a:pt x="356844" y="759942"/>
                  </a:lnTo>
                  <a:lnTo>
                    <a:pt x="350672" y="761987"/>
                  </a:lnTo>
                  <a:lnTo>
                    <a:pt x="348030" y="763447"/>
                  </a:lnTo>
                  <a:lnTo>
                    <a:pt x="345808" y="765314"/>
                  </a:lnTo>
                  <a:lnTo>
                    <a:pt x="348462" y="769696"/>
                  </a:lnTo>
                  <a:lnTo>
                    <a:pt x="350291" y="768083"/>
                  </a:lnTo>
                  <a:lnTo>
                    <a:pt x="352450" y="766838"/>
                  </a:lnTo>
                  <a:lnTo>
                    <a:pt x="357543" y="765035"/>
                  </a:lnTo>
                  <a:lnTo>
                    <a:pt x="360184" y="764578"/>
                  </a:lnTo>
                  <a:lnTo>
                    <a:pt x="366966" y="764578"/>
                  </a:lnTo>
                  <a:lnTo>
                    <a:pt x="370027" y="765556"/>
                  </a:lnTo>
                  <a:lnTo>
                    <a:pt x="374218" y="769454"/>
                  </a:lnTo>
                  <a:lnTo>
                    <a:pt x="375272" y="772325"/>
                  </a:lnTo>
                  <a:lnTo>
                    <a:pt x="375272" y="778725"/>
                  </a:lnTo>
                  <a:lnTo>
                    <a:pt x="375272" y="783107"/>
                  </a:lnTo>
                  <a:lnTo>
                    <a:pt x="375272" y="790219"/>
                  </a:lnTo>
                  <a:lnTo>
                    <a:pt x="374116" y="793076"/>
                  </a:lnTo>
                  <a:lnTo>
                    <a:pt x="372351" y="795274"/>
                  </a:lnTo>
                  <a:lnTo>
                    <a:pt x="367601" y="798322"/>
                  </a:lnTo>
                  <a:lnTo>
                    <a:pt x="364769" y="799084"/>
                  </a:lnTo>
                  <a:lnTo>
                    <a:pt x="357974" y="799084"/>
                  </a:lnTo>
                  <a:lnTo>
                    <a:pt x="355282" y="798347"/>
                  </a:lnTo>
                  <a:lnTo>
                    <a:pt x="351421" y="795426"/>
                  </a:lnTo>
                  <a:lnTo>
                    <a:pt x="350456" y="793419"/>
                  </a:lnTo>
                  <a:lnTo>
                    <a:pt x="350456" y="785698"/>
                  </a:lnTo>
                  <a:lnTo>
                    <a:pt x="354164" y="783107"/>
                  </a:lnTo>
                  <a:lnTo>
                    <a:pt x="375272" y="783107"/>
                  </a:lnTo>
                  <a:lnTo>
                    <a:pt x="375272" y="778725"/>
                  </a:lnTo>
                  <a:lnTo>
                    <a:pt x="355612" y="778725"/>
                  </a:lnTo>
                  <a:lnTo>
                    <a:pt x="351332" y="779856"/>
                  </a:lnTo>
                  <a:lnTo>
                    <a:pt x="345986" y="784364"/>
                  </a:lnTo>
                  <a:lnTo>
                    <a:pt x="344652" y="787349"/>
                  </a:lnTo>
                  <a:lnTo>
                    <a:pt x="344652" y="794880"/>
                  </a:lnTo>
                  <a:lnTo>
                    <a:pt x="346100" y="797928"/>
                  </a:lnTo>
                  <a:lnTo>
                    <a:pt x="348957" y="800239"/>
                  </a:lnTo>
                  <a:lnTo>
                    <a:pt x="351828" y="802525"/>
                  </a:lnTo>
                  <a:lnTo>
                    <a:pt x="355676" y="803719"/>
                  </a:lnTo>
                  <a:lnTo>
                    <a:pt x="364070" y="803719"/>
                  </a:lnTo>
                  <a:lnTo>
                    <a:pt x="367106" y="803071"/>
                  </a:lnTo>
                  <a:lnTo>
                    <a:pt x="372237" y="800519"/>
                  </a:lnTo>
                  <a:lnTo>
                    <a:pt x="373849" y="799084"/>
                  </a:lnTo>
                  <a:lnTo>
                    <a:pt x="374192" y="798779"/>
                  </a:lnTo>
                  <a:lnTo>
                    <a:pt x="375513" y="796493"/>
                  </a:lnTo>
                  <a:lnTo>
                    <a:pt x="375513" y="803287"/>
                  </a:lnTo>
                  <a:lnTo>
                    <a:pt x="381152" y="803287"/>
                  </a:lnTo>
                  <a:lnTo>
                    <a:pt x="381152" y="796493"/>
                  </a:lnTo>
                  <a:lnTo>
                    <a:pt x="381152" y="783107"/>
                  </a:lnTo>
                  <a:lnTo>
                    <a:pt x="381152" y="770737"/>
                  </a:lnTo>
                  <a:close/>
                </a:path>
                <a:path w="1271270" h="819785">
                  <a:moveTo>
                    <a:pt x="430631" y="759764"/>
                  </a:moveTo>
                  <a:lnTo>
                    <a:pt x="398767" y="759764"/>
                  </a:lnTo>
                  <a:lnTo>
                    <a:pt x="397751" y="780402"/>
                  </a:lnTo>
                  <a:lnTo>
                    <a:pt x="397408" y="784479"/>
                  </a:lnTo>
                  <a:lnTo>
                    <a:pt x="396633" y="790676"/>
                  </a:lnTo>
                  <a:lnTo>
                    <a:pt x="395871" y="793229"/>
                  </a:lnTo>
                  <a:lnTo>
                    <a:pt x="393560" y="797433"/>
                  </a:lnTo>
                  <a:lnTo>
                    <a:pt x="391858" y="798499"/>
                  </a:lnTo>
                  <a:lnTo>
                    <a:pt x="389191" y="798499"/>
                  </a:lnTo>
                  <a:lnTo>
                    <a:pt x="387515" y="798169"/>
                  </a:lnTo>
                  <a:lnTo>
                    <a:pt x="387096" y="803198"/>
                  </a:lnTo>
                  <a:lnTo>
                    <a:pt x="388759" y="803656"/>
                  </a:lnTo>
                  <a:lnTo>
                    <a:pt x="390156" y="803871"/>
                  </a:lnTo>
                  <a:lnTo>
                    <a:pt x="395579" y="803871"/>
                  </a:lnTo>
                  <a:lnTo>
                    <a:pt x="398526" y="801433"/>
                  </a:lnTo>
                  <a:lnTo>
                    <a:pt x="401828" y="791743"/>
                  </a:lnTo>
                  <a:lnTo>
                    <a:pt x="402882" y="784783"/>
                  </a:lnTo>
                  <a:lnTo>
                    <a:pt x="403898" y="764971"/>
                  </a:lnTo>
                  <a:lnTo>
                    <a:pt x="424751" y="764971"/>
                  </a:lnTo>
                  <a:lnTo>
                    <a:pt x="424751" y="803287"/>
                  </a:lnTo>
                  <a:lnTo>
                    <a:pt x="430631" y="803287"/>
                  </a:lnTo>
                  <a:lnTo>
                    <a:pt x="430631" y="759764"/>
                  </a:lnTo>
                  <a:close/>
                </a:path>
                <a:path w="1271270" h="819785">
                  <a:moveTo>
                    <a:pt x="481012" y="784606"/>
                  </a:moveTo>
                  <a:lnTo>
                    <a:pt x="479602" y="781164"/>
                  </a:lnTo>
                  <a:lnTo>
                    <a:pt x="477443" y="779360"/>
                  </a:lnTo>
                  <a:lnTo>
                    <a:pt x="475068" y="777392"/>
                  </a:lnTo>
                  <a:lnTo>
                    <a:pt x="475068" y="785850"/>
                  </a:lnTo>
                  <a:lnTo>
                    <a:pt x="475068" y="792314"/>
                  </a:lnTo>
                  <a:lnTo>
                    <a:pt x="474027" y="794791"/>
                  </a:lnTo>
                  <a:lnTo>
                    <a:pt x="469900" y="798144"/>
                  </a:lnTo>
                  <a:lnTo>
                    <a:pt x="466852" y="798957"/>
                  </a:lnTo>
                  <a:lnTo>
                    <a:pt x="451485" y="798753"/>
                  </a:lnTo>
                  <a:lnTo>
                    <a:pt x="451485" y="779360"/>
                  </a:lnTo>
                  <a:lnTo>
                    <a:pt x="466902" y="779602"/>
                  </a:lnTo>
                  <a:lnTo>
                    <a:pt x="469963" y="780402"/>
                  </a:lnTo>
                  <a:lnTo>
                    <a:pt x="474040" y="783475"/>
                  </a:lnTo>
                  <a:lnTo>
                    <a:pt x="475068" y="785850"/>
                  </a:lnTo>
                  <a:lnTo>
                    <a:pt x="475068" y="777392"/>
                  </a:lnTo>
                  <a:lnTo>
                    <a:pt x="473925" y="776439"/>
                  </a:lnTo>
                  <a:lnTo>
                    <a:pt x="469773" y="775220"/>
                  </a:lnTo>
                  <a:lnTo>
                    <a:pt x="451485" y="775004"/>
                  </a:lnTo>
                  <a:lnTo>
                    <a:pt x="451485" y="759764"/>
                  </a:lnTo>
                  <a:lnTo>
                    <a:pt x="445604" y="759764"/>
                  </a:lnTo>
                  <a:lnTo>
                    <a:pt x="445604" y="803287"/>
                  </a:lnTo>
                  <a:lnTo>
                    <a:pt x="468947" y="803440"/>
                  </a:lnTo>
                  <a:lnTo>
                    <a:pt x="473367" y="802220"/>
                  </a:lnTo>
                  <a:lnTo>
                    <a:pt x="477380" y="798957"/>
                  </a:lnTo>
                  <a:lnTo>
                    <a:pt x="479488" y="797255"/>
                  </a:lnTo>
                  <a:lnTo>
                    <a:pt x="481012" y="793724"/>
                  </a:lnTo>
                  <a:lnTo>
                    <a:pt x="481012" y="784606"/>
                  </a:lnTo>
                  <a:close/>
                </a:path>
                <a:path w="1271270" h="819785">
                  <a:moveTo>
                    <a:pt x="529590" y="759764"/>
                  </a:moveTo>
                  <a:lnTo>
                    <a:pt x="523722" y="759764"/>
                  </a:lnTo>
                  <a:lnTo>
                    <a:pt x="523722" y="779056"/>
                  </a:lnTo>
                  <a:lnTo>
                    <a:pt x="496354" y="779056"/>
                  </a:lnTo>
                  <a:lnTo>
                    <a:pt x="496354" y="759764"/>
                  </a:lnTo>
                  <a:lnTo>
                    <a:pt x="490461" y="759764"/>
                  </a:lnTo>
                  <a:lnTo>
                    <a:pt x="490461" y="803287"/>
                  </a:lnTo>
                  <a:lnTo>
                    <a:pt x="496354" y="803287"/>
                  </a:lnTo>
                  <a:lnTo>
                    <a:pt x="496354" y="784085"/>
                  </a:lnTo>
                  <a:lnTo>
                    <a:pt x="523722" y="784085"/>
                  </a:lnTo>
                  <a:lnTo>
                    <a:pt x="523722" y="803287"/>
                  </a:lnTo>
                  <a:lnTo>
                    <a:pt x="529590" y="803287"/>
                  </a:lnTo>
                  <a:lnTo>
                    <a:pt x="529590" y="759764"/>
                  </a:lnTo>
                  <a:close/>
                </a:path>
                <a:path w="1271270" h="819785">
                  <a:moveTo>
                    <a:pt x="550456" y="759764"/>
                  </a:moveTo>
                  <a:lnTo>
                    <a:pt x="544588" y="759764"/>
                  </a:lnTo>
                  <a:lnTo>
                    <a:pt x="544588" y="803300"/>
                  </a:lnTo>
                  <a:lnTo>
                    <a:pt x="550456" y="803300"/>
                  </a:lnTo>
                  <a:lnTo>
                    <a:pt x="550456" y="759764"/>
                  </a:lnTo>
                  <a:close/>
                </a:path>
                <a:path w="1271270" h="819785">
                  <a:moveTo>
                    <a:pt x="551865" y="744855"/>
                  </a:moveTo>
                  <a:lnTo>
                    <a:pt x="551446" y="743889"/>
                  </a:lnTo>
                  <a:lnTo>
                    <a:pt x="549783" y="742302"/>
                  </a:lnTo>
                  <a:lnTo>
                    <a:pt x="548779" y="741908"/>
                  </a:lnTo>
                  <a:lnTo>
                    <a:pt x="546354" y="741908"/>
                  </a:lnTo>
                  <a:lnTo>
                    <a:pt x="545338" y="742302"/>
                  </a:lnTo>
                  <a:lnTo>
                    <a:pt x="543674" y="743978"/>
                  </a:lnTo>
                  <a:lnTo>
                    <a:pt x="543306" y="744855"/>
                  </a:lnTo>
                  <a:lnTo>
                    <a:pt x="543267" y="747179"/>
                  </a:lnTo>
                  <a:lnTo>
                    <a:pt x="543674" y="748182"/>
                  </a:lnTo>
                  <a:lnTo>
                    <a:pt x="545338" y="749833"/>
                  </a:lnTo>
                  <a:lnTo>
                    <a:pt x="546354" y="750252"/>
                  </a:lnTo>
                  <a:lnTo>
                    <a:pt x="548779" y="750252"/>
                  </a:lnTo>
                  <a:lnTo>
                    <a:pt x="549783" y="749833"/>
                  </a:lnTo>
                  <a:lnTo>
                    <a:pt x="551446" y="748182"/>
                  </a:lnTo>
                  <a:lnTo>
                    <a:pt x="551865" y="747179"/>
                  </a:lnTo>
                  <a:lnTo>
                    <a:pt x="551865" y="744855"/>
                  </a:lnTo>
                  <a:close/>
                </a:path>
                <a:path w="1271270" h="819785">
                  <a:moveTo>
                    <a:pt x="1271181" y="0"/>
                  </a:moveTo>
                  <a:lnTo>
                    <a:pt x="1260538" y="0"/>
                  </a:lnTo>
                  <a:lnTo>
                    <a:pt x="1260538" y="90297"/>
                  </a:lnTo>
                  <a:lnTo>
                    <a:pt x="1271181" y="90297"/>
                  </a:lnTo>
                  <a:lnTo>
                    <a:pt x="127118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403293" y="1706717"/>
              <a:ext cx="757555" cy="260985"/>
            </a:xfrm>
            <a:custGeom>
              <a:avLst/>
              <a:gdLst/>
              <a:ahLst/>
              <a:cxnLst/>
              <a:rect l="l" t="t" r="r" b="b"/>
              <a:pathLst>
                <a:path w="757555" h="260985">
                  <a:moveTo>
                    <a:pt x="744547" y="0"/>
                  </a:moveTo>
                  <a:lnTo>
                    <a:pt x="12920" y="0"/>
                  </a:lnTo>
                  <a:lnTo>
                    <a:pt x="8479" y="2011"/>
                  </a:lnTo>
                  <a:lnTo>
                    <a:pt x="5251" y="5212"/>
                  </a:lnTo>
                  <a:lnTo>
                    <a:pt x="2002" y="8473"/>
                  </a:lnTo>
                  <a:lnTo>
                    <a:pt x="0" y="12923"/>
                  </a:lnTo>
                  <a:lnTo>
                    <a:pt x="82" y="247680"/>
                  </a:lnTo>
                  <a:lnTo>
                    <a:pt x="2002" y="251947"/>
                  </a:lnTo>
                  <a:lnTo>
                    <a:pt x="8479" y="258409"/>
                  </a:lnTo>
                  <a:lnTo>
                    <a:pt x="12920" y="260390"/>
                  </a:lnTo>
                  <a:lnTo>
                    <a:pt x="744547" y="260390"/>
                  </a:lnTo>
                  <a:lnTo>
                    <a:pt x="748988" y="258409"/>
                  </a:lnTo>
                  <a:lnTo>
                    <a:pt x="752225" y="255209"/>
                  </a:lnTo>
                  <a:lnTo>
                    <a:pt x="755477" y="251947"/>
                  </a:lnTo>
                  <a:lnTo>
                    <a:pt x="756449" y="249783"/>
                  </a:lnTo>
                  <a:lnTo>
                    <a:pt x="15813" y="249783"/>
                  </a:lnTo>
                  <a:lnTo>
                    <a:pt x="14039" y="248960"/>
                  </a:lnTo>
                  <a:lnTo>
                    <a:pt x="12728" y="247680"/>
                  </a:lnTo>
                  <a:lnTo>
                    <a:pt x="11430" y="246369"/>
                  </a:lnTo>
                  <a:lnTo>
                    <a:pt x="10646" y="244571"/>
                  </a:lnTo>
                  <a:lnTo>
                    <a:pt x="10646" y="15849"/>
                  </a:lnTo>
                  <a:lnTo>
                    <a:pt x="11430" y="14020"/>
                  </a:lnTo>
                  <a:lnTo>
                    <a:pt x="14039" y="11460"/>
                  </a:lnTo>
                  <a:lnTo>
                    <a:pt x="15813" y="10637"/>
                  </a:lnTo>
                  <a:lnTo>
                    <a:pt x="756449" y="10637"/>
                  </a:lnTo>
                  <a:lnTo>
                    <a:pt x="755477" y="8473"/>
                  </a:lnTo>
                  <a:lnTo>
                    <a:pt x="748988" y="2011"/>
                  </a:lnTo>
                  <a:lnTo>
                    <a:pt x="744547" y="0"/>
                  </a:lnTo>
                  <a:close/>
                </a:path>
                <a:path w="757555" h="260985">
                  <a:moveTo>
                    <a:pt x="756449" y="10637"/>
                  </a:moveTo>
                  <a:lnTo>
                    <a:pt x="741654" y="10637"/>
                  </a:lnTo>
                  <a:lnTo>
                    <a:pt x="743440" y="11460"/>
                  </a:lnTo>
                  <a:lnTo>
                    <a:pt x="746034" y="14020"/>
                  </a:lnTo>
                  <a:lnTo>
                    <a:pt x="746833" y="15849"/>
                  </a:lnTo>
                  <a:lnTo>
                    <a:pt x="746833" y="244571"/>
                  </a:lnTo>
                  <a:lnTo>
                    <a:pt x="746034" y="246369"/>
                  </a:lnTo>
                  <a:lnTo>
                    <a:pt x="743440" y="248960"/>
                  </a:lnTo>
                  <a:lnTo>
                    <a:pt x="741654" y="249783"/>
                  </a:lnTo>
                  <a:lnTo>
                    <a:pt x="756449" y="249783"/>
                  </a:lnTo>
                  <a:lnTo>
                    <a:pt x="757394" y="247680"/>
                  </a:lnTo>
                  <a:lnTo>
                    <a:pt x="757476" y="12923"/>
                  </a:lnTo>
                  <a:lnTo>
                    <a:pt x="756449" y="10637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3284" y="2092807"/>
              <a:ext cx="757485" cy="25106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54187" y="1805940"/>
              <a:ext cx="1243330" cy="292735"/>
            </a:xfrm>
            <a:custGeom>
              <a:avLst/>
              <a:gdLst/>
              <a:ahLst/>
              <a:cxnLst/>
              <a:rect l="l" t="t" r="r" b="b"/>
              <a:pathLst>
                <a:path w="1243330" h="292735">
                  <a:moveTo>
                    <a:pt x="55664" y="241604"/>
                  </a:moveTo>
                  <a:lnTo>
                    <a:pt x="33147" y="241604"/>
                  </a:lnTo>
                  <a:lnTo>
                    <a:pt x="33147" y="155867"/>
                  </a:lnTo>
                  <a:lnTo>
                    <a:pt x="22517" y="155867"/>
                  </a:lnTo>
                  <a:lnTo>
                    <a:pt x="22517" y="241604"/>
                  </a:lnTo>
                  <a:lnTo>
                    <a:pt x="0" y="241604"/>
                  </a:lnTo>
                  <a:lnTo>
                    <a:pt x="27825" y="292176"/>
                  </a:lnTo>
                  <a:lnTo>
                    <a:pt x="55664" y="241604"/>
                  </a:lnTo>
                  <a:close/>
                </a:path>
                <a:path w="1243330" h="292735">
                  <a:moveTo>
                    <a:pt x="838898" y="61417"/>
                  </a:moveTo>
                  <a:lnTo>
                    <a:pt x="816152" y="31597"/>
                  </a:lnTo>
                  <a:lnTo>
                    <a:pt x="837666" y="3505"/>
                  </a:lnTo>
                  <a:lnTo>
                    <a:pt x="831049" y="3505"/>
                  </a:lnTo>
                  <a:lnTo>
                    <a:pt x="811441" y="29464"/>
                  </a:lnTo>
                  <a:lnTo>
                    <a:pt x="798195" y="29464"/>
                  </a:lnTo>
                  <a:lnTo>
                    <a:pt x="798195" y="3505"/>
                  </a:lnTo>
                  <a:lnTo>
                    <a:pt x="792238" y="3505"/>
                  </a:lnTo>
                  <a:lnTo>
                    <a:pt x="792238" y="61417"/>
                  </a:lnTo>
                  <a:lnTo>
                    <a:pt x="798195" y="61417"/>
                  </a:lnTo>
                  <a:lnTo>
                    <a:pt x="798195" y="34836"/>
                  </a:lnTo>
                  <a:lnTo>
                    <a:pt x="811441" y="34836"/>
                  </a:lnTo>
                  <a:lnTo>
                    <a:pt x="831862" y="61417"/>
                  </a:lnTo>
                  <a:lnTo>
                    <a:pt x="838898" y="61417"/>
                  </a:lnTo>
                  <a:close/>
                </a:path>
                <a:path w="1243330" h="292735">
                  <a:moveTo>
                    <a:pt x="884758" y="35407"/>
                  </a:moveTo>
                  <a:lnTo>
                    <a:pt x="883805" y="31597"/>
                  </a:lnTo>
                  <a:lnTo>
                    <a:pt x="879995" y="24866"/>
                  </a:lnTo>
                  <a:lnTo>
                    <a:pt x="878789" y="23685"/>
                  </a:lnTo>
                  <a:lnTo>
                    <a:pt x="878789" y="36322"/>
                  </a:lnTo>
                  <a:lnTo>
                    <a:pt x="878789" y="42976"/>
                  </a:lnTo>
                  <a:lnTo>
                    <a:pt x="865746" y="56591"/>
                  </a:lnTo>
                  <a:lnTo>
                    <a:pt x="859574" y="56591"/>
                  </a:lnTo>
                  <a:lnTo>
                    <a:pt x="846442" y="42976"/>
                  </a:lnTo>
                  <a:lnTo>
                    <a:pt x="846442" y="36322"/>
                  </a:lnTo>
                  <a:lnTo>
                    <a:pt x="859574" y="22669"/>
                  </a:lnTo>
                  <a:lnTo>
                    <a:pt x="865746" y="22669"/>
                  </a:lnTo>
                  <a:lnTo>
                    <a:pt x="878789" y="36322"/>
                  </a:lnTo>
                  <a:lnTo>
                    <a:pt x="878789" y="23685"/>
                  </a:lnTo>
                  <a:lnTo>
                    <a:pt x="877773" y="22669"/>
                  </a:lnTo>
                  <a:lnTo>
                    <a:pt x="877354" y="22250"/>
                  </a:lnTo>
                  <a:lnTo>
                    <a:pt x="870635" y="18465"/>
                  </a:lnTo>
                  <a:lnTo>
                    <a:pt x="866851" y="17551"/>
                  </a:lnTo>
                  <a:lnTo>
                    <a:pt x="858469" y="17551"/>
                  </a:lnTo>
                  <a:lnTo>
                    <a:pt x="840473" y="35407"/>
                  </a:lnTo>
                  <a:lnTo>
                    <a:pt x="840473" y="43891"/>
                  </a:lnTo>
                  <a:lnTo>
                    <a:pt x="841438" y="47701"/>
                  </a:lnTo>
                  <a:lnTo>
                    <a:pt x="843394" y="51079"/>
                  </a:lnTo>
                  <a:lnTo>
                    <a:pt x="845312" y="54432"/>
                  </a:lnTo>
                  <a:lnTo>
                    <a:pt x="847953" y="57048"/>
                  </a:lnTo>
                  <a:lnTo>
                    <a:pt x="851306" y="58978"/>
                  </a:lnTo>
                  <a:lnTo>
                    <a:pt x="854684" y="60858"/>
                  </a:lnTo>
                  <a:lnTo>
                    <a:pt x="858469" y="61810"/>
                  </a:lnTo>
                  <a:lnTo>
                    <a:pt x="866851" y="61810"/>
                  </a:lnTo>
                  <a:lnTo>
                    <a:pt x="870635" y="60858"/>
                  </a:lnTo>
                  <a:lnTo>
                    <a:pt x="877354" y="57048"/>
                  </a:lnTo>
                  <a:lnTo>
                    <a:pt x="877811" y="56591"/>
                  </a:lnTo>
                  <a:lnTo>
                    <a:pt x="879995" y="54432"/>
                  </a:lnTo>
                  <a:lnTo>
                    <a:pt x="883805" y="47701"/>
                  </a:lnTo>
                  <a:lnTo>
                    <a:pt x="884758" y="43891"/>
                  </a:lnTo>
                  <a:lnTo>
                    <a:pt x="884758" y="35407"/>
                  </a:lnTo>
                  <a:close/>
                </a:path>
                <a:path w="1243330" h="292735">
                  <a:moveTo>
                    <a:pt x="930922" y="17881"/>
                  </a:moveTo>
                  <a:lnTo>
                    <a:pt x="899071" y="17881"/>
                  </a:lnTo>
                  <a:lnTo>
                    <a:pt x="898055" y="38493"/>
                  </a:lnTo>
                  <a:lnTo>
                    <a:pt x="897712" y="42570"/>
                  </a:lnTo>
                  <a:lnTo>
                    <a:pt x="896937" y="48768"/>
                  </a:lnTo>
                  <a:lnTo>
                    <a:pt x="896188" y="51358"/>
                  </a:lnTo>
                  <a:lnTo>
                    <a:pt x="893838" y="55562"/>
                  </a:lnTo>
                  <a:lnTo>
                    <a:pt x="892149" y="56591"/>
                  </a:lnTo>
                  <a:lnTo>
                    <a:pt x="889495" y="56591"/>
                  </a:lnTo>
                  <a:lnTo>
                    <a:pt x="888809" y="56502"/>
                  </a:lnTo>
                  <a:lnTo>
                    <a:pt x="887818" y="56261"/>
                  </a:lnTo>
                  <a:lnTo>
                    <a:pt x="887412" y="61315"/>
                  </a:lnTo>
                  <a:lnTo>
                    <a:pt x="889050" y="61747"/>
                  </a:lnTo>
                  <a:lnTo>
                    <a:pt x="890473" y="61988"/>
                  </a:lnTo>
                  <a:lnTo>
                    <a:pt x="895858" y="61988"/>
                  </a:lnTo>
                  <a:lnTo>
                    <a:pt x="898817" y="59550"/>
                  </a:lnTo>
                  <a:lnTo>
                    <a:pt x="902131" y="49860"/>
                  </a:lnTo>
                  <a:lnTo>
                    <a:pt x="903160" y="42913"/>
                  </a:lnTo>
                  <a:lnTo>
                    <a:pt x="904214" y="23063"/>
                  </a:lnTo>
                  <a:lnTo>
                    <a:pt x="925042" y="23063"/>
                  </a:lnTo>
                  <a:lnTo>
                    <a:pt x="925042" y="61417"/>
                  </a:lnTo>
                  <a:lnTo>
                    <a:pt x="930922" y="61417"/>
                  </a:lnTo>
                  <a:lnTo>
                    <a:pt x="930922" y="17881"/>
                  </a:lnTo>
                  <a:close/>
                </a:path>
                <a:path w="1243330" h="292735">
                  <a:moveTo>
                    <a:pt x="984046" y="35356"/>
                  </a:moveTo>
                  <a:lnTo>
                    <a:pt x="983132" y="31508"/>
                  </a:lnTo>
                  <a:lnTo>
                    <a:pt x="979487" y="24841"/>
                  </a:lnTo>
                  <a:lnTo>
                    <a:pt x="978408" y="23710"/>
                  </a:lnTo>
                  <a:lnTo>
                    <a:pt x="978408" y="37084"/>
                  </a:lnTo>
                  <a:lnTo>
                    <a:pt x="947547" y="37084"/>
                  </a:lnTo>
                  <a:lnTo>
                    <a:pt x="947940" y="32766"/>
                  </a:lnTo>
                  <a:lnTo>
                    <a:pt x="949566" y="29286"/>
                  </a:lnTo>
                  <a:lnTo>
                    <a:pt x="955243" y="23926"/>
                  </a:lnTo>
                  <a:lnTo>
                    <a:pt x="958748" y="22606"/>
                  </a:lnTo>
                  <a:lnTo>
                    <a:pt x="967206" y="22606"/>
                  </a:lnTo>
                  <a:lnTo>
                    <a:pt x="970737" y="23926"/>
                  </a:lnTo>
                  <a:lnTo>
                    <a:pt x="976426" y="29286"/>
                  </a:lnTo>
                  <a:lnTo>
                    <a:pt x="978027" y="32766"/>
                  </a:lnTo>
                  <a:lnTo>
                    <a:pt x="978408" y="37084"/>
                  </a:lnTo>
                  <a:lnTo>
                    <a:pt x="978408" y="23710"/>
                  </a:lnTo>
                  <a:lnTo>
                    <a:pt x="977366" y="22606"/>
                  </a:lnTo>
                  <a:lnTo>
                    <a:pt x="976998" y="22212"/>
                  </a:lnTo>
                  <a:lnTo>
                    <a:pt x="970584" y="18465"/>
                  </a:lnTo>
                  <a:lnTo>
                    <a:pt x="966965" y="17551"/>
                  </a:lnTo>
                  <a:lnTo>
                    <a:pt x="958913" y="17551"/>
                  </a:lnTo>
                  <a:lnTo>
                    <a:pt x="941692" y="43891"/>
                  </a:lnTo>
                  <a:lnTo>
                    <a:pt x="942657" y="47701"/>
                  </a:lnTo>
                  <a:lnTo>
                    <a:pt x="946518" y="54432"/>
                  </a:lnTo>
                  <a:lnTo>
                    <a:pt x="949198" y="57048"/>
                  </a:lnTo>
                  <a:lnTo>
                    <a:pt x="956081" y="60858"/>
                  </a:lnTo>
                  <a:lnTo>
                    <a:pt x="960056" y="61810"/>
                  </a:lnTo>
                  <a:lnTo>
                    <a:pt x="968006" y="61810"/>
                  </a:lnTo>
                  <a:lnTo>
                    <a:pt x="971169" y="61201"/>
                  </a:lnTo>
                  <a:lnTo>
                    <a:pt x="976972" y="58788"/>
                  </a:lnTo>
                  <a:lnTo>
                    <a:pt x="979373" y="57023"/>
                  </a:lnTo>
                  <a:lnTo>
                    <a:pt x="979728" y="56591"/>
                  </a:lnTo>
                  <a:lnTo>
                    <a:pt x="981316" y="54673"/>
                  </a:lnTo>
                  <a:lnTo>
                    <a:pt x="978001" y="50901"/>
                  </a:lnTo>
                  <a:lnTo>
                    <a:pt x="976363" y="52755"/>
                  </a:lnTo>
                  <a:lnTo>
                    <a:pt x="974382" y="54190"/>
                  </a:lnTo>
                  <a:lnTo>
                    <a:pt x="969873" y="56108"/>
                  </a:lnTo>
                  <a:lnTo>
                    <a:pt x="967397" y="56591"/>
                  </a:lnTo>
                  <a:lnTo>
                    <a:pt x="959878" y="56591"/>
                  </a:lnTo>
                  <a:lnTo>
                    <a:pt x="955903" y="55219"/>
                  </a:lnTo>
                  <a:lnTo>
                    <a:pt x="952779" y="52425"/>
                  </a:lnTo>
                  <a:lnTo>
                    <a:pt x="949617" y="49644"/>
                  </a:lnTo>
                  <a:lnTo>
                    <a:pt x="947877" y="45986"/>
                  </a:lnTo>
                  <a:lnTo>
                    <a:pt x="947547" y="41452"/>
                  </a:lnTo>
                  <a:lnTo>
                    <a:pt x="983970" y="41452"/>
                  </a:lnTo>
                  <a:lnTo>
                    <a:pt x="984046" y="37084"/>
                  </a:lnTo>
                  <a:lnTo>
                    <a:pt x="984046" y="35356"/>
                  </a:lnTo>
                  <a:close/>
                </a:path>
                <a:path w="1243330" h="292735">
                  <a:moveTo>
                    <a:pt x="1071346" y="17881"/>
                  </a:moveTo>
                  <a:lnTo>
                    <a:pt x="1032865" y="17881"/>
                  </a:lnTo>
                  <a:lnTo>
                    <a:pt x="1032548" y="17881"/>
                  </a:lnTo>
                  <a:lnTo>
                    <a:pt x="1026502" y="17881"/>
                  </a:lnTo>
                  <a:lnTo>
                    <a:pt x="1011174" y="36995"/>
                  </a:lnTo>
                  <a:lnTo>
                    <a:pt x="1001191" y="36995"/>
                  </a:lnTo>
                  <a:lnTo>
                    <a:pt x="1001191" y="17881"/>
                  </a:lnTo>
                  <a:lnTo>
                    <a:pt x="995299" y="17881"/>
                  </a:lnTo>
                  <a:lnTo>
                    <a:pt x="995299" y="61417"/>
                  </a:lnTo>
                  <a:lnTo>
                    <a:pt x="1001191" y="61417"/>
                  </a:lnTo>
                  <a:lnTo>
                    <a:pt x="1001191" y="42024"/>
                  </a:lnTo>
                  <a:lnTo>
                    <a:pt x="1011110" y="42024"/>
                  </a:lnTo>
                  <a:lnTo>
                    <a:pt x="1027150" y="61417"/>
                  </a:lnTo>
                  <a:lnTo>
                    <a:pt x="1034122" y="61417"/>
                  </a:lnTo>
                  <a:lnTo>
                    <a:pt x="1015733" y="38976"/>
                  </a:lnTo>
                  <a:lnTo>
                    <a:pt x="1032548" y="18275"/>
                  </a:lnTo>
                  <a:lnTo>
                    <a:pt x="1032548" y="23101"/>
                  </a:lnTo>
                  <a:lnTo>
                    <a:pt x="1049020" y="23101"/>
                  </a:lnTo>
                  <a:lnTo>
                    <a:pt x="1049020" y="61417"/>
                  </a:lnTo>
                  <a:lnTo>
                    <a:pt x="1054887" y="61417"/>
                  </a:lnTo>
                  <a:lnTo>
                    <a:pt x="1054887" y="23101"/>
                  </a:lnTo>
                  <a:lnTo>
                    <a:pt x="1071346" y="23101"/>
                  </a:lnTo>
                  <a:lnTo>
                    <a:pt x="1071346" y="17881"/>
                  </a:lnTo>
                  <a:close/>
                </a:path>
                <a:path w="1243330" h="292735">
                  <a:moveTo>
                    <a:pt x="1118273" y="17881"/>
                  </a:moveTo>
                  <a:lnTo>
                    <a:pt x="1113040" y="17881"/>
                  </a:lnTo>
                  <a:lnTo>
                    <a:pt x="1084021" y="52451"/>
                  </a:lnTo>
                  <a:lnTo>
                    <a:pt x="1084021" y="17881"/>
                  </a:lnTo>
                  <a:lnTo>
                    <a:pt x="1078141" y="17881"/>
                  </a:lnTo>
                  <a:lnTo>
                    <a:pt x="1078141" y="61417"/>
                  </a:lnTo>
                  <a:lnTo>
                    <a:pt x="1083437" y="61417"/>
                  </a:lnTo>
                  <a:lnTo>
                    <a:pt x="1112393" y="26822"/>
                  </a:lnTo>
                  <a:lnTo>
                    <a:pt x="1112393" y="61417"/>
                  </a:lnTo>
                  <a:lnTo>
                    <a:pt x="1118273" y="61417"/>
                  </a:lnTo>
                  <a:lnTo>
                    <a:pt x="1118273" y="17881"/>
                  </a:lnTo>
                  <a:close/>
                </a:path>
                <a:path w="1243330" h="292735">
                  <a:moveTo>
                    <a:pt x="1169911" y="43827"/>
                  </a:moveTo>
                  <a:lnTo>
                    <a:pt x="1168082" y="41630"/>
                  </a:lnTo>
                  <a:lnTo>
                    <a:pt x="1166952" y="40284"/>
                  </a:lnTo>
                  <a:lnTo>
                    <a:pt x="1164107" y="39624"/>
                  </a:lnTo>
                  <a:lnTo>
                    <a:pt x="1164107" y="46634"/>
                  </a:lnTo>
                  <a:lnTo>
                    <a:pt x="1164107" y="51841"/>
                  </a:lnTo>
                  <a:lnTo>
                    <a:pt x="1163167" y="53733"/>
                  </a:lnTo>
                  <a:lnTo>
                    <a:pt x="1159433" y="56172"/>
                  </a:lnTo>
                  <a:lnTo>
                    <a:pt x="1156627" y="56743"/>
                  </a:lnTo>
                  <a:lnTo>
                    <a:pt x="1139050" y="56743"/>
                  </a:lnTo>
                  <a:lnTo>
                    <a:pt x="1139050" y="41630"/>
                  </a:lnTo>
                  <a:lnTo>
                    <a:pt x="1157147" y="41630"/>
                  </a:lnTo>
                  <a:lnTo>
                    <a:pt x="1159840" y="42240"/>
                  </a:lnTo>
                  <a:lnTo>
                    <a:pt x="1161554" y="43484"/>
                  </a:lnTo>
                  <a:lnTo>
                    <a:pt x="1163269" y="44704"/>
                  </a:lnTo>
                  <a:lnTo>
                    <a:pt x="1164107" y="46634"/>
                  </a:lnTo>
                  <a:lnTo>
                    <a:pt x="1164107" y="39624"/>
                  </a:lnTo>
                  <a:lnTo>
                    <a:pt x="1161046" y="38887"/>
                  </a:lnTo>
                  <a:lnTo>
                    <a:pt x="1163358" y="38061"/>
                  </a:lnTo>
                  <a:lnTo>
                    <a:pt x="1164564" y="37236"/>
                  </a:lnTo>
                  <a:lnTo>
                    <a:pt x="1165186" y="36817"/>
                  </a:lnTo>
                  <a:lnTo>
                    <a:pt x="1166482" y="35140"/>
                  </a:lnTo>
                  <a:lnTo>
                    <a:pt x="1167765" y="33426"/>
                  </a:lnTo>
                  <a:lnTo>
                    <a:pt x="1168425" y="31419"/>
                  </a:lnTo>
                  <a:lnTo>
                    <a:pt x="1168425" y="25450"/>
                  </a:lnTo>
                  <a:lnTo>
                    <a:pt x="1167003" y="22707"/>
                  </a:lnTo>
                  <a:lnTo>
                    <a:pt x="1166698" y="22491"/>
                  </a:lnTo>
                  <a:lnTo>
                    <a:pt x="1164209" y="20751"/>
                  </a:lnTo>
                  <a:lnTo>
                    <a:pt x="1162545" y="19621"/>
                  </a:lnTo>
                  <a:lnTo>
                    <a:pt x="1162545" y="27368"/>
                  </a:lnTo>
                  <a:lnTo>
                    <a:pt x="1162545" y="32207"/>
                  </a:lnTo>
                  <a:lnTo>
                    <a:pt x="1161643" y="34074"/>
                  </a:lnTo>
                  <a:lnTo>
                    <a:pt x="1158049" y="36601"/>
                  </a:lnTo>
                  <a:lnTo>
                    <a:pt x="1155484" y="37236"/>
                  </a:lnTo>
                  <a:lnTo>
                    <a:pt x="1139050" y="37236"/>
                  </a:lnTo>
                  <a:lnTo>
                    <a:pt x="1139050" y="22491"/>
                  </a:lnTo>
                  <a:lnTo>
                    <a:pt x="1155484" y="22491"/>
                  </a:lnTo>
                  <a:lnTo>
                    <a:pt x="1158049" y="23126"/>
                  </a:lnTo>
                  <a:lnTo>
                    <a:pt x="1161643" y="25539"/>
                  </a:lnTo>
                  <a:lnTo>
                    <a:pt x="1162545" y="27368"/>
                  </a:lnTo>
                  <a:lnTo>
                    <a:pt x="1162545" y="19621"/>
                  </a:lnTo>
                  <a:lnTo>
                    <a:pt x="1161389" y="18834"/>
                  </a:lnTo>
                  <a:lnTo>
                    <a:pt x="1157490" y="17881"/>
                  </a:lnTo>
                  <a:lnTo>
                    <a:pt x="1133335" y="17881"/>
                  </a:lnTo>
                  <a:lnTo>
                    <a:pt x="1133335" y="61417"/>
                  </a:lnTo>
                  <a:lnTo>
                    <a:pt x="1158684" y="61417"/>
                  </a:lnTo>
                  <a:lnTo>
                    <a:pt x="1162875" y="60375"/>
                  </a:lnTo>
                  <a:lnTo>
                    <a:pt x="1167866" y="56743"/>
                  </a:lnTo>
                  <a:lnTo>
                    <a:pt x="1168488" y="56286"/>
                  </a:lnTo>
                  <a:lnTo>
                    <a:pt x="1169911" y="53365"/>
                  </a:lnTo>
                  <a:lnTo>
                    <a:pt x="1169911" y="43827"/>
                  </a:lnTo>
                  <a:close/>
                </a:path>
                <a:path w="1243330" h="292735">
                  <a:moveTo>
                    <a:pt x="1221041" y="17881"/>
                  </a:moveTo>
                  <a:lnTo>
                    <a:pt x="1215161" y="17881"/>
                  </a:lnTo>
                  <a:lnTo>
                    <a:pt x="1215161" y="37147"/>
                  </a:lnTo>
                  <a:lnTo>
                    <a:pt x="1187780" y="37147"/>
                  </a:lnTo>
                  <a:lnTo>
                    <a:pt x="1187780" y="17881"/>
                  </a:lnTo>
                  <a:lnTo>
                    <a:pt x="1181912" y="17881"/>
                  </a:lnTo>
                  <a:lnTo>
                    <a:pt x="1181912" y="61417"/>
                  </a:lnTo>
                  <a:lnTo>
                    <a:pt x="1187780" y="61417"/>
                  </a:lnTo>
                  <a:lnTo>
                    <a:pt x="1187780" y="42214"/>
                  </a:lnTo>
                  <a:lnTo>
                    <a:pt x="1215161" y="42214"/>
                  </a:lnTo>
                  <a:lnTo>
                    <a:pt x="1215161" y="61417"/>
                  </a:lnTo>
                  <a:lnTo>
                    <a:pt x="1221041" y="61417"/>
                  </a:lnTo>
                  <a:lnTo>
                    <a:pt x="1221041" y="17881"/>
                  </a:lnTo>
                  <a:close/>
                </a:path>
                <a:path w="1243330" h="292735">
                  <a:moveTo>
                    <a:pt x="1241894" y="17881"/>
                  </a:moveTo>
                  <a:lnTo>
                    <a:pt x="1236027" y="17881"/>
                  </a:lnTo>
                  <a:lnTo>
                    <a:pt x="1236027" y="61417"/>
                  </a:lnTo>
                  <a:lnTo>
                    <a:pt x="1241894" y="61417"/>
                  </a:lnTo>
                  <a:lnTo>
                    <a:pt x="1241894" y="17881"/>
                  </a:lnTo>
                  <a:close/>
                </a:path>
                <a:path w="1243330" h="292735">
                  <a:moveTo>
                    <a:pt x="1243317" y="2946"/>
                  </a:moveTo>
                  <a:lnTo>
                    <a:pt x="1242898" y="2006"/>
                  </a:lnTo>
                  <a:lnTo>
                    <a:pt x="1242060" y="1219"/>
                  </a:lnTo>
                  <a:lnTo>
                    <a:pt x="1241234" y="393"/>
                  </a:lnTo>
                  <a:lnTo>
                    <a:pt x="1240231" y="0"/>
                  </a:lnTo>
                  <a:lnTo>
                    <a:pt x="1237792" y="0"/>
                  </a:lnTo>
                  <a:lnTo>
                    <a:pt x="1236776" y="419"/>
                  </a:lnTo>
                  <a:lnTo>
                    <a:pt x="1235125" y="2070"/>
                  </a:lnTo>
                  <a:lnTo>
                    <a:pt x="1234744" y="2946"/>
                  </a:lnTo>
                  <a:lnTo>
                    <a:pt x="1234706" y="5295"/>
                  </a:lnTo>
                  <a:lnTo>
                    <a:pt x="1235125" y="6273"/>
                  </a:lnTo>
                  <a:lnTo>
                    <a:pt x="1235938" y="7124"/>
                  </a:lnTo>
                  <a:lnTo>
                    <a:pt x="1236776" y="7950"/>
                  </a:lnTo>
                  <a:lnTo>
                    <a:pt x="1237792" y="8343"/>
                  </a:lnTo>
                  <a:lnTo>
                    <a:pt x="1240231" y="8343"/>
                  </a:lnTo>
                  <a:lnTo>
                    <a:pt x="1241234" y="7950"/>
                  </a:lnTo>
                  <a:lnTo>
                    <a:pt x="1242898" y="6273"/>
                  </a:lnTo>
                  <a:lnTo>
                    <a:pt x="1243304" y="5295"/>
                  </a:lnTo>
                  <a:lnTo>
                    <a:pt x="1243317" y="294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393228" y="1706717"/>
              <a:ext cx="757555" cy="260985"/>
            </a:xfrm>
            <a:custGeom>
              <a:avLst/>
              <a:gdLst/>
              <a:ahLst/>
              <a:cxnLst/>
              <a:rect l="l" t="t" r="r" b="b"/>
              <a:pathLst>
                <a:path w="757555" h="260985">
                  <a:moveTo>
                    <a:pt x="744565" y="0"/>
                  </a:moveTo>
                  <a:lnTo>
                    <a:pt x="12929" y="0"/>
                  </a:lnTo>
                  <a:lnTo>
                    <a:pt x="8476" y="2011"/>
                  </a:lnTo>
                  <a:lnTo>
                    <a:pt x="1987" y="8473"/>
                  </a:lnTo>
                  <a:lnTo>
                    <a:pt x="0" y="12923"/>
                  </a:lnTo>
                  <a:lnTo>
                    <a:pt x="81" y="247680"/>
                  </a:lnTo>
                  <a:lnTo>
                    <a:pt x="1987" y="251947"/>
                  </a:lnTo>
                  <a:lnTo>
                    <a:pt x="8476" y="258409"/>
                  </a:lnTo>
                  <a:lnTo>
                    <a:pt x="12929" y="260390"/>
                  </a:lnTo>
                  <a:lnTo>
                    <a:pt x="744565" y="260390"/>
                  </a:lnTo>
                  <a:lnTo>
                    <a:pt x="749015" y="258409"/>
                  </a:lnTo>
                  <a:lnTo>
                    <a:pt x="755477" y="251947"/>
                  </a:lnTo>
                  <a:lnTo>
                    <a:pt x="756455" y="249783"/>
                  </a:lnTo>
                  <a:lnTo>
                    <a:pt x="15846" y="249783"/>
                  </a:lnTo>
                  <a:lnTo>
                    <a:pt x="14036" y="248960"/>
                  </a:lnTo>
                  <a:lnTo>
                    <a:pt x="12737" y="247680"/>
                  </a:lnTo>
                  <a:lnTo>
                    <a:pt x="11454" y="246369"/>
                  </a:lnTo>
                  <a:lnTo>
                    <a:pt x="10655" y="244571"/>
                  </a:lnTo>
                  <a:lnTo>
                    <a:pt x="10655" y="15849"/>
                  </a:lnTo>
                  <a:lnTo>
                    <a:pt x="11454" y="14020"/>
                  </a:lnTo>
                  <a:lnTo>
                    <a:pt x="14036" y="11460"/>
                  </a:lnTo>
                  <a:lnTo>
                    <a:pt x="15846" y="10637"/>
                  </a:lnTo>
                  <a:lnTo>
                    <a:pt x="756455" y="10637"/>
                  </a:lnTo>
                  <a:lnTo>
                    <a:pt x="755477" y="8473"/>
                  </a:lnTo>
                  <a:lnTo>
                    <a:pt x="749015" y="2011"/>
                  </a:lnTo>
                  <a:lnTo>
                    <a:pt x="744565" y="0"/>
                  </a:lnTo>
                  <a:close/>
                </a:path>
                <a:path w="757555" h="260985">
                  <a:moveTo>
                    <a:pt x="756455" y="10637"/>
                  </a:moveTo>
                  <a:lnTo>
                    <a:pt x="741639" y="10637"/>
                  </a:lnTo>
                  <a:lnTo>
                    <a:pt x="743437" y="11460"/>
                  </a:lnTo>
                  <a:lnTo>
                    <a:pt x="746028" y="14020"/>
                  </a:lnTo>
                  <a:lnTo>
                    <a:pt x="746820" y="15849"/>
                  </a:lnTo>
                  <a:lnTo>
                    <a:pt x="746820" y="244571"/>
                  </a:lnTo>
                  <a:lnTo>
                    <a:pt x="746028" y="246369"/>
                  </a:lnTo>
                  <a:lnTo>
                    <a:pt x="744748" y="247680"/>
                  </a:lnTo>
                  <a:lnTo>
                    <a:pt x="743437" y="248960"/>
                  </a:lnTo>
                  <a:lnTo>
                    <a:pt x="741639" y="249783"/>
                  </a:lnTo>
                  <a:lnTo>
                    <a:pt x="756455" y="249783"/>
                  </a:lnTo>
                  <a:lnTo>
                    <a:pt x="757406" y="247680"/>
                  </a:lnTo>
                  <a:lnTo>
                    <a:pt x="757488" y="12923"/>
                  </a:lnTo>
                  <a:lnTo>
                    <a:pt x="756455" y="10637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158" y="1706717"/>
              <a:ext cx="757488" cy="26039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54187" y="1555851"/>
              <a:ext cx="2035810" cy="542290"/>
            </a:xfrm>
            <a:custGeom>
              <a:avLst/>
              <a:gdLst/>
              <a:ahLst/>
              <a:cxnLst/>
              <a:rect l="l" t="t" r="r" b="b"/>
              <a:pathLst>
                <a:path w="2035810" h="542289">
                  <a:moveTo>
                    <a:pt x="1045591" y="491693"/>
                  </a:moveTo>
                  <a:lnTo>
                    <a:pt x="1023099" y="491693"/>
                  </a:lnTo>
                  <a:lnTo>
                    <a:pt x="1023099" y="445731"/>
                  </a:lnTo>
                  <a:lnTo>
                    <a:pt x="1017778" y="445731"/>
                  </a:lnTo>
                  <a:lnTo>
                    <a:pt x="27825" y="445731"/>
                  </a:lnTo>
                  <a:lnTo>
                    <a:pt x="27825" y="456374"/>
                  </a:lnTo>
                  <a:lnTo>
                    <a:pt x="1012444" y="456374"/>
                  </a:lnTo>
                  <a:lnTo>
                    <a:pt x="1012444" y="491693"/>
                  </a:lnTo>
                  <a:lnTo>
                    <a:pt x="989952" y="491693"/>
                  </a:lnTo>
                  <a:lnTo>
                    <a:pt x="1017778" y="542264"/>
                  </a:lnTo>
                  <a:lnTo>
                    <a:pt x="1045591" y="491693"/>
                  </a:lnTo>
                  <a:close/>
                </a:path>
                <a:path w="2035810" h="542289">
                  <a:moveTo>
                    <a:pt x="2035543" y="105613"/>
                  </a:moveTo>
                  <a:lnTo>
                    <a:pt x="2013013" y="105613"/>
                  </a:lnTo>
                  <a:lnTo>
                    <a:pt x="2013013" y="60350"/>
                  </a:lnTo>
                  <a:lnTo>
                    <a:pt x="2013038" y="0"/>
                  </a:lnTo>
                  <a:lnTo>
                    <a:pt x="2002409" y="0"/>
                  </a:lnTo>
                  <a:lnTo>
                    <a:pt x="2002409" y="55041"/>
                  </a:lnTo>
                  <a:lnTo>
                    <a:pt x="22517" y="55041"/>
                  </a:lnTo>
                  <a:lnTo>
                    <a:pt x="22517" y="105613"/>
                  </a:lnTo>
                  <a:lnTo>
                    <a:pt x="0" y="105613"/>
                  </a:lnTo>
                  <a:lnTo>
                    <a:pt x="27825" y="156210"/>
                  </a:lnTo>
                  <a:lnTo>
                    <a:pt x="55664" y="105613"/>
                  </a:lnTo>
                  <a:lnTo>
                    <a:pt x="33147" y="105613"/>
                  </a:lnTo>
                  <a:lnTo>
                    <a:pt x="33147" y="65646"/>
                  </a:lnTo>
                  <a:lnTo>
                    <a:pt x="1012444" y="65646"/>
                  </a:lnTo>
                  <a:lnTo>
                    <a:pt x="1012444" y="105613"/>
                  </a:lnTo>
                  <a:lnTo>
                    <a:pt x="989952" y="105613"/>
                  </a:lnTo>
                  <a:lnTo>
                    <a:pt x="1017778" y="156210"/>
                  </a:lnTo>
                  <a:lnTo>
                    <a:pt x="1045591" y="105613"/>
                  </a:lnTo>
                  <a:lnTo>
                    <a:pt x="1023099" y="105613"/>
                  </a:lnTo>
                  <a:lnTo>
                    <a:pt x="1023099" y="65646"/>
                  </a:lnTo>
                  <a:lnTo>
                    <a:pt x="2002409" y="65646"/>
                  </a:lnTo>
                  <a:lnTo>
                    <a:pt x="2002409" y="105613"/>
                  </a:lnTo>
                  <a:lnTo>
                    <a:pt x="1979879" y="105613"/>
                  </a:lnTo>
                  <a:lnTo>
                    <a:pt x="2007704" y="156210"/>
                  </a:lnTo>
                  <a:lnTo>
                    <a:pt x="2035543" y="10561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827995" y="5973716"/>
            <a:ext cx="3888104" cy="9525"/>
            <a:chOff x="827995" y="5973716"/>
            <a:chExt cx="3888104" cy="9525"/>
          </a:xfrm>
        </p:grpSpPr>
        <p:sp>
          <p:nvSpPr>
            <p:cNvPr id="25" name="object 25"/>
            <p:cNvSpPr/>
            <p:nvPr/>
          </p:nvSpPr>
          <p:spPr>
            <a:xfrm>
              <a:off x="859654" y="5978218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27995" y="5978218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827995" y="6922254"/>
            <a:ext cx="3888104" cy="9525"/>
            <a:chOff x="827995" y="6922254"/>
            <a:chExt cx="3888104" cy="9525"/>
          </a:xfrm>
        </p:grpSpPr>
        <p:sp>
          <p:nvSpPr>
            <p:cNvPr id="28" name="object 28"/>
            <p:cNvSpPr/>
            <p:nvPr/>
          </p:nvSpPr>
          <p:spPr>
            <a:xfrm>
              <a:off x="859654" y="6926756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27995" y="6926756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1103668" y="6069455"/>
            <a:ext cx="333692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7945" marR="60325">
              <a:lnSpc>
                <a:spcPct val="100000"/>
              </a:lnSpc>
              <a:spcBef>
                <a:spcPts val="100"/>
              </a:spcBef>
            </a:pPr>
            <a:r>
              <a:rPr dirty="0" sz="1000" spc="135">
                <a:solidFill>
                  <a:srgbClr val="AC1032"/>
                </a:solidFill>
                <a:latin typeface="Tahoma"/>
                <a:cs typeface="Tahoma"/>
              </a:rPr>
              <a:t>Обрання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моделі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організації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договірних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відносин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5">
                <a:solidFill>
                  <a:srgbClr val="AC1032"/>
                </a:solidFill>
                <a:latin typeface="Tahoma"/>
                <a:cs typeface="Tahoma"/>
              </a:rPr>
              <a:t>щодо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надання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комунальних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послуг</a:t>
            </a:r>
            <a:endParaRPr sz="1000">
              <a:latin typeface="Tahoma"/>
              <a:cs typeface="Tahoma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у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багатоквартирному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будинку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є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компетенцією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загальних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зборів </a:t>
            </a:r>
            <a:r>
              <a:rPr dirty="0" sz="1000" spc="145">
                <a:solidFill>
                  <a:srgbClr val="AC1032"/>
                </a:solidFill>
                <a:latin typeface="Tahoma"/>
                <a:cs typeface="Tahoma"/>
              </a:rPr>
              <a:t>ОСББ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(зборів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співвласників,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якщо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в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будинку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не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створено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ОСББ).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156014" y="2546115"/>
            <a:ext cx="3888104" cy="9525"/>
            <a:chOff x="6156014" y="2546115"/>
            <a:chExt cx="3888104" cy="9525"/>
          </a:xfrm>
        </p:grpSpPr>
        <p:sp>
          <p:nvSpPr>
            <p:cNvPr id="32" name="object 32"/>
            <p:cNvSpPr/>
            <p:nvPr/>
          </p:nvSpPr>
          <p:spPr>
            <a:xfrm>
              <a:off x="6187653" y="2550617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156014" y="2550617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6156014" y="3342252"/>
            <a:ext cx="3888104" cy="9525"/>
            <a:chOff x="6156014" y="3342252"/>
            <a:chExt cx="3888104" cy="9525"/>
          </a:xfrm>
        </p:grpSpPr>
        <p:sp>
          <p:nvSpPr>
            <p:cNvPr id="35" name="object 35"/>
            <p:cNvSpPr/>
            <p:nvPr/>
          </p:nvSpPr>
          <p:spPr>
            <a:xfrm>
              <a:off x="6187653" y="3346755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156014" y="3346755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6410863" y="2641850"/>
            <a:ext cx="337883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Комунальні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послуги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з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постачання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та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розподілу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5">
                <a:solidFill>
                  <a:srgbClr val="AC1032"/>
                </a:solidFill>
                <a:latin typeface="Tahoma"/>
                <a:cs typeface="Tahoma"/>
              </a:rPr>
              <a:t>природного </a:t>
            </a:r>
            <a:r>
              <a:rPr dirty="0" sz="1000" spc="55">
                <a:solidFill>
                  <a:srgbClr val="AC1032"/>
                </a:solidFill>
                <a:latin typeface="Tahoma"/>
                <a:cs typeface="Tahoma"/>
              </a:rPr>
              <a:t>газу,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постачання 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та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розподілу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електричної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енергії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надаються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виключно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на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підставі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індивідуальних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договорів.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8304" y="7093119"/>
            <a:ext cx="17780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10" b="1">
                <a:solidFill>
                  <a:srgbClr val="AC1032"/>
                </a:solidFill>
                <a:latin typeface="Trebuchet MS"/>
                <a:cs typeface="Trebuchet MS"/>
              </a:rPr>
              <a:t>92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79099" y="7093119"/>
            <a:ext cx="17653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5" b="1">
                <a:solidFill>
                  <a:srgbClr val="AC1032"/>
                </a:solidFill>
                <a:latin typeface="Trebuchet MS"/>
                <a:cs typeface="Trebuchet MS"/>
              </a:rPr>
              <a:t>93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43312" y="3581343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Оплата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послугу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цій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моделі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самостійно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здійснюється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кожним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співвласником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безпосередньо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виконавцю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комунальної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послуги.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Кожен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відповідає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оплату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послуги.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питання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та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оплати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вирішуються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співвласником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конавцем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безпосередньо.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43307" y="4495637"/>
            <a:ext cx="3914775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Оскільки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виконавець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«спілкується»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кожним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співвласником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окремо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(кожному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формує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рахунки/квитанції,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потреби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зверта-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ється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суду,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здійснює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розподіл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спожитих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об’ємів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між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співвласниками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згідно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Законом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комерційний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облік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теплової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енергії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водопостачання»),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виконавцю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треба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утримувати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абонентську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службу.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сплачує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виконавцеві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плату за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абонентське обслуговування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(ця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складова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раніше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була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тарифі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«комунальну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послугу в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динку»,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тепер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виведена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окремий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платіж).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Граничний</a:t>
            </a: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розмір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такої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плати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встановлює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Кабмін.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43307" y="6171754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використанні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цієї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моделі виконавець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комунальної послуги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відповідає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якість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послуги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вводі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відповідних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внутрішньобу-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динкових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мереж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приміщення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споживача.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виконавець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здійснює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технічне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обслуговування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поточний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ремонт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внутріш-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ньобудинкових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систем,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за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допомогою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яких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надається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відповідна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61429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1.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Замість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вступу.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Чому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співвласники?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Чому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ОСББ?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2666943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Об’єднує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цей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набір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самостійних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об’єктів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майно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«одним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всіх».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09" y="3124143"/>
            <a:ext cx="3913504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склад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майна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поговоримо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наступній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темі,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раз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наголосимо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такій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особливості.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майно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ці-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лісним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об’єктом,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складові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якого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взаємопов’язані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одна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без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одної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виконуватимуть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своїх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функцій.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законодавство,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ним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ми,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розглядаємо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спільне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майно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складний,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все-таки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єдиний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об’єкт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власності, хоч 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багатьма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співвласниками.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забороняє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виділяти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складу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спіль-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ного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майна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свою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частку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«в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натурі»,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забороняє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звертати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стягнення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неї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кредиторам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співвласника.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спільне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майно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своїм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призначенням,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юридичною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природою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неподільним.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297" y="838153"/>
            <a:ext cx="3913504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По-друге,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він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дозволив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приватизацію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(на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той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оплатну)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квартир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їх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наймачами.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Водночас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він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передбачив,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члени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житлово-буді-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вельних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кооперативів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(ЖБК),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повністю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внесли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свій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пайовий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вне-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сок,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стають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власниками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квартир,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яких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вони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проживають.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Таким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чином, за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одну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ніч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значна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частина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членів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стала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власниками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своїх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квартир,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всі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наймачі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отримали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викупити.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Наступним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кроком,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незалежній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Україні,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стало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прийняття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приватизацію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державного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житлового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фон-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ду».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Він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дозволив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безоплатну</a:t>
            </a:r>
            <a:r>
              <a:rPr dirty="0" sz="900" spc="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практиці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означало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«масо-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ву»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приват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зацію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98" y="2666860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результат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такої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масової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приватизації,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сьогодні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приватній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перебуває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понад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98%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квартир,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той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державній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комунальній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разом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узятих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менше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2%.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8" y="3276413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приватизувалися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паралельно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ними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нежитлові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вбудовані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прибудовані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приміщення.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якого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статусу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зв’язку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цим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набула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решта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частин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допоміжні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приміщення,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інженерне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обладнання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(стіни,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горища,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покрівлі,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підвали,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ліфти,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мережі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тощо)?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8" y="4190719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Тим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Законом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приватизацію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державного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житло-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вого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фонду»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майно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(вже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можемо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називати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спільним)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було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названо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спільною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власністю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власників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квартир.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поло-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ження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було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повторено,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розвинено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уточнено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Цивільному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дексі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особливості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здійснення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будинку».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8" y="5257366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чинне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законодавство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протягом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усього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часу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свого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розвитку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послідовно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визначає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спільне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майно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го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спільною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власністю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ньом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аме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ому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оворимо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танніх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12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«співвласників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будинку».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8" y="6171649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початку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масової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приватизації багатоквартирний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динок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точки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зору права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був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єдиним,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«монолітним»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об’єктом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одного-єдиного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(байдуже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держа-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колгоспу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ЖБК),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сьогодні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він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сукупністю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окремих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об’єк-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ава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тир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лових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ь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5361" y="935008"/>
            <a:ext cx="722833" cy="149860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8114184" y="2115132"/>
            <a:ext cx="1218565" cy="323215"/>
            <a:chOff x="8114184" y="2115132"/>
            <a:chExt cx="1218565" cy="323215"/>
          </a:xfrm>
        </p:grpSpPr>
        <p:sp>
          <p:nvSpPr>
            <p:cNvPr id="14" name="object 14"/>
            <p:cNvSpPr/>
            <p:nvPr/>
          </p:nvSpPr>
          <p:spPr>
            <a:xfrm>
              <a:off x="8566281" y="2119386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154" y="0"/>
                  </a:moveTo>
                  <a:lnTo>
                    <a:pt x="206818" y="8010"/>
                  </a:lnTo>
                  <a:lnTo>
                    <a:pt x="249950" y="30314"/>
                  </a:lnTo>
                  <a:lnTo>
                    <a:pt x="283963" y="64322"/>
                  </a:lnTo>
                  <a:lnTo>
                    <a:pt x="306268" y="107445"/>
                  </a:lnTo>
                  <a:lnTo>
                    <a:pt x="314279" y="157093"/>
                  </a:lnTo>
                  <a:lnTo>
                    <a:pt x="306268" y="206771"/>
                  </a:lnTo>
                  <a:lnTo>
                    <a:pt x="283963" y="249913"/>
                  </a:lnTo>
                  <a:lnTo>
                    <a:pt x="249950" y="283930"/>
                  </a:lnTo>
                  <a:lnTo>
                    <a:pt x="206818" y="306238"/>
                  </a:lnTo>
                  <a:lnTo>
                    <a:pt x="157154" y="314248"/>
                  </a:lnTo>
                  <a:lnTo>
                    <a:pt x="107488" y="306238"/>
                  </a:lnTo>
                  <a:lnTo>
                    <a:pt x="64348" y="283930"/>
                  </a:lnTo>
                  <a:lnTo>
                    <a:pt x="30326" y="249913"/>
                  </a:lnTo>
                  <a:lnTo>
                    <a:pt x="8013" y="206771"/>
                  </a:lnTo>
                  <a:lnTo>
                    <a:pt x="0" y="157093"/>
                  </a:lnTo>
                  <a:lnTo>
                    <a:pt x="8013" y="107445"/>
                  </a:lnTo>
                  <a:lnTo>
                    <a:pt x="30326" y="64322"/>
                  </a:lnTo>
                  <a:lnTo>
                    <a:pt x="64348" y="30314"/>
                  </a:lnTo>
                  <a:lnTo>
                    <a:pt x="107488" y="8010"/>
                  </a:lnTo>
                  <a:lnTo>
                    <a:pt x="157154" y="0"/>
                  </a:lnTo>
                  <a:close/>
                </a:path>
              </a:pathLst>
            </a:custGeom>
            <a:ln w="850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7399" y="2153584"/>
              <a:ext cx="232074" cy="20400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18439" y="2119386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124" y="0"/>
                  </a:moveTo>
                  <a:lnTo>
                    <a:pt x="206787" y="8010"/>
                  </a:lnTo>
                  <a:lnTo>
                    <a:pt x="249919" y="30314"/>
                  </a:lnTo>
                  <a:lnTo>
                    <a:pt x="283932" y="64322"/>
                  </a:lnTo>
                  <a:lnTo>
                    <a:pt x="306238" y="107445"/>
                  </a:lnTo>
                  <a:lnTo>
                    <a:pt x="314248" y="157093"/>
                  </a:lnTo>
                  <a:lnTo>
                    <a:pt x="306238" y="206771"/>
                  </a:lnTo>
                  <a:lnTo>
                    <a:pt x="283932" y="249913"/>
                  </a:lnTo>
                  <a:lnTo>
                    <a:pt x="249919" y="283930"/>
                  </a:lnTo>
                  <a:lnTo>
                    <a:pt x="206787" y="306238"/>
                  </a:lnTo>
                  <a:lnTo>
                    <a:pt x="157124" y="314248"/>
                  </a:lnTo>
                  <a:lnTo>
                    <a:pt x="107461" y="306238"/>
                  </a:lnTo>
                  <a:lnTo>
                    <a:pt x="64329" y="283930"/>
                  </a:lnTo>
                  <a:lnTo>
                    <a:pt x="30316" y="249913"/>
                  </a:lnTo>
                  <a:lnTo>
                    <a:pt x="8010" y="206771"/>
                  </a:lnTo>
                  <a:lnTo>
                    <a:pt x="0" y="157093"/>
                  </a:lnTo>
                  <a:lnTo>
                    <a:pt x="8010" y="107445"/>
                  </a:lnTo>
                  <a:lnTo>
                    <a:pt x="30316" y="64322"/>
                  </a:lnTo>
                  <a:lnTo>
                    <a:pt x="64329" y="30314"/>
                  </a:lnTo>
                  <a:lnTo>
                    <a:pt x="107461" y="8010"/>
                  </a:lnTo>
                  <a:lnTo>
                    <a:pt x="157124" y="0"/>
                  </a:lnTo>
                  <a:close/>
                </a:path>
              </a:pathLst>
            </a:custGeom>
            <a:ln w="850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621" y="2180163"/>
              <a:ext cx="209885" cy="1926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58992" y="2237008"/>
              <a:ext cx="81015" cy="789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72219" y="2188636"/>
              <a:ext cx="198150" cy="17510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014185" y="2119386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124" y="0"/>
                  </a:moveTo>
                  <a:lnTo>
                    <a:pt x="206787" y="8010"/>
                  </a:lnTo>
                  <a:lnTo>
                    <a:pt x="249919" y="30314"/>
                  </a:lnTo>
                  <a:lnTo>
                    <a:pt x="283932" y="64322"/>
                  </a:lnTo>
                  <a:lnTo>
                    <a:pt x="306238" y="107445"/>
                  </a:lnTo>
                  <a:lnTo>
                    <a:pt x="314248" y="157093"/>
                  </a:lnTo>
                  <a:lnTo>
                    <a:pt x="306238" y="206771"/>
                  </a:lnTo>
                  <a:lnTo>
                    <a:pt x="283932" y="249913"/>
                  </a:lnTo>
                  <a:lnTo>
                    <a:pt x="249919" y="283930"/>
                  </a:lnTo>
                  <a:lnTo>
                    <a:pt x="206787" y="306238"/>
                  </a:lnTo>
                  <a:lnTo>
                    <a:pt x="157124" y="314248"/>
                  </a:lnTo>
                  <a:lnTo>
                    <a:pt x="107461" y="306238"/>
                  </a:lnTo>
                  <a:lnTo>
                    <a:pt x="64329" y="283930"/>
                  </a:lnTo>
                  <a:lnTo>
                    <a:pt x="30316" y="249913"/>
                  </a:lnTo>
                  <a:lnTo>
                    <a:pt x="8010" y="206771"/>
                  </a:lnTo>
                  <a:lnTo>
                    <a:pt x="0" y="157093"/>
                  </a:lnTo>
                  <a:lnTo>
                    <a:pt x="8010" y="107445"/>
                  </a:lnTo>
                  <a:lnTo>
                    <a:pt x="30316" y="64322"/>
                  </a:lnTo>
                  <a:lnTo>
                    <a:pt x="64329" y="30314"/>
                  </a:lnTo>
                  <a:lnTo>
                    <a:pt x="107461" y="8010"/>
                  </a:lnTo>
                  <a:lnTo>
                    <a:pt x="157124" y="0"/>
                  </a:lnTo>
                  <a:close/>
                </a:path>
              </a:pathLst>
            </a:custGeom>
            <a:ln w="850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06865" y="2237008"/>
              <a:ext cx="81015" cy="78973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8114184" y="1742239"/>
            <a:ext cx="1218565" cy="323215"/>
            <a:chOff x="8114184" y="1742239"/>
            <a:chExt cx="1218565" cy="323215"/>
          </a:xfrm>
        </p:grpSpPr>
        <p:sp>
          <p:nvSpPr>
            <p:cNvPr id="23" name="object 23"/>
            <p:cNvSpPr/>
            <p:nvPr/>
          </p:nvSpPr>
          <p:spPr>
            <a:xfrm>
              <a:off x="8118439" y="174649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124" y="0"/>
                  </a:moveTo>
                  <a:lnTo>
                    <a:pt x="206787" y="8010"/>
                  </a:lnTo>
                  <a:lnTo>
                    <a:pt x="249919" y="30316"/>
                  </a:lnTo>
                  <a:lnTo>
                    <a:pt x="283932" y="64329"/>
                  </a:lnTo>
                  <a:lnTo>
                    <a:pt x="306238" y="107461"/>
                  </a:lnTo>
                  <a:lnTo>
                    <a:pt x="314248" y="157124"/>
                  </a:lnTo>
                  <a:lnTo>
                    <a:pt x="306238" y="206799"/>
                  </a:lnTo>
                  <a:lnTo>
                    <a:pt x="283932" y="249932"/>
                  </a:lnTo>
                  <a:lnTo>
                    <a:pt x="249919" y="283941"/>
                  </a:lnTo>
                  <a:lnTo>
                    <a:pt x="206787" y="306241"/>
                  </a:lnTo>
                  <a:lnTo>
                    <a:pt x="157124" y="314248"/>
                  </a:lnTo>
                  <a:lnTo>
                    <a:pt x="107461" y="306241"/>
                  </a:lnTo>
                  <a:lnTo>
                    <a:pt x="64329" y="283941"/>
                  </a:lnTo>
                  <a:lnTo>
                    <a:pt x="30316" y="249932"/>
                  </a:lnTo>
                  <a:lnTo>
                    <a:pt x="8010" y="206799"/>
                  </a:lnTo>
                  <a:lnTo>
                    <a:pt x="0" y="157124"/>
                  </a:lnTo>
                  <a:lnTo>
                    <a:pt x="8010" y="107461"/>
                  </a:lnTo>
                  <a:lnTo>
                    <a:pt x="30316" y="64329"/>
                  </a:lnTo>
                  <a:lnTo>
                    <a:pt x="64329" y="30316"/>
                  </a:lnTo>
                  <a:lnTo>
                    <a:pt x="107461" y="8010"/>
                  </a:lnTo>
                  <a:lnTo>
                    <a:pt x="157124" y="0"/>
                  </a:lnTo>
                  <a:close/>
                </a:path>
              </a:pathLst>
            </a:custGeom>
            <a:ln w="850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79673" y="1822328"/>
              <a:ext cx="191780" cy="16258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566281" y="174649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154" y="0"/>
                  </a:moveTo>
                  <a:lnTo>
                    <a:pt x="206818" y="8010"/>
                  </a:lnTo>
                  <a:lnTo>
                    <a:pt x="249950" y="30316"/>
                  </a:lnTo>
                  <a:lnTo>
                    <a:pt x="283963" y="64329"/>
                  </a:lnTo>
                  <a:lnTo>
                    <a:pt x="306268" y="107461"/>
                  </a:lnTo>
                  <a:lnTo>
                    <a:pt x="314279" y="157124"/>
                  </a:lnTo>
                  <a:lnTo>
                    <a:pt x="306268" y="206799"/>
                  </a:lnTo>
                  <a:lnTo>
                    <a:pt x="283963" y="249932"/>
                  </a:lnTo>
                  <a:lnTo>
                    <a:pt x="249950" y="283941"/>
                  </a:lnTo>
                  <a:lnTo>
                    <a:pt x="206818" y="306241"/>
                  </a:lnTo>
                  <a:lnTo>
                    <a:pt x="157154" y="314248"/>
                  </a:lnTo>
                  <a:lnTo>
                    <a:pt x="107488" y="306241"/>
                  </a:lnTo>
                  <a:lnTo>
                    <a:pt x="64348" y="283941"/>
                  </a:lnTo>
                  <a:lnTo>
                    <a:pt x="30326" y="249932"/>
                  </a:lnTo>
                  <a:lnTo>
                    <a:pt x="8013" y="206799"/>
                  </a:lnTo>
                  <a:lnTo>
                    <a:pt x="0" y="157124"/>
                  </a:lnTo>
                  <a:lnTo>
                    <a:pt x="8013" y="107461"/>
                  </a:lnTo>
                  <a:lnTo>
                    <a:pt x="30326" y="64329"/>
                  </a:lnTo>
                  <a:lnTo>
                    <a:pt x="64348" y="30316"/>
                  </a:lnTo>
                  <a:lnTo>
                    <a:pt x="107488" y="8010"/>
                  </a:lnTo>
                  <a:lnTo>
                    <a:pt x="157154" y="0"/>
                  </a:lnTo>
                  <a:close/>
                </a:path>
              </a:pathLst>
            </a:custGeom>
            <a:ln w="850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26906" y="1807088"/>
              <a:ext cx="193060" cy="1930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8992" y="1864147"/>
              <a:ext cx="81015" cy="789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75359" y="1807697"/>
              <a:ext cx="191871" cy="19184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014185" y="174649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124" y="0"/>
                  </a:moveTo>
                  <a:lnTo>
                    <a:pt x="206787" y="8010"/>
                  </a:lnTo>
                  <a:lnTo>
                    <a:pt x="249919" y="30316"/>
                  </a:lnTo>
                  <a:lnTo>
                    <a:pt x="283932" y="64329"/>
                  </a:lnTo>
                  <a:lnTo>
                    <a:pt x="306238" y="107461"/>
                  </a:lnTo>
                  <a:lnTo>
                    <a:pt x="314248" y="157124"/>
                  </a:lnTo>
                  <a:lnTo>
                    <a:pt x="306238" y="206799"/>
                  </a:lnTo>
                  <a:lnTo>
                    <a:pt x="283932" y="249932"/>
                  </a:lnTo>
                  <a:lnTo>
                    <a:pt x="249919" y="283941"/>
                  </a:lnTo>
                  <a:lnTo>
                    <a:pt x="206787" y="306241"/>
                  </a:lnTo>
                  <a:lnTo>
                    <a:pt x="157124" y="314248"/>
                  </a:lnTo>
                  <a:lnTo>
                    <a:pt x="107461" y="306241"/>
                  </a:lnTo>
                  <a:lnTo>
                    <a:pt x="64329" y="283941"/>
                  </a:lnTo>
                  <a:lnTo>
                    <a:pt x="30316" y="249932"/>
                  </a:lnTo>
                  <a:lnTo>
                    <a:pt x="8010" y="206799"/>
                  </a:lnTo>
                  <a:lnTo>
                    <a:pt x="0" y="157124"/>
                  </a:lnTo>
                  <a:lnTo>
                    <a:pt x="8010" y="107461"/>
                  </a:lnTo>
                  <a:lnTo>
                    <a:pt x="30316" y="64329"/>
                  </a:lnTo>
                  <a:lnTo>
                    <a:pt x="64329" y="30316"/>
                  </a:lnTo>
                  <a:lnTo>
                    <a:pt x="107461" y="8010"/>
                  </a:lnTo>
                  <a:lnTo>
                    <a:pt x="157124" y="0"/>
                  </a:lnTo>
                  <a:close/>
                </a:path>
              </a:pathLst>
            </a:custGeom>
            <a:ln w="850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216724" y="1955861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0363" y="0"/>
                  </a:moveTo>
                  <a:lnTo>
                    <a:pt x="6675" y="0"/>
                  </a:lnTo>
                  <a:lnTo>
                    <a:pt x="2987" y="0"/>
                  </a:lnTo>
                  <a:lnTo>
                    <a:pt x="0" y="2987"/>
                  </a:lnTo>
                  <a:lnTo>
                    <a:pt x="0" y="10363"/>
                  </a:lnTo>
                  <a:lnTo>
                    <a:pt x="2987" y="13350"/>
                  </a:lnTo>
                  <a:lnTo>
                    <a:pt x="10363" y="13350"/>
                  </a:lnTo>
                  <a:lnTo>
                    <a:pt x="13350" y="10363"/>
                  </a:lnTo>
                  <a:lnTo>
                    <a:pt x="13350" y="2987"/>
                  </a:lnTo>
                  <a:lnTo>
                    <a:pt x="1036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06865" y="1864147"/>
              <a:ext cx="81015" cy="78973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14158" y="996460"/>
            <a:ext cx="1218554" cy="32280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114158" y="1369352"/>
            <a:ext cx="1218529" cy="322808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7676143" y="1763121"/>
            <a:ext cx="294640" cy="21590"/>
          </a:xfrm>
          <a:custGeom>
            <a:avLst/>
            <a:gdLst/>
            <a:ahLst/>
            <a:cxnLst/>
            <a:rect l="l" t="t" r="r" b="b"/>
            <a:pathLst>
              <a:path w="294640" h="21589">
                <a:moveTo>
                  <a:pt x="294346" y="0"/>
                </a:moveTo>
                <a:lnTo>
                  <a:pt x="0" y="0"/>
                </a:lnTo>
                <a:lnTo>
                  <a:pt x="0" y="21228"/>
                </a:lnTo>
                <a:lnTo>
                  <a:pt x="294346" y="21228"/>
                </a:lnTo>
                <a:lnTo>
                  <a:pt x="2943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676143" y="1650022"/>
            <a:ext cx="294640" cy="21590"/>
          </a:xfrm>
          <a:custGeom>
            <a:avLst/>
            <a:gdLst/>
            <a:ahLst/>
            <a:cxnLst/>
            <a:rect l="l" t="t" r="r" b="b"/>
            <a:pathLst>
              <a:path w="294640" h="21589">
                <a:moveTo>
                  <a:pt x="294346" y="0"/>
                </a:moveTo>
                <a:lnTo>
                  <a:pt x="0" y="0"/>
                </a:lnTo>
                <a:lnTo>
                  <a:pt x="0" y="21216"/>
                </a:lnTo>
                <a:lnTo>
                  <a:pt x="294346" y="21216"/>
                </a:lnTo>
                <a:lnTo>
                  <a:pt x="29434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156014" y="5560859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533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030449" y="5560859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 h="0">
                <a:moveTo>
                  <a:pt x="0" y="0"/>
                </a:moveTo>
                <a:lnTo>
                  <a:pt x="13533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6143312" y="4800509"/>
            <a:ext cx="3917950" cy="1334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889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Специфіка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складного,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багатокомпонентного,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єдиного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непо-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дільного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об’єкта,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який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перебуває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(спільній)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багатьох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суб’єктів,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вимагає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особливого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правового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регулювання.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регулю-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вання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втілене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законах,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згадували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початку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цієї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теми.</a:t>
            </a:r>
            <a:endParaRPr sz="900">
              <a:latin typeface="Tahoma"/>
              <a:cs typeface="Tahoma"/>
            </a:endParaRPr>
          </a:p>
          <a:p>
            <a:pPr algn="ctr" marL="31115">
              <a:lnSpc>
                <a:spcPct val="100000"/>
              </a:lnSpc>
              <a:spcBef>
                <a:spcPts val="114"/>
              </a:spcBef>
              <a:tabLst>
                <a:tab pos="3891915" algn="l"/>
              </a:tabLst>
            </a:pPr>
            <a:r>
              <a:rPr dirty="0" u="dashLong" sz="900" spc="-50">
                <a:solidFill>
                  <a:srgbClr val="231F20"/>
                </a:solidFill>
                <a:uFill>
                  <a:solidFill>
                    <a:srgbClr val="AC1032"/>
                  </a:solidFill>
                </a:uFill>
                <a:latin typeface="Tahoma"/>
                <a:cs typeface="Tahoma"/>
              </a:rPr>
              <a:t> </a:t>
            </a:r>
            <a:r>
              <a:rPr dirty="0" u="dashLong" sz="900" spc="-50">
                <a:solidFill>
                  <a:srgbClr val="231F20"/>
                </a:solidFill>
                <a:uFill>
                  <a:solidFill>
                    <a:srgbClr val="AC1032"/>
                  </a:solidFill>
                </a:uFill>
                <a:latin typeface="Times New Roman"/>
                <a:cs typeface="Times New Roman"/>
              </a:rPr>
              <a:t>	</a:t>
            </a:r>
            <a:endParaRPr sz="900">
              <a:latin typeface="Times New Roman"/>
              <a:cs typeface="Times New Roman"/>
            </a:endParaRPr>
          </a:p>
          <a:p>
            <a:pPr algn="ctr" marL="403860" marR="396240">
              <a:lnSpc>
                <a:spcPct val="100000"/>
              </a:lnSpc>
              <a:spcBef>
                <a:spcPts val="710"/>
              </a:spcBef>
            </a:pPr>
            <a:r>
              <a:rPr dirty="0" sz="1000" spc="135">
                <a:solidFill>
                  <a:srgbClr val="AC1032"/>
                </a:solidFill>
                <a:latin typeface="Tahoma"/>
                <a:cs typeface="Tahoma"/>
              </a:rPr>
              <a:t>Власники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квартир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нежитлових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45">
                <a:solidFill>
                  <a:srgbClr val="AC1032"/>
                </a:solidFill>
                <a:latin typeface="Tahoma"/>
                <a:cs typeface="Tahoma"/>
              </a:rPr>
              <a:t>приміщень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є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співвласниками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спільного </a:t>
            </a:r>
            <a:r>
              <a:rPr dirty="0" sz="1000" spc="135">
                <a:solidFill>
                  <a:srgbClr val="AC1032"/>
                </a:solidFill>
                <a:latin typeface="Tahoma"/>
                <a:cs typeface="Tahoma"/>
              </a:rPr>
              <a:t>майна </a:t>
            </a:r>
            <a:r>
              <a:rPr dirty="0" sz="1000" spc="14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багатоквартирного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будинку.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156014" y="6200079"/>
            <a:ext cx="3888104" cy="9525"/>
            <a:chOff x="6156014" y="6200079"/>
            <a:chExt cx="3888104" cy="9525"/>
          </a:xfrm>
        </p:grpSpPr>
        <p:sp>
          <p:nvSpPr>
            <p:cNvPr id="40" name="object 40"/>
            <p:cNvSpPr/>
            <p:nvPr/>
          </p:nvSpPr>
          <p:spPr>
            <a:xfrm>
              <a:off x="6187653" y="6204581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156014" y="6204581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6143312" y="6324510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Там,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майно, там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 його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утримання.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загаль-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ним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правилом,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 з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утримання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майна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несе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його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влас-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ник, 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майно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перебуває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спільній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ники.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Тож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 ми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говоримо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майна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8304" y="7093119"/>
            <a:ext cx="11176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90" b="1">
                <a:solidFill>
                  <a:srgbClr val="AC1032"/>
                </a:solidFill>
                <a:latin typeface="Trebuchet MS"/>
                <a:cs typeface="Trebuchet MS"/>
              </a:rPr>
              <a:t>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957203" y="7093119"/>
            <a:ext cx="9969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5" b="1">
                <a:solidFill>
                  <a:srgbClr val="AC1032"/>
                </a:solidFill>
                <a:latin typeface="Trebuchet MS"/>
                <a:cs typeface="Trebuchet MS"/>
              </a:rPr>
              <a:t>5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8304" y="7093119"/>
            <a:ext cx="19177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65" b="1">
                <a:solidFill>
                  <a:srgbClr val="AC1032"/>
                </a:solidFill>
                <a:latin typeface="Trebuchet MS"/>
                <a:cs typeface="Trebuchet MS"/>
              </a:rPr>
              <a:t>94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77575" y="7093119"/>
            <a:ext cx="17970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15" b="1">
                <a:solidFill>
                  <a:srgbClr val="AC1032"/>
                </a:solidFill>
                <a:latin typeface="Trebuchet MS"/>
                <a:cs typeface="Trebuchet MS"/>
              </a:rPr>
              <a:t>95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3418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7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Місце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рин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омунальних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луг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виконавцем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розмір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плати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обслуговування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поточний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ремонт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внутрішньобудинкових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систем.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09" y="1295321"/>
            <a:ext cx="3913504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поточного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ремонту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обслуговування внутрішньобудин-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кових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систем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газо-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електропостачання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врахувати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деякі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особливості,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встановлені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законом.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Згідно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вимогами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ст.ст.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20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житлово-комунальні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послуги»,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поточний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монт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обслуговування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цих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мереж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здійснюється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відповідно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опе-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ратором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газорозподільної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системи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енергопостачальником.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доручити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виконання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цих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робіт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іншій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домовитися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розмір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плати.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09" y="2666709"/>
            <a:ext cx="391477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Друга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модель </a:t>
            </a:r>
            <a:r>
              <a:rPr dirty="0" sz="900" spc="-125" b="1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1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колективний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договір.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модель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передбачає,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виконавцем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укладається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один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«від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імені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раху-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нок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усіх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управителем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іншою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уповноваженою співвласниками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особою».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Іншими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словами,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виконавець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комунальної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укладає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надання,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мовити,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«з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усіма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кожним»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співвласником,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особі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певної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уповноваженої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особи.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3886107"/>
            <a:ext cx="391477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Звучить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нібито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складно,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але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насправді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нічого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складного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має.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Просто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договір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імені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споживачів-співвласників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укла-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дає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повірений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один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повірений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всіх.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особливість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цього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договору?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Сторонами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його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виконавець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спо-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живачі-співвласники.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Повірений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(уповноважена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особа)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стороною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договору.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уповноваженою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особою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щось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ста-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неться,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зберігає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чинність.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12" y="5105344"/>
            <a:ext cx="391477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Далі.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Договір укладено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</a:t>
            </a:r>
            <a:r>
              <a:rPr dirty="0" sz="900" spc="60" b="1">
                <a:solidFill>
                  <a:srgbClr val="231F20"/>
                </a:solidFill>
                <a:latin typeface="Tahoma"/>
                <a:cs typeface="Tahoma"/>
              </a:rPr>
              <a:t>ами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,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тобто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кожним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окремо,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усіма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разом.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називається «множинність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сто-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роні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споживача»,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сторона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договору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одна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(споживач),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«втілена»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сторона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кількох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конкретних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фізичних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юридич-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особах.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вибуття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впливає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чинність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договору.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продає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свою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квартиру,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чинний,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«сторону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споживача»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«вмон-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тується»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замість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старого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новий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квартири.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312" y="6476721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Виконавець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тут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відповідає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якість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вводі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відповідних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інженерних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мереж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будинок.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Відповідно,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внутрішньобудинкові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системи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обслуговує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особа,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визначена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співвласниками.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27" y="837834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комунальна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послуга.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вносить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виконавцеві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плату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обслуговування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поточний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ремонт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цих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мереж.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327" y="1295034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е,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лі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індивід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альних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оворів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живач 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платить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виконавцеві: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5350" y="1599763"/>
            <a:ext cx="373380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5080" indent="-180340">
              <a:lnSpc>
                <a:spcPct val="111100"/>
              </a:lnSpc>
              <a:spcBef>
                <a:spcPts val="10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плату</a:t>
            </a:r>
            <a:r>
              <a:rPr dirty="0" sz="900" spc="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комунальну</a:t>
            </a:r>
            <a:r>
              <a:rPr dirty="0" sz="900" spc="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послугу</a:t>
            </a:r>
            <a:r>
              <a:rPr dirty="0" sz="900" spc="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згідно</a:t>
            </a:r>
            <a:r>
              <a:rPr dirty="0" sz="900" spc="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встановленим</a:t>
            </a:r>
            <a:r>
              <a:rPr dirty="0" sz="900" spc="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рифом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спожитим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об’ємом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послуги,</a:t>
            </a:r>
            <a:endParaRPr sz="900">
              <a:latin typeface="Tahoma"/>
              <a:cs typeface="Tahoma"/>
            </a:endParaRPr>
          </a:p>
          <a:p>
            <a:pPr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плату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абонентське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обслуговування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(граничний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розмір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якої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встановлює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Кабмін),</a:t>
            </a:r>
            <a:endParaRPr sz="900">
              <a:latin typeface="Tahoma"/>
              <a:cs typeface="Tahoma"/>
            </a:endParaRPr>
          </a:p>
          <a:p>
            <a:pPr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технічне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обслуговування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поточний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ремонт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вну-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трішньобудинкових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систем.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297" y="2666907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Розмір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останньої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плати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державою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жодним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чином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регулюється.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кон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передбачає,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цей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розмір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встановлюється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сторонами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домов-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леністю.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практиці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означає,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виконавець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запропонува-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такий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розмір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плати,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споживачі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просто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нього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пристануть.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293" y="3428943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враховує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таку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можливість,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передбачає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Tahoma"/>
                <a:cs typeface="Tahoma"/>
              </a:rPr>
              <a:t>варіант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моделі </a:t>
            </a:r>
            <a:r>
              <a:rPr dirty="0" sz="900" spc="-2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Tahoma"/>
                <a:cs typeface="Tahoma"/>
              </a:rPr>
              <a:t>індивідуальних</a:t>
            </a:r>
            <a:r>
              <a:rPr dirty="0" sz="900" spc="-6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" b="1">
                <a:solidFill>
                  <a:srgbClr val="231F20"/>
                </a:solidFill>
                <a:latin typeface="Tahoma"/>
                <a:cs typeface="Tahoma"/>
              </a:rPr>
              <a:t>договорів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Цей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варіант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відрізняється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основного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варіанту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індивідуального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договору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тим,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виконавець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обслу-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вну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трішньо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ем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Відповідн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жива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пла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тит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ь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орона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нем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домовляти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Звор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тні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ом 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медалі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виконавець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такому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разі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відповідає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якість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послу-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«в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ді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»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ква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живача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«в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ді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»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динок.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297" y="4648155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другим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варіантом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співвласник-споживач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вносить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виконавцю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дві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плати:</a:t>
            </a:r>
            <a:endParaRPr sz="900">
              <a:latin typeface="Tahoma"/>
              <a:cs typeface="Tahoma"/>
            </a:endParaRPr>
          </a:p>
          <a:p>
            <a:pPr marL="372745" marR="5080" indent="-180340">
              <a:lnSpc>
                <a:spcPct val="111100"/>
              </a:lnSpc>
              <a:buFont typeface="Tahoma"/>
              <a:buChar char="■"/>
              <a:tabLst>
                <a:tab pos="372745" algn="l"/>
              </a:tabLst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послугу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згідно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встановленим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тарифом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обсягом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спожитої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послуги,</a:t>
            </a:r>
            <a:endParaRPr sz="900">
              <a:latin typeface="Tahoma"/>
              <a:cs typeface="Tahoma"/>
            </a:endParaRPr>
          </a:p>
          <a:p>
            <a:pPr marL="372745" marR="5080" indent="-180340">
              <a:lnSpc>
                <a:spcPct val="111100"/>
              </a:lnSpc>
              <a:buFont typeface="Tahoma"/>
              <a:buChar char="■"/>
              <a:tabLst>
                <a:tab pos="372745" algn="l"/>
              </a:tabLst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абонентське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обслуговування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(граничний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розмір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плати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встановлює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Кабмін).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5297" y="5714791"/>
            <a:ext cx="3913504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Враховуючи,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цим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варіантом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моделі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індивідуальних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договорів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сторонам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нема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що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домовлятися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(договір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типо-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вий,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тариф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регульований,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плата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абонентське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обслуговування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умовно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регульована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через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встановлення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граничного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розміру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Кабміном),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встановив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варіант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«за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замовчуванням».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цей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варіант застосовуватиметься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разі,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ники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оберуть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моделі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організації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договірних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відносин,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 </a:t>
            </a:r>
            <a:r>
              <a:rPr dirty="0" sz="900" spc="-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оберуть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модель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індивідуальних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договорів,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домовляться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297" y="6800430"/>
            <a:ext cx="3913504" cy="165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цим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законом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регулюються.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3312" y="6861069"/>
            <a:ext cx="3665854" cy="11874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600" spc="-95">
                <a:solidFill>
                  <a:srgbClr val="231F20"/>
                </a:solidFill>
                <a:latin typeface="Tahoma"/>
                <a:cs typeface="Tahoma"/>
              </a:rPr>
              <a:t>**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несуть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інший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спосіб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">
                <a:solidFill>
                  <a:srgbClr val="231F20"/>
                </a:solidFill>
                <a:latin typeface="Tahoma"/>
                <a:cs typeface="Tahoma"/>
              </a:rPr>
              <a:t>(в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складі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6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будинком)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8304" y="7093119"/>
            <a:ext cx="18478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40" b="1">
                <a:solidFill>
                  <a:srgbClr val="AC1032"/>
                </a:solidFill>
                <a:latin typeface="Trebuchet MS"/>
                <a:cs typeface="Trebuchet MS"/>
              </a:rPr>
              <a:t>96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75162" y="7093119"/>
            <a:ext cx="18097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25" b="1">
                <a:solidFill>
                  <a:srgbClr val="AC1032"/>
                </a:solidFill>
                <a:latin typeface="Trebuchet MS"/>
                <a:cs typeface="Trebuchet MS"/>
              </a:rPr>
              <a:t>97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3418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7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Місце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рин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омунальних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луг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практичний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висновок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такий,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обов’язки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визначаються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Законом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співвласників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будинку»,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аж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ніяк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законом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12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житлово-комунальні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послуги».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09" y="1600073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Моделі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колективного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договору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договору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колективним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спожи-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вачем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можуть бути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обрані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надання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будь-яких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послуг,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окрім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постачання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розподілу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природного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газу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електричної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енергії.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2362142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Зауважимо,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чинне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законодавство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жодної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названих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вище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моделей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передбачає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припинення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комуналь-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ної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усьому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через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наявність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заборгованості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окремих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споживачів.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3124143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таблиці</a:t>
            </a:r>
            <a:r>
              <a:rPr dirty="0" sz="900" spc="2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нижче</a:t>
            </a:r>
            <a:r>
              <a:rPr dirty="0" sz="900" spc="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наведено</a:t>
            </a:r>
            <a:r>
              <a:rPr dirty="0" sz="900" spc="2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узагальнену</a:t>
            </a:r>
            <a:r>
              <a:rPr dirty="0" sz="900" spc="2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порівняльну</a:t>
            </a:r>
            <a:r>
              <a:rPr dirty="0" sz="900" spc="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характе-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ристику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описаних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моделей.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327" y="838144"/>
            <a:ext cx="3913504" cy="200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цієї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моделі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виконавець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отримує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споживачів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обсяг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спожитої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послуги.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Плата за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абонентське обслуговування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стягується,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виконавець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комунальної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працює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напряму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кожним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співвласником.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Натомість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виконавець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ставляє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загальний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рахунок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оплати.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Цей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рахунок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правилами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комерційний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облік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теплової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енергії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водо-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постачання»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уповноважена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«розподіляє»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ами.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Пі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ля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цьо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зби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ає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омунальну 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послугу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спеціальний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рахунок,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якого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власністю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власників,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їхнього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імені перераховує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цю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виконавцю.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хтось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борг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обов’язок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уповноваженої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особи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поінформувати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виконавця,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позиватися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боржника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самостійно.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27" y="2986617"/>
            <a:ext cx="3136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Чим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модель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цікава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співвласникам?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27" y="3276248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По-перше,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домовитися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винагороду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уповноваженою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бою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повіреним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виявитися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вигідніше,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ніж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платити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кож-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ному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виконавцю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комунальної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плату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абонентське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слуговування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індивідуальними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договорами.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4038544"/>
            <a:ext cx="3913504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По-друге, 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важливіше,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цієї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моделі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сервіс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«наближається»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споживача.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Одна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річ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мати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справу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абонентською службою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ве-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личезного підприємства,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обслуговує десятки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(або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й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сотні)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ти-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сяч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споживачів,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інша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уповноваженою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особою,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яка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обслуговує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кілька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будинків.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ключовою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функцією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уповноваженої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особи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розподіл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обсягів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спожитої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комунальної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співвласни-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ками.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Найнятий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співвласниками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повірений робитиме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ураху-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ванням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правил,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комерційний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облік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тепло-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вої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енергії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водопостачання»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дозволяє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встановлювати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самим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співвласникам,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високою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імовірністю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більш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чутливим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уважень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скарг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такою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гнучкою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чутливою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абонен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сь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л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підприєм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тва-моноп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лі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питанн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відкри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е.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97" y="6019745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45" b="1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20" b="1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ль</a:t>
            </a:r>
            <a:r>
              <a:rPr dirty="0" sz="9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 b="1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10" b="1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овір</a:t>
            </a:r>
            <a:r>
              <a:rPr dirty="0" sz="9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dirty="0" sz="900" b="1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онавцем</a:t>
            </a:r>
            <a:r>
              <a:rPr dirty="0" sz="9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 b="1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ле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тивним 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споживачем.</a:t>
            </a:r>
            <a:r>
              <a:rPr dirty="0" sz="900" spc="9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цієї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моделі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укладає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імені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самостійно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вирішує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внутрішні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питання.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цю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модель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поговоримо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нижче,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зараз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зауважимо,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відповідно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ст.2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житлово-комунальні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послуги»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стосунки</a:t>
            </a:r>
            <a:endParaRPr sz="900">
              <a:latin typeface="Tahoma"/>
              <a:cs typeface="Tahoma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6155993" y="3571157"/>
          <a:ext cx="3892550" cy="3031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519"/>
                <a:gridCol w="737869"/>
                <a:gridCol w="728980"/>
                <a:gridCol w="692784"/>
                <a:gridCol w="733425"/>
              </a:tblGrid>
              <a:tr h="1876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Індивідуальний</a:t>
                      </a:r>
                      <a:r>
                        <a:rPr dirty="0" sz="70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договір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56515" marR="48895" indent="4254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Колектив-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ний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овір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819"/>
                        </a:lnSpc>
                        <a:spcBef>
                          <a:spcPts val="375"/>
                        </a:spcBef>
                      </a:pP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Договір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algn="ctr" marL="80645" marR="73025">
                        <a:lnSpc>
                          <a:spcPts val="800"/>
                        </a:lnSpc>
                        <a:spcBef>
                          <a:spcPts val="40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ле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тив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ним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жи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вачем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58789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2705" marR="45085">
                        <a:lnSpc>
                          <a:spcPct val="102600"/>
                        </a:lnSpc>
                        <a:spcBef>
                          <a:spcPts val="355"/>
                        </a:spcBef>
                      </a:pPr>
                      <a:r>
                        <a:rPr dirty="0" sz="65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 </a:t>
                      </a:r>
                      <a:r>
                        <a:rPr dirty="0" sz="6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обслугову</a:t>
                      </a:r>
                      <a:r>
                        <a:rPr dirty="0" sz="65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650" spc="5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65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ванням </a:t>
                      </a:r>
                      <a:r>
                        <a:rPr dirty="0" sz="65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вну- </a:t>
                      </a:r>
                      <a:r>
                        <a:rPr dirty="0" sz="65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трішньо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</a:t>
                      </a:r>
                      <a:r>
                        <a:rPr dirty="0" sz="65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ової</a:t>
                      </a:r>
                      <a:r>
                        <a:rPr dirty="0" sz="65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си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65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еми  </a:t>
                      </a:r>
                      <a:r>
                        <a:rPr dirty="0" sz="65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виконавцем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508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340" marR="45720">
                        <a:lnSpc>
                          <a:spcPct val="102600"/>
                        </a:lnSpc>
                        <a:spcBef>
                          <a:spcPts val="359"/>
                        </a:spcBef>
                      </a:pPr>
                      <a:r>
                        <a:rPr dirty="0" sz="65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65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6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65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</a:t>
                      </a:r>
                      <a:r>
                        <a:rPr dirty="0" sz="65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65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лу</a:t>
                      </a:r>
                      <a:r>
                        <a:rPr dirty="0" sz="65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65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5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вуванн</a:t>
                      </a:r>
                      <a:r>
                        <a:rPr dirty="0" sz="6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65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вн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трішньо</a:t>
                      </a:r>
                      <a:r>
                        <a:rPr dirty="0" sz="65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65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ово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ї</a:t>
                      </a:r>
                      <a:r>
                        <a:rPr dirty="0" sz="65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си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65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еми  </a:t>
                      </a:r>
                      <a:r>
                        <a:rPr dirty="0" sz="65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виконавцем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5719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390841">
                <a:tc>
                  <a:txBody>
                    <a:bodyPr/>
                    <a:lstStyle/>
                    <a:p>
                      <a:pPr marL="50800" marR="9779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Відповідальні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ть 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виконавця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якість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послуги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5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ква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тири»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826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86690">
                        <a:lnSpc>
                          <a:spcPct val="102600"/>
                        </a:lnSpc>
                        <a:spcBef>
                          <a:spcPts val="355"/>
                        </a:spcBef>
                      </a:pP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5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</a:t>
                      </a:r>
                      <a:r>
                        <a:rPr dirty="0" sz="65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ду</a:t>
                      </a:r>
                      <a:r>
                        <a:rPr dirty="0" sz="65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  </a:t>
                      </a:r>
                      <a:r>
                        <a:rPr dirty="0" sz="65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будинок»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508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50495">
                        <a:lnSpc>
                          <a:spcPct val="102600"/>
                        </a:lnSpc>
                        <a:spcBef>
                          <a:spcPts val="355"/>
                        </a:spcBef>
                      </a:pP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5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</a:t>
                      </a:r>
                      <a:r>
                        <a:rPr dirty="0" sz="65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ду</a:t>
                      </a:r>
                      <a:r>
                        <a:rPr dirty="0" sz="65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  </a:t>
                      </a:r>
                      <a:r>
                        <a:rPr dirty="0" sz="65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будинок»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508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200025">
                        <a:lnSpc>
                          <a:spcPct val="102600"/>
                        </a:lnSpc>
                        <a:spcBef>
                          <a:spcPts val="355"/>
                        </a:spcBef>
                      </a:pP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</a:t>
                      </a:r>
                      <a:r>
                        <a:rPr dirty="0" sz="65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5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65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65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  </a:t>
                      </a:r>
                      <a:r>
                        <a:rPr dirty="0" sz="650" spc="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будинок»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508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390857">
                <a:tc>
                  <a:txBody>
                    <a:bodyPr/>
                    <a:lstStyle/>
                    <a:p>
                      <a:pPr marL="50800" marR="5334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Плата</a:t>
                      </a:r>
                      <a:r>
                        <a:rPr dirty="0" sz="700" spc="-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700" spc="-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абонент- </a:t>
                      </a:r>
                      <a:r>
                        <a:rPr dirty="0" sz="700" spc="-19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ське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обслугову-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вання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57480">
                        <a:lnSpc>
                          <a:spcPct val="102600"/>
                        </a:lnSpc>
                        <a:spcBef>
                          <a:spcPts val="355"/>
                        </a:spcBef>
                      </a:pPr>
                      <a:r>
                        <a:rPr dirty="0" sz="65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Стягується </a:t>
                      </a:r>
                      <a:r>
                        <a:rPr dirty="0" sz="65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онавцем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508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48590">
                        <a:lnSpc>
                          <a:spcPct val="102600"/>
                        </a:lnSpc>
                        <a:spcBef>
                          <a:spcPts val="355"/>
                        </a:spcBef>
                      </a:pPr>
                      <a:r>
                        <a:rPr dirty="0" sz="65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Стягується </a:t>
                      </a:r>
                      <a:r>
                        <a:rPr dirty="0" sz="65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онавцем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508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ct val="102600"/>
                        </a:lnSpc>
                        <a:spcBef>
                          <a:spcPts val="355"/>
                        </a:spcBef>
                      </a:pPr>
                      <a:r>
                        <a:rPr dirty="0" sz="65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Виконавцем </a:t>
                      </a:r>
                      <a:r>
                        <a:rPr dirty="0" sz="65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65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яг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ть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я*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508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93345">
                        <a:lnSpc>
                          <a:spcPct val="102600"/>
                        </a:lnSpc>
                        <a:spcBef>
                          <a:spcPts val="355"/>
                        </a:spcBef>
                      </a:pPr>
                      <a:r>
                        <a:rPr dirty="0" sz="65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Виконавцем </a:t>
                      </a:r>
                      <a:r>
                        <a:rPr dirty="0" sz="65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65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яг</a:t>
                      </a:r>
                      <a:r>
                        <a:rPr dirty="0" sz="65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ть</a:t>
                      </a:r>
                      <a:r>
                        <a:rPr dirty="0" sz="65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я*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508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594052">
                <a:tc>
                  <a:txBody>
                    <a:bodyPr/>
                    <a:lstStyle/>
                    <a:p>
                      <a:pPr marL="50800" marR="5397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Плата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об-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слуговування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поточний </a:t>
                      </a:r>
                      <a:r>
                        <a:rPr dirty="0" sz="700" spc="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ремонт </a:t>
                      </a:r>
                      <a:r>
                        <a:rPr dirty="0" sz="700" spc="-19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внутрішньобу-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ової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си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еми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57480">
                        <a:lnSpc>
                          <a:spcPct val="102600"/>
                        </a:lnSpc>
                        <a:spcBef>
                          <a:spcPts val="355"/>
                        </a:spcBef>
                      </a:pPr>
                      <a:r>
                        <a:rPr dirty="0" sz="65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Стягується </a:t>
                      </a:r>
                      <a:r>
                        <a:rPr dirty="0" sz="65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онавцем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508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7625">
                        <a:lnSpc>
                          <a:spcPct val="102600"/>
                        </a:lnSpc>
                        <a:spcBef>
                          <a:spcPts val="355"/>
                        </a:spcBef>
                      </a:pPr>
                      <a:r>
                        <a:rPr dirty="0" sz="65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Виконавцем </a:t>
                      </a:r>
                      <a:r>
                        <a:rPr dirty="0" sz="65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65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яг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ть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600" spc="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**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4508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2545">
                        <a:lnSpc>
                          <a:spcPct val="102600"/>
                        </a:lnSpc>
                        <a:spcBef>
                          <a:spcPts val="355"/>
                        </a:spcBef>
                      </a:pPr>
                      <a:r>
                        <a:rPr dirty="0" sz="65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Виконавцем </a:t>
                      </a:r>
                      <a:r>
                        <a:rPr dirty="0" sz="65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65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65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65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ть</a:t>
                      </a:r>
                      <a:r>
                        <a:rPr dirty="0" sz="65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6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**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4508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64135">
                        <a:lnSpc>
                          <a:spcPct val="102600"/>
                        </a:lnSpc>
                        <a:spcBef>
                          <a:spcPts val="355"/>
                        </a:spcBef>
                      </a:pPr>
                      <a:r>
                        <a:rPr dirty="0" sz="65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Виконавцем </a:t>
                      </a:r>
                      <a:r>
                        <a:rPr dirty="0" sz="65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65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яг</a:t>
                      </a:r>
                      <a:r>
                        <a:rPr dirty="0" sz="65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ть</a:t>
                      </a:r>
                      <a:r>
                        <a:rPr dirty="0" sz="65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6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**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4508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486308">
                <a:tc>
                  <a:txBody>
                    <a:bodyPr/>
                    <a:lstStyle/>
                    <a:p>
                      <a:pPr marL="50800" marR="22606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унки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 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послугу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04775">
                        <a:lnSpc>
                          <a:spcPct val="102600"/>
                        </a:lnSpc>
                        <a:spcBef>
                          <a:spcPts val="355"/>
                        </a:spcBef>
                      </a:pPr>
                      <a:r>
                        <a:rPr dirty="0" sz="65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Прямі </a:t>
                      </a:r>
                      <a:r>
                        <a:rPr dirty="0" sz="65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між </a:t>
                      </a:r>
                      <a:r>
                        <a:rPr dirty="0" sz="65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живачем</a:t>
                      </a:r>
                      <a:r>
                        <a:rPr dirty="0" sz="65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  </a:t>
                      </a:r>
                      <a:r>
                        <a:rPr dirty="0" sz="65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виконавцем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508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95885">
                        <a:lnSpc>
                          <a:spcPct val="102600"/>
                        </a:lnSpc>
                        <a:spcBef>
                          <a:spcPts val="355"/>
                        </a:spcBef>
                      </a:pPr>
                      <a:r>
                        <a:rPr dirty="0" sz="65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Прямі </a:t>
                      </a:r>
                      <a:r>
                        <a:rPr dirty="0" sz="65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між </a:t>
                      </a:r>
                      <a:r>
                        <a:rPr dirty="0" sz="65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живачем</a:t>
                      </a:r>
                      <a:r>
                        <a:rPr dirty="0" sz="65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  </a:t>
                      </a:r>
                      <a:r>
                        <a:rPr dirty="0" sz="65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виконавцем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508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65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Споживач</a:t>
                      </a:r>
                      <a:endParaRPr sz="650">
                        <a:latin typeface="Tahoma"/>
                        <a:cs typeface="Tahoma"/>
                      </a:endParaRPr>
                    </a:p>
                    <a:p>
                      <a:pPr marL="50800" marR="95885" indent="-635">
                        <a:lnSpc>
                          <a:spcPct val="102600"/>
                        </a:lnSpc>
                      </a:pP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dirty="0" sz="65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уповнова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ена</a:t>
                      </a:r>
                      <a:r>
                        <a:rPr dirty="0" sz="65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5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65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 </a:t>
                      </a:r>
                      <a:r>
                        <a:rPr dirty="0" sz="65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виконавець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826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64769">
                        <a:lnSpc>
                          <a:spcPct val="102499"/>
                        </a:lnSpc>
                        <a:spcBef>
                          <a:spcPts val="359"/>
                        </a:spcBef>
                      </a:pP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</a:t>
                      </a:r>
                      <a:r>
                        <a:rPr dirty="0" sz="65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жива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</a:t>
                      </a:r>
                      <a:r>
                        <a:rPr dirty="0" sz="65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 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уповнова</a:t>
                      </a:r>
                      <a:r>
                        <a:rPr dirty="0" sz="65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ена  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5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65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dirty="0" sz="65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</a:t>
                      </a:r>
                      <a:r>
                        <a:rPr dirty="0" sz="65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65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навець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5719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384715">
                <a:tc>
                  <a:txBody>
                    <a:bodyPr/>
                    <a:lstStyle/>
                    <a:p>
                      <a:pPr marL="50800" marR="4381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Пред’явлення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по- </a:t>
                      </a:r>
                      <a:r>
                        <a:rPr dirty="0" sz="700" spc="-19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зову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боржника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65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Виконавцем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826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65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Виконавцем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826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65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Виконавцем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826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65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</a:t>
                      </a:r>
                      <a:endParaRPr sz="650">
                        <a:latin typeface="Tahoma"/>
                        <a:cs typeface="Tahoma"/>
                      </a:endParaRPr>
                    </a:p>
                    <a:p>
                      <a:pPr marL="50165" marR="239395">
                        <a:lnSpc>
                          <a:spcPct val="102600"/>
                        </a:lnSpc>
                      </a:pP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(вну</a:t>
                      </a:r>
                      <a:r>
                        <a:rPr dirty="0" sz="65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трішні  </a:t>
                      </a:r>
                      <a:r>
                        <a:rPr dirty="0" sz="65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правила)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826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6143312" y="6644818"/>
            <a:ext cx="3913504" cy="20637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40"/>
              </a:spcBef>
            </a:pPr>
            <a:r>
              <a:rPr dirty="0" sz="600" spc="-100">
                <a:solidFill>
                  <a:srgbClr val="231F20"/>
                </a:solidFill>
                <a:latin typeface="Tahoma"/>
                <a:cs typeface="Tahoma"/>
              </a:rPr>
              <a:t>*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несуть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6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6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інший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спосіб</a:t>
            </a:r>
            <a:r>
              <a:rPr dirty="0" sz="6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(плата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уповноваженій</a:t>
            </a:r>
            <a:r>
              <a:rPr dirty="0" sz="6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особі,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заробітна</a:t>
            </a:r>
            <a:r>
              <a:rPr dirty="0" sz="6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плата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пра- </a:t>
            </a:r>
            <a:r>
              <a:rPr dirty="0" sz="600" spc="-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цівників</a:t>
            </a:r>
            <a:r>
              <a:rPr dirty="0" sz="6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8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тощо)</a:t>
            </a:r>
            <a:endParaRPr sz="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3418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7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Місце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рин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омунальних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луг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38142"/>
            <a:ext cx="391477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Вибір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варіанту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забезпечення вищезазначених потреб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відносить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компетенції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загальних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ОСББ.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Щоправда,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як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Закон України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житлово-комунальні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послуги»,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Закон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динку»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забезпечення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газо-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електропостачання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дозволяє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виключно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індивідуальні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договори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безпосередньо між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власниками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виконавцями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комунальних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послуг.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2057342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укласти</a:t>
            </a:r>
            <a:r>
              <a:rPr dirty="0" sz="9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колективний</a:t>
            </a:r>
            <a:r>
              <a:rPr dirty="0" sz="900" spc="2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споживач</a:t>
            </a:r>
            <a:r>
              <a:rPr dirty="0" sz="900" spc="19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комунальних</a:t>
            </a:r>
            <a:r>
              <a:rPr dirty="0" sz="9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послуг: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3331" y="2362059"/>
            <a:ext cx="3519170" cy="4826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219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водопостачання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(у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т.ч.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гарячої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води)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водовідведення,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теплопостачання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опалення,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вивезення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побутових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відходів.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2971707"/>
            <a:ext cx="3914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Найочевиднішою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різницею між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різними моделями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організа-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ції</a:t>
            </a:r>
            <a:r>
              <a:rPr dirty="0" sz="900" spc="1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забезпечення</a:t>
            </a:r>
            <a:r>
              <a:rPr dirty="0" sz="900" spc="1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«комунальних</a:t>
            </a:r>
            <a:r>
              <a:rPr dirty="0" sz="900" spc="1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потреб»</a:t>
            </a:r>
            <a:r>
              <a:rPr dirty="0" sz="900" spc="1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1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різна</a:t>
            </a:r>
            <a:r>
              <a:rPr dirty="0" sz="900" spc="1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організація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«грошових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потоків».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967658"/>
            <a:ext cx="3913504" cy="96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Роль</a:t>
            </a:r>
            <a:r>
              <a:rPr dirty="0" sz="1200" spc="-6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Стаття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22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токвартирного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будинку»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передбачає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три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варіанти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«забезпечення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11100"/>
              </a:lnSpc>
            </a:pP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...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водопостачання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водовідведення,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теплопостачання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опален-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ня,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вивезення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побутових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відходів»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створено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ОСББ: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9301" y="1904811"/>
            <a:ext cx="3590925" cy="3074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28600" marR="5715" indent="-216535">
              <a:lnSpc>
                <a:spcPct val="111100"/>
              </a:lnSpc>
              <a:spcBef>
                <a:spcPts val="100"/>
              </a:spcBef>
              <a:buAutoNum type="arabicPeriod"/>
              <a:tabLst>
                <a:tab pos="229235" algn="l"/>
              </a:tabLst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Самозабезпечення: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забезпечує відповідні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потре-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би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власними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силами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(обладнанням,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персоналом).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На-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приклад,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котельню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безпечення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опалення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навіть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свердловину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водопостачання.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Звісно,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цій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ситуації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жодних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стосунків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виконавцем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комунальної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взагалі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має,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оскільки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забезпечує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потреби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самостійно.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Варіант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 b="1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дозволений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газо-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електропостачання.</a:t>
            </a:r>
            <a:endParaRPr sz="900">
              <a:latin typeface="Tahoma"/>
              <a:cs typeface="Tahoma"/>
            </a:endParaRPr>
          </a:p>
          <a:p>
            <a:pPr algn="just" marL="228600" marR="5715" indent="-216535">
              <a:lnSpc>
                <a:spcPct val="111100"/>
              </a:lnSpc>
              <a:buAutoNum type="arabicPeriod"/>
              <a:tabLst>
                <a:tab pos="229235" algn="l"/>
              </a:tabLst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Індивідуальні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договори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виконавцем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комунальної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послуги.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Відповідає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моделі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індивідуальних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договорів,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передбаченій 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ст.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14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Закону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жит-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лово-комунальні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послуги».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Тут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немає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місця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жодним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стосункам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між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виконавцем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комунальної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послуги.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дини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лени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варіан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дл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ле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тропо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тачання.</a:t>
            </a:r>
            <a:endParaRPr sz="900">
              <a:latin typeface="Tahoma"/>
              <a:cs typeface="Tahoma"/>
            </a:endParaRPr>
          </a:p>
          <a:p>
            <a:pPr algn="just" marL="228600" marR="5080" indent="-216535">
              <a:lnSpc>
                <a:spcPct val="111100"/>
              </a:lnSpc>
              <a:buAutoNum type="arabicPeriod"/>
              <a:tabLst>
                <a:tab pos="229235" algn="l"/>
              </a:tabLst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укладає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договір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виконавцем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колективний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споживач.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передбачає,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має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трактуватися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категорія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«населення»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тому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числі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щодо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тарифів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комунальні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послуги.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єдина мо-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дель,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вступає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правовідносини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виконавця-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комунальних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послуг.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5105344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трьох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названих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моделей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якийсь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пря-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стосунок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виконавцем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одній.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27995" y="5593121"/>
            <a:ext cx="3888104" cy="9525"/>
            <a:chOff x="827995" y="5593121"/>
            <a:chExt cx="3888104" cy="9525"/>
          </a:xfrm>
        </p:grpSpPr>
        <p:sp>
          <p:nvSpPr>
            <p:cNvPr id="12" name="object 12"/>
            <p:cNvSpPr/>
            <p:nvPr/>
          </p:nvSpPr>
          <p:spPr>
            <a:xfrm>
              <a:off x="859654" y="5597623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27995" y="5597623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827995" y="6846456"/>
            <a:ext cx="3888104" cy="9525"/>
            <a:chOff x="827995" y="6846456"/>
            <a:chExt cx="3888104" cy="9525"/>
          </a:xfrm>
        </p:grpSpPr>
        <p:sp>
          <p:nvSpPr>
            <p:cNvPr id="15" name="object 15"/>
            <p:cNvSpPr/>
            <p:nvPr/>
          </p:nvSpPr>
          <p:spPr>
            <a:xfrm>
              <a:off x="859654" y="6850958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27995" y="6850958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080052" y="5688862"/>
            <a:ext cx="338836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9690" marR="52069">
              <a:lnSpc>
                <a:spcPct val="100000"/>
              </a:lnSpc>
              <a:spcBef>
                <a:spcPts val="100"/>
              </a:spcBef>
            </a:pP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Закон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України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«Про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об’єднання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співвласників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багатоквартирного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0">
                <a:solidFill>
                  <a:srgbClr val="AC1032"/>
                </a:solidFill>
                <a:latin typeface="Tahoma"/>
                <a:cs typeface="Tahoma"/>
              </a:rPr>
              <a:t>будинку»,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а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також</a:t>
            </a:r>
            <a:endParaRPr sz="1000">
              <a:latin typeface="Tahoma"/>
              <a:cs typeface="Tahoma"/>
            </a:endParaRPr>
          </a:p>
          <a:p>
            <a:pPr algn="ctr" marL="12065" marR="5080" indent="-635">
              <a:lnSpc>
                <a:spcPct val="100000"/>
              </a:lnSpc>
            </a:pP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Закон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України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«Про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житлово-комунальні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послуги»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передбачають,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5">
                <a:solidFill>
                  <a:srgbClr val="AC1032"/>
                </a:solidFill>
                <a:latin typeface="Tahoma"/>
                <a:cs typeface="Tahoma"/>
              </a:rPr>
              <a:t>що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від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власного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імені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вступає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у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правовідносини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з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5">
                <a:solidFill>
                  <a:srgbClr val="AC1032"/>
                </a:solidFill>
                <a:latin typeface="Tahoma"/>
                <a:cs typeface="Tahoma"/>
              </a:rPr>
              <a:t>виконавцями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комунальних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послуг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40">
                <a:solidFill>
                  <a:srgbClr val="AC1032"/>
                </a:solidFill>
                <a:latin typeface="Tahoma"/>
                <a:cs typeface="Tahoma"/>
              </a:rPr>
              <a:t>лише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в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рамках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договору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з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ним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як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з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колективним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споживачем.</a:t>
            </a:r>
            <a:endParaRPr sz="100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8394" y="3660516"/>
            <a:ext cx="1160343" cy="8897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2755" y="3795786"/>
            <a:ext cx="1953889" cy="256184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6508394" y="4927862"/>
            <a:ext cx="1882775" cy="85725"/>
            <a:chOff x="6508394" y="4927862"/>
            <a:chExt cx="1882775" cy="8572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8394" y="4932242"/>
              <a:ext cx="333573" cy="813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3633" y="4927862"/>
              <a:ext cx="1507296" cy="85594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02755" y="4280387"/>
            <a:ext cx="3190402" cy="47657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02755" y="5058664"/>
            <a:ext cx="3190402" cy="25618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143312" y="5562545"/>
            <a:ext cx="39147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Зрозуміло,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разі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самозабезпечення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виконавця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кому-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нальних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мови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немає.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Виконавець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комунальної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послуги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залучається,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стає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виконавцем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комунальної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послу-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бути.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ідуть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розмірах,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встановлених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загальними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зборами.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8304" y="7093119"/>
            <a:ext cx="18796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50" b="1">
                <a:solidFill>
                  <a:srgbClr val="AC1032"/>
                </a:solidFill>
                <a:latin typeface="Trebuchet MS"/>
                <a:cs typeface="Trebuchet MS"/>
              </a:rPr>
              <a:t>98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872114" y="7093119"/>
            <a:ext cx="18478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40" b="1">
                <a:solidFill>
                  <a:srgbClr val="AC1032"/>
                </a:solidFill>
                <a:latin typeface="Trebuchet MS"/>
                <a:cs typeface="Trebuchet MS"/>
              </a:rPr>
              <a:t>99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43312" y="6476951"/>
            <a:ext cx="3914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6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разі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укладання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індивідуальних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(«прямих»)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договорів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кошти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(плата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комунальну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послугу)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ідуть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вико-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навця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без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будь-якої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участі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3418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7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Місце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рин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омунальних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луг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після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30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днів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надійшло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заперечень,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підписаного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говору,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вважається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укладеним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редакції,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запропонова-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ній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ініціатором.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складений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протокол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розбіжностей,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то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ініціатор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погодитися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ним,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оскаржити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суді.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Враховуючи,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договори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повинні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укладатися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згідно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типови-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ми,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важко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зараз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уявити,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практиці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могли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склада-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тися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протоколи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розбіжностей.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09" y="2057144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Раніше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пізніше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комунальних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буде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укладений,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жодна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сторін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«саботувати»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процес.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09" y="2514344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обрати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модель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організації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договірних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відно-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син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комунальних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послуг,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співвласникам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багатоквар-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тирному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створено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слід: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09" y="3123920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1.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Скликати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збори,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яких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більшістю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понад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50%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голосів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обрати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модель,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09" y="3581120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2.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Залежно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обраної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моделі,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звернутися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проектами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договорів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виконавця: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312" y="3886107"/>
            <a:ext cx="3914775" cy="185420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372110" indent="-180340">
              <a:lnSpc>
                <a:spcPct val="100000"/>
              </a:lnSpc>
              <a:spcBef>
                <a:spcPts val="220"/>
              </a:spcBef>
              <a:buFont typeface="Tahoma"/>
              <a:buChar char="■"/>
              <a:tabLst>
                <a:tab pos="372745" algn="l"/>
              </a:tabLst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співвласникам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безпосередньо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(індивідуальні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договори),</a:t>
            </a:r>
            <a:endParaRPr sz="900">
              <a:latin typeface="Tahoma"/>
              <a:cs typeface="Tahoma"/>
            </a:endParaRPr>
          </a:p>
          <a:p>
            <a:pPr marL="372110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372745" algn="l"/>
              </a:tabLst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уповноваженій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(колективний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договір),</a:t>
            </a:r>
            <a:endParaRPr sz="900">
              <a:latin typeface="Tahoma"/>
              <a:cs typeface="Tahoma"/>
            </a:endParaRPr>
          </a:p>
          <a:p>
            <a:pPr marL="372110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372745" algn="l"/>
              </a:tabLst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правлінню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(договір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колективним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споживачем).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Договори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комунальних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всіма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моделя-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укладаються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-16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-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рік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«автоматичною»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пролонгацією.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пролонгації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відмовитися,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попередивши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виконавця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6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-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місяць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закінчення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договору. Також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можна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розірвати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говір,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попередивши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виконавця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2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місяці.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Однак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пам’ятай-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мо: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неподовження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договорів,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розірвання,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якщо це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тягне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зміну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моделі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організації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договірних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відносин,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приймають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838142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разі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укладання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договору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колективним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споживачем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винно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зібрати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відповідні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внески,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потім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рахуватися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виконавцем.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практичного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застосування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підходу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треба,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виконавцем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давав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об’єд-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нанню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достатній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виставленням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рахунку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виконавцем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гра-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ничним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строком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оплати,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могло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встигнути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отрима-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вчасно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розрахуватися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виконавцем.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2186846"/>
            <a:ext cx="3913504" cy="96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Договори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50" b="1">
                <a:solidFill>
                  <a:srgbClr val="AC1032"/>
                </a:solidFill>
                <a:latin typeface="Tahoma"/>
                <a:cs typeface="Tahoma"/>
              </a:rPr>
              <a:t>про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5" b="1">
                <a:solidFill>
                  <a:srgbClr val="AC1032"/>
                </a:solidFill>
                <a:latin typeface="Tahoma"/>
                <a:cs typeface="Tahoma"/>
              </a:rPr>
              <a:t>надання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комунальних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послуг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говорили,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обирають,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якою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моделлю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отримувати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мунальну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луг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співвласники.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ле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га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антії,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он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вець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послуги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погодиться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вибором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«мовчки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саботуватиме»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його?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97" y="3276554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цього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законом передбачено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чітку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процедуру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укладення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договору.</a:t>
            </a:r>
            <a:r>
              <a:rPr dirty="0" sz="9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Причому</a:t>
            </a:r>
            <a:r>
              <a:rPr dirty="0" sz="9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працює</a:t>
            </a:r>
            <a:r>
              <a:rPr dirty="0" sz="9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ця</a:t>
            </a:r>
            <a:r>
              <a:rPr dirty="0" sz="9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процедура</a:t>
            </a:r>
            <a:r>
              <a:rPr dirty="0" sz="9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«в</a:t>
            </a:r>
            <a:r>
              <a:rPr dirty="0" sz="9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обидва</a:t>
            </a:r>
            <a:r>
              <a:rPr dirty="0" sz="9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боки»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11100"/>
              </a:lnSpc>
            </a:pP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укладення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договору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ініціює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виконавець,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роблять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співвласники.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393" y="4150329"/>
            <a:ext cx="2884205" cy="162156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15297" y="6019745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Ініціювання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укладення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договору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відбувається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шляхом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надсилан-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іншій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стороні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примірників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підписаного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проекту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договору.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Після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одна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сторін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таким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чином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ініціювала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укладення </a:t>
            </a:r>
            <a:r>
              <a:rPr dirty="0" sz="900" spc="-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договору,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30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днів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підписати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надати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заперечення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(скласти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протокол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розбіжностей).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304" y="7093119"/>
            <a:ext cx="24511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5" b="1">
                <a:solidFill>
                  <a:srgbClr val="AC1032"/>
                </a:solidFill>
                <a:latin typeface="Trebuchet MS"/>
                <a:cs typeface="Trebuchet MS"/>
              </a:rPr>
              <a:t>100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49762" y="7093119"/>
            <a:ext cx="20637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000" spc="-65" b="1">
                <a:solidFill>
                  <a:srgbClr val="AC1032"/>
                </a:solidFill>
                <a:latin typeface="Trebuchet MS"/>
                <a:cs typeface="Trebuchet MS"/>
              </a:rPr>
              <a:t>01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6014" y="683961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 h="0">
                <a:moveTo>
                  <a:pt x="0" y="0"/>
                </a:moveTo>
                <a:lnTo>
                  <a:pt x="3887967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43312" y="537979"/>
            <a:ext cx="108267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8.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995" y="683961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 h="0">
                <a:moveTo>
                  <a:pt x="0" y="0"/>
                </a:moveTo>
                <a:lnTo>
                  <a:pt x="3888022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8304" y="7093119"/>
            <a:ext cx="23241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000" spc="35" b="1">
                <a:solidFill>
                  <a:srgbClr val="AC1032"/>
                </a:solidFill>
                <a:latin typeface="Trebuchet MS"/>
                <a:cs typeface="Trebuchet MS"/>
              </a:rPr>
              <a:t>02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24804" y="7093119"/>
            <a:ext cx="23114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000" spc="30" b="1">
                <a:solidFill>
                  <a:srgbClr val="AC1032"/>
                </a:solidFill>
                <a:latin typeface="Trebuchet MS"/>
                <a:cs typeface="Trebuchet MS"/>
              </a:rPr>
              <a:t>03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916846"/>
            <a:ext cx="3916679" cy="706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5" b="1">
                <a:solidFill>
                  <a:srgbClr val="AC1032"/>
                </a:solidFill>
                <a:latin typeface="Tahoma"/>
                <a:cs typeface="Tahoma"/>
              </a:rPr>
              <a:t>Тема</a:t>
            </a:r>
            <a:r>
              <a:rPr dirty="0" sz="16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-40" b="1">
                <a:solidFill>
                  <a:srgbClr val="AC1032"/>
                </a:solidFill>
                <a:latin typeface="Tahoma"/>
                <a:cs typeface="Tahoma"/>
              </a:rPr>
              <a:t>8.</a:t>
            </a:r>
            <a:r>
              <a:rPr dirty="0" sz="16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35" b="1">
                <a:solidFill>
                  <a:srgbClr val="AC1032"/>
                </a:solidFill>
                <a:latin typeface="Tahoma"/>
                <a:cs typeface="Tahoma"/>
              </a:rPr>
              <a:t>Асоціації</a:t>
            </a:r>
            <a:r>
              <a:rPr dirty="0" sz="16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90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600">
              <a:latin typeface="Tahoma"/>
              <a:cs typeface="Tahoma"/>
            </a:endParaRPr>
          </a:p>
          <a:p>
            <a:pPr marL="192405" marR="5080">
              <a:lnSpc>
                <a:spcPct val="125000"/>
              </a:lnSpc>
              <a:spcBef>
                <a:spcPts val="1040"/>
              </a:spcBef>
            </a:pPr>
            <a:r>
              <a:rPr dirty="0" sz="800" spc="75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800" spc="1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цій</a:t>
            </a:r>
            <a:r>
              <a:rPr dirty="0" sz="800" spc="1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0" i="1">
                <a:solidFill>
                  <a:srgbClr val="231F20"/>
                </a:solidFill>
                <a:latin typeface="Verdana"/>
                <a:cs typeface="Verdana"/>
              </a:rPr>
              <a:t>темі</a:t>
            </a:r>
            <a:r>
              <a:rPr dirty="0" sz="800" spc="1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90" i="1">
                <a:solidFill>
                  <a:srgbClr val="231F20"/>
                </a:solidFill>
                <a:latin typeface="Verdana"/>
                <a:cs typeface="Verdana"/>
              </a:rPr>
              <a:t>ми</a:t>
            </a:r>
            <a:r>
              <a:rPr dirty="0" sz="800" spc="1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коротко</a:t>
            </a:r>
            <a:r>
              <a:rPr dirty="0" sz="800" spc="1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75" i="1">
                <a:solidFill>
                  <a:srgbClr val="231F20"/>
                </a:solidFill>
                <a:latin typeface="Verdana"/>
                <a:cs typeface="Verdana"/>
              </a:rPr>
              <a:t>ознайомимося</a:t>
            </a:r>
            <a:r>
              <a:rPr dirty="0" sz="800" spc="1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із</a:t>
            </a:r>
            <a:r>
              <a:rPr dirty="0" sz="800" spc="1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65" i="1">
                <a:solidFill>
                  <a:srgbClr val="231F20"/>
                </a:solidFill>
                <a:latin typeface="Verdana"/>
                <a:cs typeface="Verdana"/>
              </a:rPr>
              <a:t>порядком</a:t>
            </a:r>
            <a:r>
              <a:rPr dirty="0" sz="800" spc="1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60" i="1">
                <a:solidFill>
                  <a:srgbClr val="231F20"/>
                </a:solidFill>
                <a:latin typeface="Verdana"/>
                <a:cs typeface="Verdana"/>
              </a:rPr>
              <a:t>створення </a:t>
            </a:r>
            <a:r>
              <a:rPr dirty="0" sz="800" spc="-2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0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800" spc="2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діяльності</a:t>
            </a:r>
            <a:r>
              <a:rPr dirty="0" sz="800" spc="2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70" i="1">
                <a:solidFill>
                  <a:srgbClr val="231F20"/>
                </a:solidFill>
                <a:latin typeface="Verdana"/>
                <a:cs typeface="Verdana"/>
              </a:rPr>
              <a:t>асоціацій</a:t>
            </a:r>
            <a:r>
              <a:rPr dirty="0" sz="800" spc="2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ОСББ.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1729646"/>
            <a:ext cx="3913504" cy="810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AC1032"/>
                </a:solidFill>
                <a:latin typeface="Tahoma"/>
                <a:cs typeface="Tahoma"/>
              </a:rPr>
              <a:t>Правовий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статус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5" b="1">
                <a:solidFill>
                  <a:srgbClr val="AC1032"/>
                </a:solidFill>
                <a:latin typeface="Tahoma"/>
                <a:cs typeface="Tahoma"/>
              </a:rPr>
              <a:t>асоціацій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«Один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полі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воїн»,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каже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народне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прислів’я.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Тож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Укра-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їни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будинку»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дозволяє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об’єднанням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створювати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12" y="2666907"/>
            <a:ext cx="391604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Одночасно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перевагою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недоліком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асоціацій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віднос-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но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невелика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кількість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законодавчих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положень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щодо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їхньої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діяльності: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кілька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порівняно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коротких згадок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Законі «Про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об’єднання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будинку», за-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гальні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положення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юридичні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особи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Цивільного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кодексу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положення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неприбуткових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організацій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датковому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кодексі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України.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312" y="3886168"/>
            <a:ext cx="391604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практиці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означає,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одного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боку,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великий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«простір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маневру»,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другого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-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вимагає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засновників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тельно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продумати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статут.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«в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разі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чого»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законодавстві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знайти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відповіді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проблемне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діяльно-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асоціації,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тому слід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все,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врегулював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врегу-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лювати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статуті.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3304" y="4952944"/>
            <a:ext cx="39160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Зрозуміти,</a:t>
            </a:r>
            <a:r>
              <a:rPr dirty="0" sz="9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 b="1">
                <a:solidFill>
                  <a:srgbClr val="231F20"/>
                </a:solidFill>
                <a:latin typeface="Tahoma"/>
                <a:cs typeface="Tahoma"/>
              </a:rPr>
              <a:t>чим</a:t>
            </a:r>
            <a:r>
              <a:rPr dirty="0" sz="900" spc="254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 b="1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2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асоціація</a:t>
            </a:r>
            <a:r>
              <a:rPr dirty="0" sz="9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легше,</a:t>
            </a:r>
            <a:r>
              <a:rPr dirty="0" sz="9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подивитися,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чим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вона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 b="1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є.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967646"/>
            <a:ext cx="3913504" cy="810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solidFill>
                  <a:srgbClr val="AC1032"/>
                </a:solidFill>
                <a:latin typeface="Tahoma"/>
                <a:cs typeface="Tahoma"/>
              </a:rPr>
              <a:t>Висновки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-150" b="1">
                <a:solidFill>
                  <a:srgbClr val="231F20"/>
                </a:solidFill>
                <a:latin typeface="Tahoma"/>
                <a:cs typeface="Tahoma"/>
              </a:rPr>
              <a:t>1.</a:t>
            </a:r>
            <a:r>
              <a:rPr dirty="0" sz="900" spc="-1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Законодавство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передбачає три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моделі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організації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договірних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відносин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комунальних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5320" y="1752412"/>
            <a:ext cx="2374900" cy="4826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219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індивід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альні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овори,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колективний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договір,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договір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колективним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споживачем.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297" y="2362013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231F20"/>
                </a:solidFill>
                <a:latin typeface="Tahoma"/>
                <a:cs typeface="Tahoma"/>
              </a:rPr>
              <a:t>2.</a:t>
            </a:r>
            <a:r>
              <a:rPr dirty="0" sz="9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Вибір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моделі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організації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договірних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відносин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завжди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власниками.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передбачає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гарантує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чітку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проце-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дуру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укладання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договору.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297" y="2971555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60" b="1">
                <a:solidFill>
                  <a:srgbClr val="231F20"/>
                </a:solidFill>
                <a:latin typeface="Tahoma"/>
                <a:cs typeface="Tahoma"/>
              </a:rPr>
              <a:t>3.</a:t>
            </a:r>
            <a:r>
              <a:rPr dirty="0" sz="900" spc="-5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 комунальних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послуг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постачання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розподілу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природ-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ного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газу,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постачання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розподілу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електричної енергії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бачено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виключно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індивідуальні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договори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виконавцями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споживачами.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297" y="3733484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r>
              <a:rPr dirty="0" sz="900" spc="10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усіх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моделях,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крім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«колективного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споживача»,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ролі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місця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просто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немає.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5297" y="4190685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231F20"/>
                </a:solidFill>
                <a:latin typeface="Tahoma"/>
                <a:cs typeface="Tahoma"/>
              </a:rPr>
              <a:t>5.</a:t>
            </a:r>
            <a:r>
              <a:rPr dirty="0" sz="900" spc="-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виступає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колективним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споживачем,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 не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впливати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ціну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комунальної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послуги,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вона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лишається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незмін-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ною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(такою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ж,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населення).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5297" y="4800262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35" b="1">
                <a:solidFill>
                  <a:srgbClr val="231F20"/>
                </a:solidFill>
                <a:latin typeface="Tahoma"/>
                <a:cs typeface="Tahoma"/>
              </a:rPr>
              <a:t>6.</a:t>
            </a:r>
            <a:r>
              <a:rPr dirty="0" sz="900" spc="-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обрали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індивідуальні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договори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цьому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доручають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виконавцю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утримувати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внутрішньобудинкові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сис-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теми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буде.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вимагає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«розмежування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відповідальності»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(актів,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«договорів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співпрацю»,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«балансів»)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виконавцями.</a:t>
            </a:r>
            <a:endParaRPr sz="900">
              <a:latin typeface="Tahoma"/>
              <a:cs typeface="Tahoma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6166508" y="5450758"/>
          <a:ext cx="3882390" cy="1323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594"/>
                <a:gridCol w="1007744"/>
                <a:gridCol w="1018539"/>
                <a:gridCol w="1018539"/>
              </a:tblGrid>
              <a:tr h="28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r" marR="147955">
                        <a:lnSpc>
                          <a:spcPct val="100000"/>
                        </a:lnSpc>
                      </a:pPr>
                      <a:r>
                        <a:rPr dirty="0" sz="65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65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6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оціація</a:t>
                      </a:r>
                      <a:r>
                        <a:rPr dirty="0" sz="65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2895" marR="199390" indent="-95885">
                        <a:lnSpc>
                          <a:spcPct val="102499"/>
                        </a:lnSpc>
                        <a:spcBef>
                          <a:spcPts val="359"/>
                        </a:spcBef>
                      </a:pPr>
                      <a:r>
                        <a:rPr dirty="0" sz="650" spc="-9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6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осп</a:t>
                      </a:r>
                      <a:r>
                        <a:rPr dirty="0" sz="65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дарсь</a:t>
                      </a:r>
                      <a:r>
                        <a:rPr dirty="0" sz="65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6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  </a:t>
                      </a:r>
                      <a:r>
                        <a:rPr dirty="0" sz="65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асоціація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45719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dirty="0" sz="65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Громадська</a:t>
                      </a:r>
                      <a:r>
                        <a:rPr dirty="0" sz="650" spc="-4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5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спілка</a:t>
                      </a:r>
                      <a:endParaRPr sz="65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492453">
                <a:tc>
                  <a:txBody>
                    <a:bodyPr/>
                    <a:lstStyle/>
                    <a:p>
                      <a:pPr marL="50165" marR="6604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он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давчий 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акт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254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700" spc="-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кр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аїн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и</a:t>
                      </a:r>
                      <a:r>
                        <a:rPr dirty="0" sz="700" spc="-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«Про 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'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днанн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никі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ага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оква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тирно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у»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21590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осп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сь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 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України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5651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он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аїни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«Про 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громадські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об’єд-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нання»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538733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Статус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637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Юридична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Юридична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7810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Юридичн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/ 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700" spc="-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тат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юридич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ї</a:t>
                      </a:r>
                      <a:r>
                        <a:rPr dirty="0" sz="700" spc="-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108267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8.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289" y="838121"/>
            <a:ext cx="3913504" cy="200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говорити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мету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предмет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діяльності,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всі названі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організаційно-правові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передбачають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представлення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спільних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інтересів членів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асоціацій.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Однак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асоціація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передбачену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законодавством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унікальну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функцію,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якою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наді-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лені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інші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наведені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тут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організаційно-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правові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форми,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управлін-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мета,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 b="1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можливість </a:t>
            </a:r>
            <a:r>
              <a:rPr dirty="0" sz="900" spc="-254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управляти 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багатоквартирними будинками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ОСББ-членів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асоці-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ації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відмінною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рисою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Принагідно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нагадаємо,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особливості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здійснення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токвартирному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будинку»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 багатоквартирним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ком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будинком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асоціацією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розглядаються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одна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сама форма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токвартирним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304" y="2818883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Погляньмо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цю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таблицю.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Законодавством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передбаче-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кілька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організаційно-правових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юридичних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осіб,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най-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менуваннях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яких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звучати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слово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«асоціація».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Часто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асоціації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порівнюють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господарськими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асоціаціями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громад-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ськими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спілками.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відмінність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поговоримо.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304" y="3733165"/>
            <a:ext cx="3913504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Зверніть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увагу,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кожна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організаційно-правова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форма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свій законодавчий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акт,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який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прямо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називає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виділяє, власне,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окрему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організаційно-правову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форму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юридичної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особи.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асоціацій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 України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 співвласни-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ків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будинку».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формальна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ознака,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така,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лежить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поверхні: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документах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юридич-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ної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особи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немає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посилання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згідно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зазначеним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законом,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асоціація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Навіть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назві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вико-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ристовується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словосполучення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«асоціація ОСББ». 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такому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разі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громадська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спілка,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господарська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організаційно-правова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форма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7995" y="980357"/>
          <a:ext cx="3882390" cy="1524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594"/>
                <a:gridCol w="1008380"/>
                <a:gridCol w="1019175"/>
                <a:gridCol w="1019175"/>
              </a:tblGrid>
              <a:tr h="977097">
                <a:tc>
                  <a:txBody>
                    <a:bodyPr/>
                    <a:lstStyle/>
                    <a:p>
                      <a:pPr marL="50800" marR="5715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та,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дм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 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діяльності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73660" indent="-72390">
                        <a:lnSpc>
                          <a:spcPts val="800"/>
                        </a:lnSpc>
                        <a:spcBef>
                          <a:spcPts val="434"/>
                        </a:spcBef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Представлення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спільних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ер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сів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членів 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асоціації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marR="67310" indent="-72390">
                        <a:lnSpc>
                          <a:spcPts val="800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авління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аг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токвартирними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ами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>
                        <a:lnSpc>
                          <a:spcPts val="780"/>
                        </a:lnSpc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членів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оціації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109855" indent="-72390">
                        <a:lnSpc>
                          <a:spcPts val="800"/>
                        </a:lnSpc>
                        <a:spcBef>
                          <a:spcPts val="434"/>
                        </a:spcBef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тавництво 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інтересів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учас-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ників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marR="84455" indent="-72390">
                        <a:lnSpc>
                          <a:spcPts val="800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Постійна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координація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осп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дарсь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ої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ді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яльно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підпри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ємств-учасників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0541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Здійснення </a:t>
                      </a:r>
                      <a:r>
                        <a:rPr dirty="0" sz="700" spc="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 </a:t>
                      </a:r>
                      <a:r>
                        <a:rPr dirty="0" sz="700" spc="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за-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хи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своб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д, 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задоволення </a:t>
                      </a:r>
                      <a:r>
                        <a:rPr dirty="0" sz="700" spc="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су-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спільних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ересів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537911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Члени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4541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Юридичні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оби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(виключно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7589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Юридичні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оби,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підприє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ствами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1747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дь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юридичні 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особи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зичні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827995" y="5581597"/>
            <a:ext cx="3888104" cy="9525"/>
            <a:chOff x="827995" y="5581597"/>
            <a:chExt cx="3888104" cy="9525"/>
          </a:xfrm>
        </p:grpSpPr>
        <p:sp>
          <p:nvSpPr>
            <p:cNvPr id="9" name="object 9"/>
            <p:cNvSpPr/>
            <p:nvPr/>
          </p:nvSpPr>
          <p:spPr>
            <a:xfrm>
              <a:off x="859654" y="5586099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27995" y="5586099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827995" y="6225319"/>
            <a:ext cx="3888104" cy="9525"/>
            <a:chOff x="827995" y="6225319"/>
            <a:chExt cx="3888104" cy="9525"/>
          </a:xfrm>
        </p:grpSpPr>
        <p:sp>
          <p:nvSpPr>
            <p:cNvPr id="12" name="object 12"/>
            <p:cNvSpPr/>
            <p:nvPr/>
          </p:nvSpPr>
          <p:spPr>
            <a:xfrm>
              <a:off x="859654" y="6229821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27995" y="6229821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99546" y="5677317"/>
            <a:ext cx="33489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Асоціація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створюється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згідно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0">
                <a:solidFill>
                  <a:srgbClr val="AC1032"/>
                </a:solidFill>
                <a:latin typeface="Tahoma"/>
                <a:cs typeface="Tahoma"/>
              </a:rPr>
              <a:t>із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Законом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України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«Про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об’єднання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співвласників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багатоквартирного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0">
                <a:solidFill>
                  <a:srgbClr val="AC1032"/>
                </a:solidFill>
                <a:latin typeface="Tahoma"/>
                <a:cs typeface="Tahoma"/>
              </a:rPr>
              <a:t>будинку».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297" y="6476951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тепер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кілька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ознак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«по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суті».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Асоціація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завжди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створюєть-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юридична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а.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Цим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вона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знить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громадських 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спілок,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статусу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юридичної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особи.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56014" y="3016147"/>
            <a:ext cx="3888104" cy="9525"/>
            <a:chOff x="6156014" y="3016147"/>
            <a:chExt cx="3888104" cy="9525"/>
          </a:xfrm>
        </p:grpSpPr>
        <p:sp>
          <p:nvSpPr>
            <p:cNvPr id="17" name="object 17"/>
            <p:cNvSpPr/>
            <p:nvPr/>
          </p:nvSpPr>
          <p:spPr>
            <a:xfrm>
              <a:off x="6187653" y="3020649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56014" y="3020649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6156014" y="3812285"/>
            <a:ext cx="3888104" cy="9525"/>
            <a:chOff x="6156014" y="3812285"/>
            <a:chExt cx="3888104" cy="9525"/>
          </a:xfrm>
        </p:grpSpPr>
        <p:sp>
          <p:nvSpPr>
            <p:cNvPr id="20" name="object 20"/>
            <p:cNvSpPr/>
            <p:nvPr/>
          </p:nvSpPr>
          <p:spPr>
            <a:xfrm>
              <a:off x="6187653" y="3816787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156014" y="3816787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6397706" y="3111890"/>
            <a:ext cx="3408679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Управління</a:t>
            </a:r>
            <a:r>
              <a:rPr dirty="0" sz="1000" spc="-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багатоквартирним</a:t>
            </a:r>
            <a:r>
              <a:rPr dirty="0" sz="1000" spc="-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будинком</a:t>
            </a:r>
            <a:endParaRPr sz="1000">
              <a:latin typeface="Tahoma"/>
              <a:cs typeface="Tahom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є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унікальною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функцією,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яка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відрізняє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асоціацію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від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інших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об’єднань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5">
                <a:solidFill>
                  <a:srgbClr val="AC1032"/>
                </a:solidFill>
                <a:latin typeface="Tahoma"/>
                <a:cs typeface="Tahoma"/>
              </a:rPr>
              <a:t>юридичних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осіб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за</a:t>
            </a:r>
            <a:r>
              <a:rPr dirty="0" sz="1000" spc="-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предметом</a:t>
            </a:r>
            <a:r>
              <a:rPr dirty="0" sz="1000" spc="-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діяльності.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8304" y="7093119"/>
            <a:ext cx="24574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0" b="1">
                <a:solidFill>
                  <a:srgbClr val="AC1032"/>
                </a:solidFill>
                <a:latin typeface="Trebuchet MS"/>
                <a:cs typeface="Trebuchet MS"/>
              </a:rPr>
              <a:t>104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823346" y="7093119"/>
            <a:ext cx="233679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40" b="1">
                <a:solidFill>
                  <a:srgbClr val="AC1032"/>
                </a:solidFill>
                <a:latin typeface="Trebuchet MS"/>
                <a:cs typeface="Trebuchet MS"/>
              </a:rPr>
              <a:t>105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3312" y="4038544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Завершімо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порівняльний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аналіз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однією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«формальною»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ознакою: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членами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асоціації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можуть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бути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ОСББ.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статут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дозволяє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членство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юридичних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осіб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членство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фізичних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осіб,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точно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43294" y="4800473"/>
            <a:ext cx="39147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Отже,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перед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тим,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продовжувати,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зауважимо: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говоримо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виключно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дійсно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асоціаціями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згідно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Законом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токвартирного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будинку».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їхніх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«тезок»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органі-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заційно-правових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форм.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43294" y="5729973"/>
            <a:ext cx="22777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підведемо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попередні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підсумки: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3317" y="5867122"/>
            <a:ext cx="373380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5080" indent="-180340">
              <a:lnSpc>
                <a:spcPct val="111100"/>
              </a:lnSpc>
              <a:spcBef>
                <a:spcPts val="10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асоціація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завжди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створюється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юридична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згідно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Законом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будинку»,</a:t>
            </a:r>
            <a:endParaRPr sz="900">
              <a:latin typeface="Tahoma"/>
              <a:cs typeface="Tahoma"/>
            </a:endParaRPr>
          </a:p>
          <a:p>
            <a:pPr algn="just"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членами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виключно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юридичні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особи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метою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предметом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представлення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інтересів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багатоквар-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тирним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108267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8.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Асоціація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створюється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двома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більше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які,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таким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чином,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виступають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засновниками.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Іще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раз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наголосимо: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юридичні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особи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виступають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засновниками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асоціації.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1447741"/>
            <a:ext cx="391604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Часом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засновники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бажають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закріпити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статуті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свій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особливий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статус,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певні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переваги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щодо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ОСББ,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пізніше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приєднаються до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цієї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асоціації.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Насправді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законодавство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дає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підстав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містить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жодної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вказівки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різні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учасники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асоціації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мають різні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обов’язки. Тому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вважаємо,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моменту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державної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реєстрації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асоціації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її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засновники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мають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статус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учасників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(членів)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асоціації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чим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відрізняються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учасників, які будуть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прийняті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пізніше.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2971731"/>
            <a:ext cx="391604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Таку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позицію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займаємо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званого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«асоційова-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ного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членства».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Деякі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передбачають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інститут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«асоційованих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членів»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45">
                <a:solidFill>
                  <a:srgbClr val="231F20"/>
                </a:solidFill>
                <a:latin typeface="Tahoma"/>
                <a:cs typeface="Tahoma"/>
              </a:rPr>
              <a:t>меншим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переліком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ніж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«дійс-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них»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«повних»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членів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асоціації.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Вважаємо,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цього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законодавство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дає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підстав: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відсутня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будь-яка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згадка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можливість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«асоційованого»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«привілейованого»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членства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4190943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стоїмо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позиції,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члени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рівними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своїх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правах.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Однак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позбавляє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членів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можливо-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затвердженні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зміні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статуту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визначити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той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принцип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розподілу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голосів,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який вони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вважатимуть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відповідним своїм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потребам: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принципом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«один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член </a:t>
            </a:r>
            <a:r>
              <a:rPr dirty="0" sz="900" spc="-140">
                <a:solidFill>
                  <a:srgbClr val="231F20"/>
                </a:solidFill>
                <a:latin typeface="Tahoma"/>
                <a:cs typeface="Tahoma"/>
              </a:rPr>
              <a:t>=</a:t>
            </a:r>
            <a:r>
              <a:rPr dirty="0" sz="900" spc="-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один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голос»,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пропорційно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кількості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квартир,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пропорційно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площі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будинках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різних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12" y="5409967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Нагадаємо,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свободу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дає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ОСББ: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статуті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об’єд-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нання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по-своєму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визначити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принцип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поділу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голосів.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312" y="6019532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Взагалі,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засновники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вагаються,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врегулю-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інший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аспект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діяльності,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доброю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практикою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бра-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ти за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взірець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законодавче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регулювання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діяльності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мовити,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аналогією.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27" y="837871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 багатоквартирним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будинком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унікальною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функцією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можливістю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асоціацій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порівнянні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іншими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об’єднаннями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юридичних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осіб.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11" y="1447414"/>
            <a:ext cx="391414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тоді,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бажають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об’єднати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зусилля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управ</a:t>
            </a:r>
            <a:r>
              <a:rPr dirty="0" sz="900" spc="15" b="1">
                <a:solidFill>
                  <a:srgbClr val="231F20"/>
                </a:solidFill>
                <a:latin typeface="Trebuchet MS"/>
                <a:cs typeface="Trebuchet MS"/>
              </a:rPr>
              <a:t>- </a:t>
            </a:r>
            <a:r>
              <a:rPr dirty="0" sz="900" spc="-254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лінні</a:t>
            </a:r>
            <a:r>
              <a:rPr dirty="0" sz="900" spc="-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будинками,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їм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створювати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асоціацію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тою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спільний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захист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інтересів,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достатньо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приєднатися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існуючої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громадської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спілки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заснувати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нову).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97" y="2339246"/>
            <a:ext cx="3914775" cy="96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Створення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асоціації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200" spc="-2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AC1032"/>
                </a:solidFill>
                <a:latin typeface="Tahoma"/>
                <a:cs typeface="Tahoma"/>
              </a:rPr>
              <a:t>та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членство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0" b="1">
                <a:solidFill>
                  <a:srgbClr val="AC1032"/>
                </a:solidFill>
                <a:latin typeface="Tahoma"/>
                <a:cs typeface="Tahoma"/>
              </a:rPr>
              <a:t>в</a:t>
            </a:r>
            <a:r>
              <a:rPr dirty="0" sz="1200" spc="-2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ній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заснувати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асоціацію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ОСББ,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вступити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неї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засновниками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члена-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виключно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юридичні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особи,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багатоквартирних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будинків.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7995" y="3460515"/>
            <a:ext cx="3888104" cy="9525"/>
            <a:chOff x="827995" y="3460515"/>
            <a:chExt cx="3888104" cy="9525"/>
          </a:xfrm>
        </p:grpSpPr>
        <p:sp>
          <p:nvSpPr>
            <p:cNvPr id="14" name="object 14"/>
            <p:cNvSpPr/>
            <p:nvPr/>
          </p:nvSpPr>
          <p:spPr>
            <a:xfrm>
              <a:off x="859654" y="3465017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27995" y="3465017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827995" y="3951852"/>
            <a:ext cx="3888104" cy="9525"/>
            <a:chOff x="827995" y="3951852"/>
            <a:chExt cx="3888104" cy="9525"/>
          </a:xfrm>
        </p:grpSpPr>
        <p:sp>
          <p:nvSpPr>
            <p:cNvPr id="17" name="object 17"/>
            <p:cNvSpPr/>
            <p:nvPr/>
          </p:nvSpPr>
          <p:spPr>
            <a:xfrm>
              <a:off x="859654" y="3956355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27995" y="3956355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038087" y="3556251"/>
            <a:ext cx="347217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6040" marR="5080" indent="-53975">
              <a:lnSpc>
                <a:spcPct val="100000"/>
              </a:lnSpc>
              <a:spcBef>
                <a:spcPts val="100"/>
              </a:spcBef>
            </a:pP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Засновниками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членами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асоціації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є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ОСББ,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а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не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співвласники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багатоквартирного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0">
                <a:solidFill>
                  <a:srgbClr val="AC1032"/>
                </a:solidFill>
                <a:latin typeface="Tahoma"/>
                <a:cs typeface="Tahoma"/>
              </a:rPr>
              <a:t>будинку.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5297" y="4190943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знати,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заснуванні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вступі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неї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втрачає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свого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статусу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юридичної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особи.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Воно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довжує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існувати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усіма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своїми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повноваженнями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обов’язками.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27995" y="4832109"/>
            <a:ext cx="3888104" cy="9525"/>
            <a:chOff x="827995" y="4832109"/>
            <a:chExt cx="3888104" cy="9525"/>
          </a:xfrm>
        </p:grpSpPr>
        <p:sp>
          <p:nvSpPr>
            <p:cNvPr id="22" name="object 22"/>
            <p:cNvSpPr/>
            <p:nvPr/>
          </p:nvSpPr>
          <p:spPr>
            <a:xfrm>
              <a:off x="859654" y="4836611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27995" y="4836611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827995" y="5780659"/>
            <a:ext cx="3888104" cy="9525"/>
            <a:chOff x="827995" y="5780659"/>
            <a:chExt cx="3888104" cy="9525"/>
          </a:xfrm>
        </p:grpSpPr>
        <p:sp>
          <p:nvSpPr>
            <p:cNvPr id="25" name="object 25"/>
            <p:cNvSpPr/>
            <p:nvPr/>
          </p:nvSpPr>
          <p:spPr>
            <a:xfrm>
              <a:off x="859654" y="5785161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6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27995" y="5785161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51" y="0"/>
                  </a:lnTo>
                </a:path>
                <a:path w="3888104" h="0">
                  <a:moveTo>
                    <a:pt x="3874459" y="0"/>
                  </a:moveTo>
                  <a:lnTo>
                    <a:pt x="3888022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025699" y="4927851"/>
            <a:ext cx="349694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180975" indent="213995">
              <a:lnSpc>
                <a:spcPct val="100000"/>
              </a:lnSpc>
              <a:spcBef>
                <a:spcPts val="100"/>
              </a:spcBef>
            </a:pP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ОСББ,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які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засновують асоціацію </a:t>
            </a:r>
            <a:r>
              <a:rPr dirty="0" sz="1000" spc="165">
                <a:solidFill>
                  <a:srgbClr val="AC1032"/>
                </a:solidFill>
                <a:latin typeface="Tahoma"/>
                <a:cs typeface="Tahoma"/>
              </a:rPr>
              <a:t>ОСББ </a:t>
            </a:r>
            <a:r>
              <a:rPr dirty="0" sz="1000" spc="17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або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вступають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до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70">
                <a:solidFill>
                  <a:srgbClr val="AC1032"/>
                </a:solidFill>
                <a:latin typeface="Tahoma"/>
                <a:cs typeface="Tahoma"/>
              </a:rPr>
              <a:t>неї,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зберігають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свій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статус</a:t>
            </a:r>
            <a:endParaRPr sz="1000">
              <a:latin typeface="Tahoma"/>
              <a:cs typeface="Tahom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юридичної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особи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та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права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обов’язки,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визначені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Законом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України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95">
                <a:solidFill>
                  <a:srgbClr val="AC1032"/>
                </a:solidFill>
                <a:latin typeface="Tahoma"/>
                <a:cs typeface="Tahoma"/>
              </a:rPr>
              <a:t>«Про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об’єднання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співвласників </a:t>
            </a:r>
            <a:r>
              <a:rPr dirty="0" sz="1000" spc="-29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багатоквартирного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0">
                <a:solidFill>
                  <a:srgbClr val="AC1032"/>
                </a:solidFill>
                <a:latin typeface="Tahoma"/>
                <a:cs typeface="Tahoma"/>
              </a:rPr>
              <a:t>будинку».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304" y="7093119"/>
            <a:ext cx="23939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30" b="1">
                <a:solidFill>
                  <a:srgbClr val="AC1032"/>
                </a:solidFill>
                <a:latin typeface="Trebuchet MS"/>
                <a:cs typeface="Trebuchet MS"/>
              </a:rPr>
              <a:t>106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20933" y="7093119"/>
            <a:ext cx="23558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000" spc="45" b="1">
                <a:solidFill>
                  <a:srgbClr val="AC1032"/>
                </a:solidFill>
                <a:latin typeface="Trebuchet MS"/>
                <a:cs typeface="Trebuchet MS"/>
              </a:rPr>
              <a:t>07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5297" y="6019745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Більше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заснування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вступ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означає,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«автоматично»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почала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управляти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будинком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цього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 Для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того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здійснювала управління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ком,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треба,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кожного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конкретного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засновує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асоціацію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вступає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неї,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прийняли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окремо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передачу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функцій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управління.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108267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8.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4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дієвий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контроль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роботою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працівників,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прозорість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цієї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роботи.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оплату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праці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сплату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єдиного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соціального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внеску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такому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підході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виявитися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більшими.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297" y="967646"/>
            <a:ext cx="3913504" cy="1267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solidFill>
                  <a:srgbClr val="AC1032"/>
                </a:solidFill>
                <a:latin typeface="Tahoma"/>
                <a:cs typeface="Tahoma"/>
              </a:rPr>
              <a:t>Органи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управління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асоціації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прямо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визначає,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органи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мають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створю-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ватися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асоціації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загальними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правилами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Цивільного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кодексу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України,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принаймні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два: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вищим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органом є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збори,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виконавчий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орган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одноособовий,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легіальний.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пропонуємо,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аналогією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обирати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коле-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гіальний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виконавчий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орган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правління.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297" y="2362013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стосується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зборів,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беруть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участь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представ-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ники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ОСББ-членів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асоціації.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представлятиме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вирішує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голова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інший,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уповноважений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правлінням.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Скільки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кож-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визначає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статут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(ми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говорили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вище).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97" y="3428637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Жоден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законодавчий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акт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напряму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зобов’язує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асоціацію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контролюючий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орган.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радимо,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аналогією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обирати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ревізійну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комісію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ревізора.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4168048"/>
            <a:ext cx="3913504" cy="1115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AC1032"/>
                </a:solidFill>
                <a:latin typeface="Tahoma"/>
                <a:cs typeface="Tahoma"/>
              </a:rPr>
              <a:t>Орган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заці</a:t>
            </a:r>
            <a:r>
              <a:rPr dirty="0" sz="1200" spc="-15" b="1">
                <a:solidFill>
                  <a:srgbClr val="AC1032"/>
                </a:solidFill>
                <a:latin typeface="Tahoma"/>
                <a:cs typeface="Tahoma"/>
              </a:rPr>
              <a:t>я</a:t>
            </a:r>
            <a:r>
              <a:rPr dirty="0" sz="1200" spc="-8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у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триманн</a:t>
            </a:r>
            <a:r>
              <a:rPr dirty="0" sz="1200" b="1">
                <a:solidFill>
                  <a:srgbClr val="AC1032"/>
                </a:solidFill>
                <a:latin typeface="Tahoma"/>
                <a:cs typeface="Tahoma"/>
              </a:rPr>
              <a:t>я</a:t>
            </a:r>
            <a:r>
              <a:rPr dirty="0" sz="1200" spc="-8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б</a:t>
            </a:r>
            <a:r>
              <a:rPr dirty="0" sz="1200" spc="-75" b="1">
                <a:solidFill>
                  <a:srgbClr val="AC1032"/>
                </a:solidFill>
                <a:latin typeface="Tahoma"/>
                <a:cs typeface="Tahoma"/>
              </a:rPr>
              <a:t>у</a:t>
            </a:r>
            <a:r>
              <a:rPr dirty="0" sz="1200" spc="-30" b="1">
                <a:solidFill>
                  <a:srgbClr val="AC1032"/>
                </a:solidFill>
                <a:latin typeface="Tahoma"/>
                <a:cs typeface="Tahoma"/>
              </a:rPr>
              <a:t>динкі</a:t>
            </a:r>
            <a:r>
              <a:rPr dirty="0" sz="1200" spc="-5" b="1">
                <a:solidFill>
                  <a:srgbClr val="AC1032"/>
                </a:solidFill>
                <a:latin typeface="Tahoma"/>
                <a:cs typeface="Tahoma"/>
              </a:rPr>
              <a:t>в</a:t>
            </a:r>
            <a:r>
              <a:rPr dirty="0" sz="1200" spc="-8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а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с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оціаціє</a:t>
            </a:r>
            <a:r>
              <a:rPr dirty="0" sz="1200" spc="-20" b="1">
                <a:solidFill>
                  <a:srgbClr val="AC1032"/>
                </a:solidFill>
                <a:latin typeface="Tahoma"/>
                <a:cs typeface="Tahoma"/>
              </a:rPr>
              <a:t>ю</a:t>
            </a:r>
            <a:r>
              <a:rPr dirty="0" sz="1200" spc="-8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5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асоціація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здійснювала управління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(у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числі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утримання)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багатоквартирним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будинком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конкретного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ОСББ,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необхідно,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щоб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цього об’єднання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при-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йняли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відповідне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рішення.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Зазвичай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приймається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одночасно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рішенням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вступ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асоціації.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5410015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практиці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асоціацій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різні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підходи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організації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будинків.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Узагальнено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розділити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«децен-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тралізований»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«централізований».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6019616"/>
            <a:ext cx="391477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При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«децентралізованому» підході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роль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асоціації,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відверто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жучи,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дуже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розмита.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полягає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він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тому,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люди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просто працюють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сумісництвом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усіх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ОСББ-членах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ції.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Так,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наприклад,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бухгалтер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працює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бухгалтером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одному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«1/8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ставки»,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другому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само,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6-ти.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двірник,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електрик,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сантехнік...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результаті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відсутні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59046" y="192882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1582" y="0"/>
                </a:moveTo>
                <a:lnTo>
                  <a:pt x="6583" y="0"/>
                </a:lnTo>
                <a:lnTo>
                  <a:pt x="4419" y="883"/>
                </a:lnTo>
                <a:lnTo>
                  <a:pt x="883" y="4450"/>
                </a:lnTo>
                <a:lnTo>
                  <a:pt x="0" y="6553"/>
                </a:lnTo>
                <a:lnTo>
                  <a:pt x="0" y="9022"/>
                </a:lnTo>
                <a:lnTo>
                  <a:pt x="0" y="11521"/>
                </a:lnTo>
                <a:lnTo>
                  <a:pt x="883" y="13655"/>
                </a:lnTo>
                <a:lnTo>
                  <a:pt x="2682" y="15422"/>
                </a:lnTo>
                <a:lnTo>
                  <a:pt x="4419" y="17190"/>
                </a:lnTo>
                <a:lnTo>
                  <a:pt x="6583" y="18044"/>
                </a:lnTo>
                <a:lnTo>
                  <a:pt x="11582" y="18044"/>
                </a:lnTo>
                <a:lnTo>
                  <a:pt x="13715" y="17190"/>
                </a:lnTo>
                <a:lnTo>
                  <a:pt x="17282" y="13655"/>
                </a:lnTo>
                <a:lnTo>
                  <a:pt x="18196" y="11521"/>
                </a:lnTo>
                <a:lnTo>
                  <a:pt x="18196" y="6553"/>
                </a:lnTo>
                <a:lnTo>
                  <a:pt x="17282" y="4419"/>
                </a:lnTo>
                <a:lnTo>
                  <a:pt x="13715" y="883"/>
                </a:lnTo>
                <a:lnTo>
                  <a:pt x="115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9567" y="1905934"/>
            <a:ext cx="544433" cy="631454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8959046" y="26986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1582" y="0"/>
                </a:moveTo>
                <a:lnTo>
                  <a:pt x="6583" y="0"/>
                </a:lnTo>
                <a:lnTo>
                  <a:pt x="4419" y="883"/>
                </a:lnTo>
                <a:lnTo>
                  <a:pt x="2682" y="2682"/>
                </a:lnTo>
                <a:lnTo>
                  <a:pt x="883" y="4419"/>
                </a:lnTo>
                <a:lnTo>
                  <a:pt x="0" y="6553"/>
                </a:lnTo>
                <a:lnTo>
                  <a:pt x="0" y="9052"/>
                </a:lnTo>
                <a:lnTo>
                  <a:pt x="0" y="11521"/>
                </a:lnTo>
                <a:lnTo>
                  <a:pt x="883" y="13655"/>
                </a:lnTo>
                <a:lnTo>
                  <a:pt x="2682" y="15422"/>
                </a:lnTo>
                <a:lnTo>
                  <a:pt x="4419" y="17190"/>
                </a:lnTo>
                <a:lnTo>
                  <a:pt x="6583" y="18044"/>
                </a:lnTo>
                <a:lnTo>
                  <a:pt x="11582" y="18044"/>
                </a:lnTo>
                <a:lnTo>
                  <a:pt x="13715" y="17190"/>
                </a:lnTo>
                <a:lnTo>
                  <a:pt x="17282" y="13655"/>
                </a:lnTo>
                <a:lnTo>
                  <a:pt x="18196" y="11521"/>
                </a:lnTo>
                <a:lnTo>
                  <a:pt x="18196" y="6522"/>
                </a:lnTo>
                <a:lnTo>
                  <a:pt x="17282" y="4419"/>
                </a:lnTo>
                <a:lnTo>
                  <a:pt x="13715" y="883"/>
                </a:lnTo>
                <a:lnTo>
                  <a:pt x="115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70085" y="2678877"/>
            <a:ext cx="476067" cy="30422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8959046" y="314439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1582" y="0"/>
                </a:moveTo>
                <a:lnTo>
                  <a:pt x="6583" y="0"/>
                </a:lnTo>
                <a:lnTo>
                  <a:pt x="4419" y="883"/>
                </a:lnTo>
                <a:lnTo>
                  <a:pt x="883" y="4450"/>
                </a:lnTo>
                <a:lnTo>
                  <a:pt x="0" y="6553"/>
                </a:lnTo>
                <a:lnTo>
                  <a:pt x="0" y="9052"/>
                </a:lnTo>
                <a:lnTo>
                  <a:pt x="0" y="11521"/>
                </a:lnTo>
                <a:lnTo>
                  <a:pt x="883" y="13655"/>
                </a:lnTo>
                <a:lnTo>
                  <a:pt x="2682" y="15422"/>
                </a:lnTo>
                <a:lnTo>
                  <a:pt x="4419" y="17190"/>
                </a:lnTo>
                <a:lnTo>
                  <a:pt x="6583" y="18044"/>
                </a:lnTo>
                <a:lnTo>
                  <a:pt x="11582" y="18044"/>
                </a:lnTo>
                <a:lnTo>
                  <a:pt x="13715" y="17190"/>
                </a:lnTo>
                <a:lnTo>
                  <a:pt x="17282" y="13655"/>
                </a:lnTo>
                <a:lnTo>
                  <a:pt x="18196" y="11521"/>
                </a:lnTo>
                <a:lnTo>
                  <a:pt x="18196" y="6553"/>
                </a:lnTo>
                <a:lnTo>
                  <a:pt x="17282" y="4389"/>
                </a:lnTo>
                <a:lnTo>
                  <a:pt x="15483" y="2651"/>
                </a:lnTo>
                <a:lnTo>
                  <a:pt x="13715" y="883"/>
                </a:lnTo>
                <a:lnTo>
                  <a:pt x="115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9567" y="3124586"/>
            <a:ext cx="498622" cy="37609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94451" y="2062283"/>
            <a:ext cx="626408" cy="62611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07469" y="2862458"/>
            <a:ext cx="316443" cy="65913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02277" y="2073083"/>
            <a:ext cx="626358" cy="60452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02224" y="2906735"/>
            <a:ext cx="313425" cy="61976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275996" y="1441148"/>
            <a:ext cx="771525" cy="1299845"/>
            <a:chOff x="7275996" y="1441148"/>
            <a:chExt cx="771525" cy="129984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90581" y="1441148"/>
              <a:ext cx="307268" cy="80762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75996" y="2291949"/>
              <a:ext cx="771053" cy="448438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34067" y="2803845"/>
            <a:ext cx="178887" cy="18687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07665" y="2803845"/>
            <a:ext cx="178917" cy="18687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143312" y="3733743"/>
            <a:ext cx="391477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«централізованого»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підходу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(який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пропонуємо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брати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основу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діяльності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асоціацій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ОСББ)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всі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працівники є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штатними.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Завдяки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з’являється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можливість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забезпечити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прозорість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асоціації,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досягти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ефекту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«економії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масш-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табі».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Крім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з’являється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можливість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оперативно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«підстраху- </a:t>
            </a:r>
            <a:r>
              <a:rPr dirty="0" sz="900" spc="-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вати»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одного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працівника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іншим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разі,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коли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якихось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причин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він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зміг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вийти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роботу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(наприклад,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через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хворобу).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304" y="7093119"/>
            <a:ext cx="24257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" b="1">
                <a:solidFill>
                  <a:srgbClr val="AC1032"/>
                </a:solidFill>
                <a:latin typeface="Trebuchet MS"/>
                <a:cs typeface="Trebuchet MS"/>
              </a:rPr>
              <a:t>108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17885" y="7093119"/>
            <a:ext cx="23939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30" b="1">
                <a:solidFill>
                  <a:srgbClr val="AC1032"/>
                </a:solidFill>
                <a:latin typeface="Trebuchet MS"/>
                <a:cs typeface="Trebuchet MS"/>
              </a:rPr>
              <a:t>109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43312" y="5082449"/>
            <a:ext cx="3914775" cy="962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AC1032"/>
                </a:solidFill>
                <a:latin typeface="Tahoma"/>
                <a:cs typeface="Tahoma"/>
              </a:rPr>
              <a:t>Фінанси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асоціації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Зупинимося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організації фінансової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діяльності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ОСББ. </a:t>
            </a:r>
            <a:r>
              <a:rPr dirty="0" sz="900" spc="155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виходимо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асоціація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працює саме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«централізова-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ним»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підходом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інакше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чого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взагалі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створювати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асоціацію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ОСББ?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43312" y="6172145"/>
            <a:ext cx="39147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Основним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джерелом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надходжень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коштів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внески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членів.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Вкотре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наголосимо,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членами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асоціації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юридичні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особи.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будинків.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платять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ники.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платять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свої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своїх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108267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8.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967658"/>
            <a:ext cx="3913504" cy="2334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5" b="1">
                <a:solidFill>
                  <a:srgbClr val="AC1032"/>
                </a:solidFill>
                <a:latin typeface="Tahoma"/>
                <a:cs typeface="Tahoma"/>
              </a:rPr>
              <a:t>Переваги</a:t>
            </a: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60" b="1">
                <a:solidFill>
                  <a:srgbClr val="AC1032"/>
                </a:solidFill>
                <a:latin typeface="Tahoma"/>
                <a:cs typeface="Tahoma"/>
              </a:rPr>
              <a:t>й</a:t>
            </a: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недоліки</a:t>
            </a:r>
            <a:r>
              <a:rPr dirty="0" sz="12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створення</a:t>
            </a: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AC1032"/>
                </a:solidFill>
                <a:latin typeface="Tahoma"/>
                <a:cs typeface="Tahoma"/>
              </a:rPr>
              <a:t>асоціації</a:t>
            </a:r>
            <a:r>
              <a:rPr dirty="0" sz="12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50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Часто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постає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запитання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краще: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створити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одне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кілька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будинків,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створити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одному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один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нок,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потім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об’єднатися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асоціацію?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Універсальної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відповіді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існує.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повинні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знайти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себе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співвласники,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виходячи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конкретної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ситуації.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наведемо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деякі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характеристики,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стати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основою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порівняльного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аналізу.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Перше. Для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одного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кілька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будинків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трібна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наявність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спільної для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кількох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будинків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інфраструктури.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Натомість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асоціацію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увійти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будь-які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знаходилися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їхні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будинки.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3428755"/>
            <a:ext cx="3913504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Друге. 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асоціації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кожного будинку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мають,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мовити,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своє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одному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кілька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одна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юридична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особа на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кілька будинків.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Відповідно,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співвласникам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окремого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легше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«вийти»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(просто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пиняє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членство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асоціації),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ніж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спільного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(можливо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шляхом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виділу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поділу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юридичної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особи,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організа-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ційно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складно).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Іншими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словами,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легше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«розбігтися».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чомусь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перевагою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(скажімо,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одних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динків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хочуть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впроваджувати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енергоефективні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заходи,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ні),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чомусь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недоліком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(скажімо,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одне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ОСББ-членів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скористається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вигодами перебування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асоціації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використає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спільний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ремонтний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фонд,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після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вийде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неї).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327" y="3580767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Підставою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здійснення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витрат,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кошторис,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який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затверджується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загальними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зборами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асоціації.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97" y="4038555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цілому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вимоги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формування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кошторису,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групування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доходів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цільовими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фондами,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бухгалтерського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обліку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ації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подібні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вимог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тим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більше,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ОСББ,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об’єднання,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також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розглядається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законодавством як </a:t>
            </a:r>
            <a:r>
              <a:rPr dirty="0" sz="900" spc="-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неприбуткова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організація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(за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умови,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звісно,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включення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Реє-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стру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неприбуткових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установ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організацій).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5105356"/>
            <a:ext cx="391604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загальні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збори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визначають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розмір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внесків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співвласників,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так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 асоціації </a:t>
            </a:r>
            <a:r>
              <a:rPr dirty="0" sz="900" spc="15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загальні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збо-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ри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затверджують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розмір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кожного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ОСББ-члена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асоціації.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5867345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сказати,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скільки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платити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конкретному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«по-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відомляє»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асоціація.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ОСББ-член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затвердити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своїх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відповідно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внеску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асо-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ціацію,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вийти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асоціації.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74030" y="1472814"/>
            <a:ext cx="1200785" cy="1360170"/>
            <a:chOff x="3074030" y="1472814"/>
            <a:chExt cx="1200785" cy="1360170"/>
          </a:xfrm>
        </p:grpSpPr>
        <p:sp>
          <p:nvSpPr>
            <p:cNvPr id="11" name="object 11"/>
            <p:cNvSpPr/>
            <p:nvPr/>
          </p:nvSpPr>
          <p:spPr>
            <a:xfrm>
              <a:off x="3074030" y="1653613"/>
              <a:ext cx="452755" cy="944880"/>
            </a:xfrm>
            <a:custGeom>
              <a:avLst/>
              <a:gdLst/>
              <a:ahLst/>
              <a:cxnLst/>
              <a:rect l="l" t="t" r="r" b="b"/>
              <a:pathLst>
                <a:path w="452754" h="944880">
                  <a:moveTo>
                    <a:pt x="72758" y="227330"/>
                  </a:moveTo>
                  <a:lnTo>
                    <a:pt x="60289" y="227330"/>
                  </a:lnTo>
                  <a:lnTo>
                    <a:pt x="60563" y="231140"/>
                  </a:lnTo>
                  <a:lnTo>
                    <a:pt x="63032" y="288290"/>
                  </a:lnTo>
                  <a:lnTo>
                    <a:pt x="63487" y="295910"/>
                  </a:lnTo>
                  <a:lnTo>
                    <a:pt x="63973" y="304800"/>
                  </a:lnTo>
                  <a:lnTo>
                    <a:pt x="66080" y="340360"/>
                  </a:lnTo>
                  <a:lnTo>
                    <a:pt x="68153" y="391160"/>
                  </a:lnTo>
                  <a:lnTo>
                    <a:pt x="68727" y="444500"/>
                  </a:lnTo>
                  <a:lnTo>
                    <a:pt x="68851" y="566420"/>
                  </a:lnTo>
                  <a:lnTo>
                    <a:pt x="69096" y="699770"/>
                  </a:lnTo>
                  <a:lnTo>
                    <a:pt x="69220" y="754380"/>
                  </a:lnTo>
                  <a:lnTo>
                    <a:pt x="69468" y="828040"/>
                  </a:lnTo>
                  <a:lnTo>
                    <a:pt x="71567" y="873760"/>
                  </a:lnTo>
                  <a:lnTo>
                    <a:pt x="73498" y="900430"/>
                  </a:lnTo>
                  <a:lnTo>
                    <a:pt x="74199" y="911860"/>
                  </a:lnTo>
                  <a:lnTo>
                    <a:pt x="74537" y="923290"/>
                  </a:lnTo>
                  <a:lnTo>
                    <a:pt x="74525" y="929640"/>
                  </a:lnTo>
                  <a:lnTo>
                    <a:pt x="74401" y="937260"/>
                  </a:lnTo>
                  <a:lnTo>
                    <a:pt x="74858" y="941070"/>
                  </a:lnTo>
                  <a:lnTo>
                    <a:pt x="75346" y="943610"/>
                  </a:lnTo>
                  <a:lnTo>
                    <a:pt x="76230" y="944880"/>
                  </a:lnTo>
                  <a:lnTo>
                    <a:pt x="355168" y="944880"/>
                  </a:lnTo>
                  <a:lnTo>
                    <a:pt x="369229" y="943610"/>
                  </a:lnTo>
                  <a:lnTo>
                    <a:pt x="391518" y="943610"/>
                  </a:lnTo>
                  <a:lnTo>
                    <a:pt x="416143" y="942340"/>
                  </a:lnTo>
                  <a:lnTo>
                    <a:pt x="434004" y="942340"/>
                  </a:lnTo>
                  <a:lnTo>
                    <a:pt x="434004" y="934720"/>
                  </a:lnTo>
                  <a:lnTo>
                    <a:pt x="295015" y="934720"/>
                  </a:lnTo>
                  <a:lnTo>
                    <a:pt x="294920" y="933450"/>
                  </a:lnTo>
                  <a:lnTo>
                    <a:pt x="283128" y="933450"/>
                  </a:lnTo>
                  <a:lnTo>
                    <a:pt x="226527" y="932180"/>
                  </a:lnTo>
                  <a:lnTo>
                    <a:pt x="85222" y="932180"/>
                  </a:lnTo>
                  <a:lnTo>
                    <a:pt x="85069" y="930910"/>
                  </a:lnTo>
                  <a:lnTo>
                    <a:pt x="83774" y="897890"/>
                  </a:lnTo>
                  <a:lnTo>
                    <a:pt x="82537" y="867410"/>
                  </a:lnTo>
                  <a:lnTo>
                    <a:pt x="81334" y="833120"/>
                  </a:lnTo>
                  <a:lnTo>
                    <a:pt x="81113" y="825500"/>
                  </a:lnTo>
                  <a:lnTo>
                    <a:pt x="80897" y="816610"/>
                  </a:lnTo>
                  <a:lnTo>
                    <a:pt x="80608" y="801370"/>
                  </a:lnTo>
                  <a:lnTo>
                    <a:pt x="80482" y="787400"/>
                  </a:lnTo>
                  <a:lnTo>
                    <a:pt x="80606" y="679450"/>
                  </a:lnTo>
                  <a:lnTo>
                    <a:pt x="80962" y="557530"/>
                  </a:lnTo>
                  <a:lnTo>
                    <a:pt x="81072" y="538480"/>
                  </a:lnTo>
                  <a:lnTo>
                    <a:pt x="81363" y="506730"/>
                  </a:lnTo>
                  <a:lnTo>
                    <a:pt x="81487" y="490220"/>
                  </a:lnTo>
                  <a:lnTo>
                    <a:pt x="81381" y="440690"/>
                  </a:lnTo>
                  <a:lnTo>
                    <a:pt x="80208" y="394970"/>
                  </a:lnTo>
                  <a:lnTo>
                    <a:pt x="76785" y="312420"/>
                  </a:lnTo>
                  <a:lnTo>
                    <a:pt x="75948" y="293370"/>
                  </a:lnTo>
                  <a:lnTo>
                    <a:pt x="72758" y="227330"/>
                  </a:lnTo>
                  <a:close/>
                </a:path>
                <a:path w="452754" h="944880">
                  <a:moveTo>
                    <a:pt x="260353" y="54610"/>
                  </a:moveTo>
                  <a:lnTo>
                    <a:pt x="231251" y="54610"/>
                  </a:lnTo>
                  <a:lnTo>
                    <a:pt x="235122" y="55880"/>
                  </a:lnTo>
                  <a:lnTo>
                    <a:pt x="238963" y="55880"/>
                  </a:lnTo>
                  <a:lnTo>
                    <a:pt x="242681" y="57150"/>
                  </a:lnTo>
                  <a:lnTo>
                    <a:pt x="246278" y="59690"/>
                  </a:lnTo>
                  <a:lnTo>
                    <a:pt x="257327" y="68580"/>
                  </a:lnTo>
                  <a:lnTo>
                    <a:pt x="268494" y="76200"/>
                  </a:lnTo>
                  <a:lnTo>
                    <a:pt x="274198" y="80010"/>
                  </a:lnTo>
                  <a:lnTo>
                    <a:pt x="280416" y="83820"/>
                  </a:lnTo>
                  <a:lnTo>
                    <a:pt x="314919" y="105410"/>
                  </a:lnTo>
                  <a:lnTo>
                    <a:pt x="319156" y="107950"/>
                  </a:lnTo>
                  <a:lnTo>
                    <a:pt x="327690" y="114300"/>
                  </a:lnTo>
                  <a:lnTo>
                    <a:pt x="335920" y="120650"/>
                  </a:lnTo>
                  <a:lnTo>
                    <a:pt x="341772" y="124460"/>
                  </a:lnTo>
                  <a:lnTo>
                    <a:pt x="360552" y="139700"/>
                  </a:lnTo>
                  <a:lnTo>
                    <a:pt x="367261" y="144780"/>
                  </a:lnTo>
                  <a:lnTo>
                    <a:pt x="380878" y="154940"/>
                  </a:lnTo>
                  <a:lnTo>
                    <a:pt x="403616" y="170180"/>
                  </a:lnTo>
                  <a:lnTo>
                    <a:pt x="409361" y="175260"/>
                  </a:lnTo>
                  <a:lnTo>
                    <a:pt x="421056" y="182880"/>
                  </a:lnTo>
                  <a:lnTo>
                    <a:pt x="427024" y="185420"/>
                  </a:lnTo>
                  <a:lnTo>
                    <a:pt x="431718" y="189230"/>
                  </a:lnTo>
                  <a:lnTo>
                    <a:pt x="435406" y="191770"/>
                  </a:lnTo>
                  <a:lnTo>
                    <a:pt x="439826" y="199390"/>
                  </a:lnTo>
                  <a:lnTo>
                    <a:pt x="440649" y="203200"/>
                  </a:lnTo>
                  <a:lnTo>
                    <a:pt x="439613" y="208280"/>
                  </a:lnTo>
                  <a:lnTo>
                    <a:pt x="439186" y="210820"/>
                  </a:lnTo>
                  <a:lnTo>
                    <a:pt x="439978" y="217170"/>
                  </a:lnTo>
                  <a:lnTo>
                    <a:pt x="440192" y="218440"/>
                  </a:lnTo>
                  <a:lnTo>
                    <a:pt x="440161" y="222250"/>
                  </a:lnTo>
                  <a:lnTo>
                    <a:pt x="439887" y="226060"/>
                  </a:lnTo>
                  <a:lnTo>
                    <a:pt x="416692" y="226060"/>
                  </a:lnTo>
                  <a:lnTo>
                    <a:pt x="417515" y="227330"/>
                  </a:lnTo>
                  <a:lnTo>
                    <a:pt x="418033" y="227330"/>
                  </a:lnTo>
                  <a:lnTo>
                    <a:pt x="418612" y="228600"/>
                  </a:lnTo>
                  <a:lnTo>
                    <a:pt x="418734" y="229870"/>
                  </a:lnTo>
                  <a:lnTo>
                    <a:pt x="418856" y="288290"/>
                  </a:lnTo>
                  <a:lnTo>
                    <a:pt x="418974" y="453390"/>
                  </a:lnTo>
                  <a:lnTo>
                    <a:pt x="418847" y="468630"/>
                  </a:lnTo>
                  <a:lnTo>
                    <a:pt x="418747" y="474980"/>
                  </a:lnTo>
                  <a:lnTo>
                    <a:pt x="418330" y="488950"/>
                  </a:lnTo>
                  <a:lnTo>
                    <a:pt x="416585" y="527050"/>
                  </a:lnTo>
                  <a:lnTo>
                    <a:pt x="416212" y="534670"/>
                  </a:lnTo>
                  <a:lnTo>
                    <a:pt x="415795" y="546100"/>
                  </a:lnTo>
                  <a:lnTo>
                    <a:pt x="414863" y="596900"/>
                  </a:lnTo>
                  <a:lnTo>
                    <a:pt x="414739" y="640080"/>
                  </a:lnTo>
                  <a:lnTo>
                    <a:pt x="414860" y="703580"/>
                  </a:lnTo>
                  <a:lnTo>
                    <a:pt x="415294" y="754380"/>
                  </a:lnTo>
                  <a:lnTo>
                    <a:pt x="416589" y="802640"/>
                  </a:lnTo>
                  <a:lnTo>
                    <a:pt x="419515" y="857250"/>
                  </a:lnTo>
                  <a:lnTo>
                    <a:pt x="421220" y="886460"/>
                  </a:lnTo>
                  <a:lnTo>
                    <a:pt x="422178" y="904240"/>
                  </a:lnTo>
                  <a:lnTo>
                    <a:pt x="422330" y="913130"/>
                  </a:lnTo>
                  <a:lnTo>
                    <a:pt x="422666" y="928370"/>
                  </a:lnTo>
                  <a:lnTo>
                    <a:pt x="422483" y="929640"/>
                  </a:lnTo>
                  <a:lnTo>
                    <a:pt x="422208" y="930910"/>
                  </a:lnTo>
                  <a:lnTo>
                    <a:pt x="295015" y="934720"/>
                  </a:lnTo>
                  <a:lnTo>
                    <a:pt x="434004" y="934720"/>
                  </a:lnTo>
                  <a:lnTo>
                    <a:pt x="433905" y="916940"/>
                  </a:lnTo>
                  <a:lnTo>
                    <a:pt x="433642" y="908050"/>
                  </a:lnTo>
                  <a:lnTo>
                    <a:pt x="428922" y="811530"/>
                  </a:lnTo>
                  <a:lnTo>
                    <a:pt x="428291" y="795020"/>
                  </a:lnTo>
                  <a:lnTo>
                    <a:pt x="427884" y="779780"/>
                  </a:lnTo>
                  <a:lnTo>
                    <a:pt x="427771" y="774700"/>
                  </a:lnTo>
                  <a:lnTo>
                    <a:pt x="427528" y="754380"/>
                  </a:lnTo>
                  <a:lnTo>
                    <a:pt x="427403" y="727710"/>
                  </a:lnTo>
                  <a:lnTo>
                    <a:pt x="427526" y="684530"/>
                  </a:lnTo>
                  <a:lnTo>
                    <a:pt x="427756" y="640080"/>
                  </a:lnTo>
                  <a:lnTo>
                    <a:pt x="427880" y="610870"/>
                  </a:lnTo>
                  <a:lnTo>
                    <a:pt x="428232" y="572770"/>
                  </a:lnTo>
                  <a:lnTo>
                    <a:pt x="429385" y="525780"/>
                  </a:lnTo>
                  <a:lnTo>
                    <a:pt x="430225" y="504190"/>
                  </a:lnTo>
                  <a:lnTo>
                    <a:pt x="430892" y="486410"/>
                  </a:lnTo>
                  <a:lnTo>
                    <a:pt x="432060" y="440690"/>
                  </a:lnTo>
                  <a:lnTo>
                    <a:pt x="432257" y="417830"/>
                  </a:lnTo>
                  <a:lnTo>
                    <a:pt x="432135" y="342900"/>
                  </a:lnTo>
                  <a:lnTo>
                    <a:pt x="432011" y="313690"/>
                  </a:lnTo>
                  <a:lnTo>
                    <a:pt x="431524" y="250190"/>
                  </a:lnTo>
                  <a:lnTo>
                    <a:pt x="431596" y="236220"/>
                  </a:lnTo>
                  <a:lnTo>
                    <a:pt x="451378" y="236220"/>
                  </a:lnTo>
                  <a:lnTo>
                    <a:pt x="451622" y="234950"/>
                  </a:lnTo>
                  <a:lnTo>
                    <a:pt x="452262" y="191770"/>
                  </a:lnTo>
                  <a:lnTo>
                    <a:pt x="451713" y="190500"/>
                  </a:lnTo>
                  <a:lnTo>
                    <a:pt x="450677" y="187960"/>
                  </a:lnTo>
                  <a:lnTo>
                    <a:pt x="449671" y="186690"/>
                  </a:lnTo>
                  <a:lnTo>
                    <a:pt x="448147" y="185420"/>
                  </a:lnTo>
                  <a:lnTo>
                    <a:pt x="443849" y="182880"/>
                  </a:lnTo>
                  <a:lnTo>
                    <a:pt x="438729" y="179070"/>
                  </a:lnTo>
                  <a:lnTo>
                    <a:pt x="434675" y="175260"/>
                  </a:lnTo>
                  <a:lnTo>
                    <a:pt x="432450" y="173990"/>
                  </a:lnTo>
                  <a:lnTo>
                    <a:pt x="427756" y="171450"/>
                  </a:lnTo>
                  <a:lnTo>
                    <a:pt x="409010" y="158750"/>
                  </a:lnTo>
                  <a:lnTo>
                    <a:pt x="378317" y="135890"/>
                  </a:lnTo>
                  <a:lnTo>
                    <a:pt x="377433" y="134620"/>
                  </a:lnTo>
                  <a:lnTo>
                    <a:pt x="376458" y="133350"/>
                  </a:lnTo>
                  <a:lnTo>
                    <a:pt x="376336" y="132080"/>
                  </a:lnTo>
                  <a:lnTo>
                    <a:pt x="377037" y="125730"/>
                  </a:lnTo>
                  <a:lnTo>
                    <a:pt x="365546" y="125730"/>
                  </a:lnTo>
                  <a:lnTo>
                    <a:pt x="359633" y="121920"/>
                  </a:lnTo>
                  <a:lnTo>
                    <a:pt x="353232" y="116840"/>
                  </a:lnTo>
                  <a:lnTo>
                    <a:pt x="347532" y="113030"/>
                  </a:lnTo>
                  <a:lnTo>
                    <a:pt x="344119" y="110490"/>
                  </a:lnTo>
                  <a:lnTo>
                    <a:pt x="332886" y="102870"/>
                  </a:lnTo>
                  <a:lnTo>
                    <a:pt x="322400" y="95250"/>
                  </a:lnTo>
                  <a:lnTo>
                    <a:pt x="317083" y="91440"/>
                  </a:lnTo>
                  <a:lnTo>
                    <a:pt x="311322" y="87630"/>
                  </a:lnTo>
                  <a:lnTo>
                    <a:pt x="287700" y="73660"/>
                  </a:lnTo>
                  <a:lnTo>
                    <a:pt x="282031" y="69850"/>
                  </a:lnTo>
                  <a:lnTo>
                    <a:pt x="275708" y="66040"/>
                  </a:lnTo>
                  <a:lnTo>
                    <a:pt x="269511" y="60960"/>
                  </a:lnTo>
                  <a:lnTo>
                    <a:pt x="263394" y="57150"/>
                  </a:lnTo>
                  <a:lnTo>
                    <a:pt x="260353" y="54610"/>
                  </a:lnTo>
                  <a:close/>
                </a:path>
                <a:path w="452754" h="944880">
                  <a:moveTo>
                    <a:pt x="291080" y="778510"/>
                  </a:moveTo>
                  <a:lnTo>
                    <a:pt x="265568" y="778510"/>
                  </a:lnTo>
                  <a:lnTo>
                    <a:pt x="272064" y="779780"/>
                  </a:lnTo>
                  <a:lnTo>
                    <a:pt x="278587" y="779780"/>
                  </a:lnTo>
                  <a:lnTo>
                    <a:pt x="279473" y="791210"/>
                  </a:lnTo>
                  <a:lnTo>
                    <a:pt x="281291" y="833120"/>
                  </a:lnTo>
                  <a:lnTo>
                    <a:pt x="282738" y="882650"/>
                  </a:lnTo>
                  <a:lnTo>
                    <a:pt x="283225" y="928370"/>
                  </a:lnTo>
                  <a:lnTo>
                    <a:pt x="283128" y="933450"/>
                  </a:lnTo>
                  <a:lnTo>
                    <a:pt x="294920" y="933450"/>
                  </a:lnTo>
                  <a:lnTo>
                    <a:pt x="294345" y="925830"/>
                  </a:lnTo>
                  <a:lnTo>
                    <a:pt x="294467" y="908050"/>
                  </a:lnTo>
                  <a:lnTo>
                    <a:pt x="294589" y="902970"/>
                  </a:lnTo>
                  <a:lnTo>
                    <a:pt x="294493" y="867410"/>
                  </a:lnTo>
                  <a:lnTo>
                    <a:pt x="293857" y="828040"/>
                  </a:lnTo>
                  <a:lnTo>
                    <a:pt x="292074" y="793750"/>
                  </a:lnTo>
                  <a:lnTo>
                    <a:pt x="291080" y="778510"/>
                  </a:lnTo>
                  <a:close/>
                </a:path>
                <a:path w="452754" h="944880">
                  <a:moveTo>
                    <a:pt x="286755" y="767080"/>
                  </a:moveTo>
                  <a:lnTo>
                    <a:pt x="221010" y="767080"/>
                  </a:lnTo>
                  <a:lnTo>
                    <a:pt x="218785" y="768350"/>
                  </a:lnTo>
                  <a:lnTo>
                    <a:pt x="213475" y="787400"/>
                  </a:lnTo>
                  <a:lnTo>
                    <a:pt x="214573" y="833120"/>
                  </a:lnTo>
                  <a:lnTo>
                    <a:pt x="214770" y="844550"/>
                  </a:lnTo>
                  <a:lnTo>
                    <a:pt x="214878" y="875030"/>
                  </a:lnTo>
                  <a:lnTo>
                    <a:pt x="214666" y="886460"/>
                  </a:lnTo>
                  <a:lnTo>
                    <a:pt x="213451" y="930910"/>
                  </a:lnTo>
                  <a:lnTo>
                    <a:pt x="213146" y="932180"/>
                  </a:lnTo>
                  <a:lnTo>
                    <a:pt x="226527" y="932180"/>
                  </a:lnTo>
                  <a:lnTo>
                    <a:pt x="227700" y="909320"/>
                  </a:lnTo>
                  <a:lnTo>
                    <a:pt x="227862" y="897890"/>
                  </a:lnTo>
                  <a:lnTo>
                    <a:pt x="227753" y="862330"/>
                  </a:lnTo>
                  <a:lnTo>
                    <a:pt x="226914" y="826770"/>
                  </a:lnTo>
                  <a:lnTo>
                    <a:pt x="226595" y="810260"/>
                  </a:lnTo>
                  <a:lnTo>
                    <a:pt x="226618" y="779780"/>
                  </a:lnTo>
                  <a:lnTo>
                    <a:pt x="233180" y="779780"/>
                  </a:lnTo>
                  <a:lnTo>
                    <a:pt x="239698" y="778510"/>
                  </a:lnTo>
                  <a:lnTo>
                    <a:pt x="291080" y="778510"/>
                  </a:lnTo>
                  <a:lnTo>
                    <a:pt x="290748" y="773430"/>
                  </a:lnTo>
                  <a:lnTo>
                    <a:pt x="290200" y="770890"/>
                  </a:lnTo>
                  <a:lnTo>
                    <a:pt x="288462" y="769620"/>
                  </a:lnTo>
                  <a:lnTo>
                    <a:pt x="286755" y="767080"/>
                  </a:lnTo>
                  <a:close/>
                </a:path>
                <a:path w="452754" h="944880">
                  <a:moveTo>
                    <a:pt x="273039" y="840740"/>
                  </a:moveTo>
                  <a:lnTo>
                    <a:pt x="266456" y="840740"/>
                  </a:lnTo>
                  <a:lnTo>
                    <a:pt x="264474" y="843280"/>
                  </a:lnTo>
                  <a:lnTo>
                    <a:pt x="263865" y="844550"/>
                  </a:lnTo>
                  <a:lnTo>
                    <a:pt x="263591" y="847090"/>
                  </a:lnTo>
                  <a:lnTo>
                    <a:pt x="263682" y="850900"/>
                  </a:lnTo>
                  <a:lnTo>
                    <a:pt x="264200" y="853440"/>
                  </a:lnTo>
                  <a:lnTo>
                    <a:pt x="266395" y="855980"/>
                  </a:lnTo>
                  <a:lnTo>
                    <a:pt x="274015" y="855980"/>
                  </a:lnTo>
                  <a:lnTo>
                    <a:pt x="276118" y="852170"/>
                  </a:lnTo>
                  <a:lnTo>
                    <a:pt x="276636" y="850900"/>
                  </a:lnTo>
                  <a:lnTo>
                    <a:pt x="276545" y="848360"/>
                  </a:lnTo>
                  <a:lnTo>
                    <a:pt x="276209" y="844550"/>
                  </a:lnTo>
                  <a:lnTo>
                    <a:pt x="274533" y="842010"/>
                  </a:lnTo>
                  <a:lnTo>
                    <a:pt x="273039" y="840740"/>
                  </a:lnTo>
                  <a:close/>
                </a:path>
                <a:path w="452754" h="944880">
                  <a:moveTo>
                    <a:pt x="254656" y="765810"/>
                  </a:moveTo>
                  <a:lnTo>
                    <a:pt x="227076" y="765810"/>
                  </a:lnTo>
                  <a:lnTo>
                    <a:pt x="225795" y="767080"/>
                  </a:lnTo>
                  <a:lnTo>
                    <a:pt x="267424" y="767080"/>
                  </a:lnTo>
                  <a:lnTo>
                    <a:pt x="254656" y="765810"/>
                  </a:lnTo>
                  <a:close/>
                </a:path>
                <a:path w="452754" h="944880">
                  <a:moveTo>
                    <a:pt x="372404" y="654050"/>
                  </a:moveTo>
                  <a:lnTo>
                    <a:pt x="323397" y="654050"/>
                  </a:lnTo>
                  <a:lnTo>
                    <a:pt x="313608" y="655320"/>
                  </a:lnTo>
                  <a:lnTo>
                    <a:pt x="308914" y="656590"/>
                  </a:lnTo>
                  <a:lnTo>
                    <a:pt x="287456" y="656590"/>
                  </a:lnTo>
                  <a:lnTo>
                    <a:pt x="284774" y="657860"/>
                  </a:lnTo>
                  <a:lnTo>
                    <a:pt x="281208" y="660400"/>
                  </a:lnTo>
                  <a:lnTo>
                    <a:pt x="280751" y="662940"/>
                  </a:lnTo>
                  <a:lnTo>
                    <a:pt x="281478" y="681990"/>
                  </a:lnTo>
                  <a:lnTo>
                    <a:pt x="283128" y="712470"/>
                  </a:lnTo>
                  <a:lnTo>
                    <a:pt x="283418" y="721360"/>
                  </a:lnTo>
                  <a:lnTo>
                    <a:pt x="283799" y="728980"/>
                  </a:lnTo>
                  <a:lnTo>
                    <a:pt x="284317" y="731520"/>
                  </a:lnTo>
                  <a:lnTo>
                    <a:pt x="285871" y="732790"/>
                  </a:lnTo>
                  <a:lnTo>
                    <a:pt x="286024" y="732790"/>
                  </a:lnTo>
                  <a:lnTo>
                    <a:pt x="287578" y="735330"/>
                  </a:lnTo>
                  <a:lnTo>
                    <a:pt x="318942" y="735330"/>
                  </a:lnTo>
                  <a:lnTo>
                    <a:pt x="319278" y="736600"/>
                  </a:lnTo>
                  <a:lnTo>
                    <a:pt x="342016" y="736600"/>
                  </a:lnTo>
                  <a:lnTo>
                    <a:pt x="379963" y="730250"/>
                  </a:lnTo>
                  <a:lnTo>
                    <a:pt x="381579" y="723900"/>
                  </a:lnTo>
                  <a:lnTo>
                    <a:pt x="311597" y="723900"/>
                  </a:lnTo>
                  <a:lnTo>
                    <a:pt x="304038" y="722630"/>
                  </a:lnTo>
                  <a:lnTo>
                    <a:pt x="296357" y="722630"/>
                  </a:lnTo>
                  <a:lnTo>
                    <a:pt x="296082" y="717550"/>
                  </a:lnTo>
                  <a:lnTo>
                    <a:pt x="294249" y="695960"/>
                  </a:lnTo>
                  <a:lnTo>
                    <a:pt x="293682" y="687070"/>
                  </a:lnTo>
                  <a:lnTo>
                    <a:pt x="293587" y="681990"/>
                  </a:lnTo>
                  <a:lnTo>
                    <a:pt x="293701" y="674370"/>
                  </a:lnTo>
                  <a:lnTo>
                    <a:pt x="293949" y="669290"/>
                  </a:lnTo>
                  <a:lnTo>
                    <a:pt x="318622" y="668020"/>
                  </a:lnTo>
                  <a:lnTo>
                    <a:pt x="351604" y="665480"/>
                  </a:lnTo>
                  <a:lnTo>
                    <a:pt x="379978" y="665480"/>
                  </a:lnTo>
                  <a:lnTo>
                    <a:pt x="378165" y="657860"/>
                  </a:lnTo>
                  <a:lnTo>
                    <a:pt x="376092" y="656590"/>
                  </a:lnTo>
                  <a:lnTo>
                    <a:pt x="372404" y="654050"/>
                  </a:lnTo>
                  <a:close/>
                </a:path>
                <a:path w="452754" h="944880">
                  <a:moveTo>
                    <a:pt x="178429" y="660400"/>
                  </a:moveTo>
                  <a:lnTo>
                    <a:pt x="122621" y="660400"/>
                  </a:lnTo>
                  <a:lnTo>
                    <a:pt x="118963" y="664210"/>
                  </a:lnTo>
                  <a:lnTo>
                    <a:pt x="118628" y="666750"/>
                  </a:lnTo>
                  <a:lnTo>
                    <a:pt x="119451" y="697230"/>
                  </a:lnTo>
                  <a:lnTo>
                    <a:pt x="120517" y="726440"/>
                  </a:lnTo>
                  <a:lnTo>
                    <a:pt x="121097" y="727710"/>
                  </a:lnTo>
                  <a:lnTo>
                    <a:pt x="123718" y="730250"/>
                  </a:lnTo>
                  <a:lnTo>
                    <a:pt x="125608" y="731520"/>
                  </a:lnTo>
                  <a:lnTo>
                    <a:pt x="128290" y="731520"/>
                  </a:lnTo>
                  <a:lnTo>
                    <a:pt x="137718" y="732790"/>
                  </a:lnTo>
                  <a:lnTo>
                    <a:pt x="147180" y="732790"/>
                  </a:lnTo>
                  <a:lnTo>
                    <a:pt x="156699" y="734060"/>
                  </a:lnTo>
                  <a:lnTo>
                    <a:pt x="166298" y="734060"/>
                  </a:lnTo>
                  <a:lnTo>
                    <a:pt x="175819" y="735330"/>
                  </a:lnTo>
                  <a:lnTo>
                    <a:pt x="207965" y="735330"/>
                  </a:lnTo>
                  <a:lnTo>
                    <a:pt x="210769" y="734060"/>
                  </a:lnTo>
                  <a:lnTo>
                    <a:pt x="214701" y="730250"/>
                  </a:lnTo>
                  <a:lnTo>
                    <a:pt x="215737" y="727710"/>
                  </a:lnTo>
                  <a:lnTo>
                    <a:pt x="215844" y="722630"/>
                  </a:lnTo>
                  <a:lnTo>
                    <a:pt x="169042" y="722630"/>
                  </a:lnTo>
                  <a:lnTo>
                    <a:pt x="160040" y="721360"/>
                  </a:lnTo>
                  <a:lnTo>
                    <a:pt x="150997" y="721360"/>
                  </a:lnTo>
                  <a:lnTo>
                    <a:pt x="132770" y="718820"/>
                  </a:lnTo>
                  <a:lnTo>
                    <a:pt x="132679" y="695960"/>
                  </a:lnTo>
                  <a:lnTo>
                    <a:pt x="132496" y="689610"/>
                  </a:lnTo>
                  <a:lnTo>
                    <a:pt x="131124" y="673100"/>
                  </a:lnTo>
                  <a:lnTo>
                    <a:pt x="158502" y="671830"/>
                  </a:lnTo>
                  <a:lnTo>
                    <a:pt x="212994" y="671830"/>
                  </a:lnTo>
                  <a:lnTo>
                    <a:pt x="212140" y="668020"/>
                  </a:lnTo>
                  <a:lnTo>
                    <a:pt x="210769" y="665480"/>
                  </a:lnTo>
                  <a:lnTo>
                    <a:pt x="208696" y="664210"/>
                  </a:lnTo>
                  <a:lnTo>
                    <a:pt x="206715" y="661670"/>
                  </a:lnTo>
                  <a:lnTo>
                    <a:pt x="196687" y="661670"/>
                  </a:lnTo>
                  <a:lnTo>
                    <a:pt x="178429" y="660400"/>
                  </a:lnTo>
                  <a:close/>
                </a:path>
                <a:path w="452754" h="944880">
                  <a:moveTo>
                    <a:pt x="379978" y="665480"/>
                  </a:moveTo>
                  <a:lnTo>
                    <a:pt x="351604" y="665480"/>
                  </a:lnTo>
                  <a:lnTo>
                    <a:pt x="368381" y="666750"/>
                  </a:lnTo>
                  <a:lnTo>
                    <a:pt x="369973" y="674370"/>
                  </a:lnTo>
                  <a:lnTo>
                    <a:pt x="370762" y="683260"/>
                  </a:lnTo>
                  <a:lnTo>
                    <a:pt x="370868" y="687070"/>
                  </a:lnTo>
                  <a:lnTo>
                    <a:pt x="370951" y="716280"/>
                  </a:lnTo>
                  <a:lnTo>
                    <a:pt x="371459" y="722630"/>
                  </a:lnTo>
                  <a:lnTo>
                    <a:pt x="358298" y="723900"/>
                  </a:lnTo>
                  <a:lnTo>
                    <a:pt x="381579" y="723900"/>
                  </a:lnTo>
                  <a:lnTo>
                    <a:pt x="381944" y="722630"/>
                  </a:lnTo>
                  <a:lnTo>
                    <a:pt x="382280" y="720090"/>
                  </a:lnTo>
                  <a:lnTo>
                    <a:pt x="382154" y="683260"/>
                  </a:lnTo>
                  <a:lnTo>
                    <a:pt x="381792" y="673100"/>
                  </a:lnTo>
                  <a:lnTo>
                    <a:pt x="379978" y="665480"/>
                  </a:lnTo>
                  <a:close/>
                </a:path>
                <a:path w="452754" h="944880">
                  <a:moveTo>
                    <a:pt x="212994" y="671830"/>
                  </a:moveTo>
                  <a:lnTo>
                    <a:pt x="172577" y="671830"/>
                  </a:lnTo>
                  <a:lnTo>
                    <a:pt x="186515" y="673100"/>
                  </a:lnTo>
                  <a:lnTo>
                    <a:pt x="200345" y="673100"/>
                  </a:lnTo>
                  <a:lnTo>
                    <a:pt x="202387" y="678180"/>
                  </a:lnTo>
                  <a:lnTo>
                    <a:pt x="203972" y="687070"/>
                  </a:lnTo>
                  <a:lnTo>
                    <a:pt x="204856" y="695960"/>
                  </a:lnTo>
                  <a:lnTo>
                    <a:pt x="205366" y="702310"/>
                  </a:lnTo>
                  <a:lnTo>
                    <a:pt x="205488" y="712470"/>
                  </a:lnTo>
                  <a:lnTo>
                    <a:pt x="205391" y="716280"/>
                  </a:lnTo>
                  <a:lnTo>
                    <a:pt x="204856" y="722630"/>
                  </a:lnTo>
                  <a:lnTo>
                    <a:pt x="215844" y="722630"/>
                  </a:lnTo>
                  <a:lnTo>
                    <a:pt x="215971" y="715010"/>
                  </a:lnTo>
                  <a:lnTo>
                    <a:pt x="215847" y="692150"/>
                  </a:lnTo>
                  <a:lnTo>
                    <a:pt x="215524" y="679450"/>
                  </a:lnTo>
                  <a:lnTo>
                    <a:pt x="214000" y="675640"/>
                  </a:lnTo>
                  <a:lnTo>
                    <a:pt x="213481" y="673100"/>
                  </a:lnTo>
                  <a:lnTo>
                    <a:pt x="212994" y="671830"/>
                  </a:lnTo>
                  <a:close/>
                </a:path>
                <a:path w="452754" h="944880">
                  <a:moveTo>
                    <a:pt x="210738" y="546100"/>
                  </a:moveTo>
                  <a:lnTo>
                    <a:pt x="112806" y="546100"/>
                  </a:lnTo>
                  <a:lnTo>
                    <a:pt x="110886" y="548640"/>
                  </a:lnTo>
                  <a:lnTo>
                    <a:pt x="110032" y="551180"/>
                  </a:lnTo>
                  <a:lnTo>
                    <a:pt x="109575" y="558800"/>
                  </a:lnTo>
                  <a:lnTo>
                    <a:pt x="109520" y="570230"/>
                  </a:lnTo>
                  <a:lnTo>
                    <a:pt x="109636" y="580390"/>
                  </a:lnTo>
                  <a:lnTo>
                    <a:pt x="109453" y="581660"/>
                  </a:lnTo>
                  <a:lnTo>
                    <a:pt x="109293" y="601980"/>
                  </a:lnTo>
                  <a:lnTo>
                    <a:pt x="109636" y="609600"/>
                  </a:lnTo>
                  <a:lnTo>
                    <a:pt x="110185" y="612140"/>
                  </a:lnTo>
                  <a:lnTo>
                    <a:pt x="114086" y="615950"/>
                  </a:lnTo>
                  <a:lnTo>
                    <a:pt x="200253" y="615950"/>
                  </a:lnTo>
                  <a:lnTo>
                    <a:pt x="210885" y="603250"/>
                  </a:lnTo>
                  <a:lnTo>
                    <a:pt x="122011" y="603250"/>
                  </a:lnTo>
                  <a:lnTo>
                    <a:pt x="122011" y="557530"/>
                  </a:lnTo>
                  <a:lnTo>
                    <a:pt x="214133" y="557530"/>
                  </a:lnTo>
                  <a:lnTo>
                    <a:pt x="214426" y="553720"/>
                  </a:lnTo>
                  <a:lnTo>
                    <a:pt x="214152" y="551180"/>
                  </a:lnTo>
                  <a:lnTo>
                    <a:pt x="210738" y="546100"/>
                  </a:lnTo>
                  <a:close/>
                </a:path>
                <a:path w="452754" h="944880">
                  <a:moveTo>
                    <a:pt x="352596" y="544830"/>
                  </a:moveTo>
                  <a:lnTo>
                    <a:pt x="287792" y="544830"/>
                  </a:lnTo>
                  <a:lnTo>
                    <a:pt x="285658" y="546100"/>
                  </a:lnTo>
                  <a:lnTo>
                    <a:pt x="282793" y="548640"/>
                  </a:lnTo>
                  <a:lnTo>
                    <a:pt x="282336" y="551180"/>
                  </a:lnTo>
                  <a:lnTo>
                    <a:pt x="282540" y="561340"/>
                  </a:lnTo>
                  <a:lnTo>
                    <a:pt x="283486" y="594360"/>
                  </a:lnTo>
                  <a:lnTo>
                    <a:pt x="284104" y="610870"/>
                  </a:lnTo>
                  <a:lnTo>
                    <a:pt x="284805" y="613410"/>
                  </a:lnTo>
                  <a:lnTo>
                    <a:pt x="286451" y="614680"/>
                  </a:lnTo>
                  <a:lnTo>
                    <a:pt x="288036" y="615950"/>
                  </a:lnTo>
                  <a:lnTo>
                    <a:pt x="374263" y="615950"/>
                  </a:lnTo>
                  <a:lnTo>
                    <a:pt x="378043" y="612140"/>
                  </a:lnTo>
                  <a:lnTo>
                    <a:pt x="378835" y="609600"/>
                  </a:lnTo>
                  <a:lnTo>
                    <a:pt x="379567" y="604520"/>
                  </a:lnTo>
                  <a:lnTo>
                    <a:pt x="379902" y="603250"/>
                  </a:lnTo>
                  <a:lnTo>
                    <a:pt x="380049" y="601980"/>
                  </a:lnTo>
                  <a:lnTo>
                    <a:pt x="296722" y="601980"/>
                  </a:lnTo>
                  <a:lnTo>
                    <a:pt x="295168" y="557530"/>
                  </a:lnTo>
                  <a:lnTo>
                    <a:pt x="381887" y="557530"/>
                  </a:lnTo>
                  <a:lnTo>
                    <a:pt x="382036" y="554990"/>
                  </a:lnTo>
                  <a:lnTo>
                    <a:pt x="382066" y="552450"/>
                  </a:lnTo>
                  <a:lnTo>
                    <a:pt x="380664" y="549910"/>
                  </a:lnTo>
                  <a:lnTo>
                    <a:pt x="378957" y="547370"/>
                  </a:lnTo>
                  <a:lnTo>
                    <a:pt x="376306" y="547370"/>
                  </a:lnTo>
                  <a:lnTo>
                    <a:pt x="359614" y="546100"/>
                  </a:lnTo>
                  <a:lnTo>
                    <a:pt x="352596" y="544830"/>
                  </a:lnTo>
                  <a:close/>
                </a:path>
                <a:path w="452754" h="944880">
                  <a:moveTo>
                    <a:pt x="214133" y="557530"/>
                  </a:moveTo>
                  <a:lnTo>
                    <a:pt x="201076" y="557530"/>
                  </a:lnTo>
                  <a:lnTo>
                    <a:pt x="201930" y="561340"/>
                  </a:lnTo>
                  <a:lnTo>
                    <a:pt x="201876" y="572770"/>
                  </a:lnTo>
                  <a:lnTo>
                    <a:pt x="201394" y="582930"/>
                  </a:lnTo>
                  <a:lnTo>
                    <a:pt x="201046" y="589280"/>
                  </a:lnTo>
                  <a:lnTo>
                    <a:pt x="200009" y="598170"/>
                  </a:lnTo>
                  <a:lnTo>
                    <a:pt x="198577" y="603250"/>
                  </a:lnTo>
                  <a:lnTo>
                    <a:pt x="210885" y="603250"/>
                  </a:lnTo>
                  <a:lnTo>
                    <a:pt x="211425" y="594360"/>
                  </a:lnTo>
                  <a:lnTo>
                    <a:pt x="211839" y="588010"/>
                  </a:lnTo>
                  <a:lnTo>
                    <a:pt x="212568" y="577850"/>
                  </a:lnTo>
                  <a:lnTo>
                    <a:pt x="214133" y="557530"/>
                  </a:lnTo>
                  <a:close/>
                </a:path>
                <a:path w="452754" h="944880">
                  <a:moveTo>
                    <a:pt x="381887" y="557530"/>
                  </a:moveTo>
                  <a:lnTo>
                    <a:pt x="333142" y="557530"/>
                  </a:lnTo>
                  <a:lnTo>
                    <a:pt x="370941" y="560070"/>
                  </a:lnTo>
                  <a:lnTo>
                    <a:pt x="370845" y="567690"/>
                  </a:lnTo>
                  <a:lnTo>
                    <a:pt x="370514" y="574040"/>
                  </a:lnTo>
                  <a:lnTo>
                    <a:pt x="369356" y="588010"/>
                  </a:lnTo>
                  <a:lnTo>
                    <a:pt x="368594" y="595630"/>
                  </a:lnTo>
                  <a:lnTo>
                    <a:pt x="367802" y="601980"/>
                  </a:lnTo>
                  <a:lnTo>
                    <a:pt x="380049" y="601980"/>
                  </a:lnTo>
                  <a:lnTo>
                    <a:pt x="381365" y="566420"/>
                  </a:lnTo>
                  <a:lnTo>
                    <a:pt x="381887" y="557530"/>
                  </a:lnTo>
                  <a:close/>
                </a:path>
                <a:path w="452754" h="944880">
                  <a:moveTo>
                    <a:pt x="203210" y="544830"/>
                  </a:moveTo>
                  <a:lnTo>
                    <a:pt x="114818" y="544830"/>
                  </a:lnTo>
                  <a:lnTo>
                    <a:pt x="112958" y="546100"/>
                  </a:lnTo>
                  <a:lnTo>
                    <a:pt x="207904" y="546100"/>
                  </a:lnTo>
                  <a:lnTo>
                    <a:pt x="203210" y="544830"/>
                  </a:lnTo>
                  <a:close/>
                </a:path>
                <a:path w="452754" h="944880">
                  <a:moveTo>
                    <a:pt x="339211" y="424180"/>
                  </a:moveTo>
                  <a:lnTo>
                    <a:pt x="316443" y="424180"/>
                  </a:lnTo>
                  <a:lnTo>
                    <a:pt x="316108" y="425450"/>
                  </a:lnTo>
                  <a:lnTo>
                    <a:pt x="284652" y="425450"/>
                  </a:lnTo>
                  <a:lnTo>
                    <a:pt x="281482" y="429260"/>
                  </a:lnTo>
                  <a:lnTo>
                    <a:pt x="280995" y="431800"/>
                  </a:lnTo>
                  <a:lnTo>
                    <a:pt x="280537" y="440690"/>
                  </a:lnTo>
                  <a:lnTo>
                    <a:pt x="280332" y="447040"/>
                  </a:lnTo>
                  <a:lnTo>
                    <a:pt x="280172" y="450850"/>
                  </a:lnTo>
                  <a:lnTo>
                    <a:pt x="278659" y="478790"/>
                  </a:lnTo>
                  <a:lnTo>
                    <a:pt x="278069" y="492760"/>
                  </a:lnTo>
                  <a:lnTo>
                    <a:pt x="277947" y="497840"/>
                  </a:lnTo>
                  <a:lnTo>
                    <a:pt x="278404" y="500380"/>
                  </a:lnTo>
                  <a:lnTo>
                    <a:pt x="280202" y="501650"/>
                  </a:lnTo>
                  <a:lnTo>
                    <a:pt x="281970" y="504190"/>
                  </a:lnTo>
                  <a:lnTo>
                    <a:pt x="306110" y="504190"/>
                  </a:lnTo>
                  <a:lnTo>
                    <a:pt x="310774" y="505460"/>
                  </a:lnTo>
                  <a:lnTo>
                    <a:pt x="320580" y="506730"/>
                  </a:lnTo>
                  <a:lnTo>
                    <a:pt x="369600" y="506730"/>
                  </a:lnTo>
                  <a:lnTo>
                    <a:pt x="370789" y="505460"/>
                  </a:lnTo>
                  <a:lnTo>
                    <a:pt x="375361" y="502920"/>
                  </a:lnTo>
                  <a:lnTo>
                    <a:pt x="377190" y="495300"/>
                  </a:lnTo>
                  <a:lnTo>
                    <a:pt x="348782" y="495300"/>
                  </a:lnTo>
                  <a:lnTo>
                    <a:pt x="315788" y="492760"/>
                  </a:lnTo>
                  <a:lnTo>
                    <a:pt x="291114" y="491490"/>
                  </a:lnTo>
                  <a:lnTo>
                    <a:pt x="290754" y="483870"/>
                  </a:lnTo>
                  <a:lnTo>
                    <a:pt x="290859" y="473710"/>
                  </a:lnTo>
                  <a:lnTo>
                    <a:pt x="291418" y="464820"/>
                  </a:lnTo>
                  <a:lnTo>
                    <a:pt x="293248" y="443230"/>
                  </a:lnTo>
                  <a:lnTo>
                    <a:pt x="293552" y="438150"/>
                  </a:lnTo>
                  <a:lnTo>
                    <a:pt x="301203" y="438150"/>
                  </a:lnTo>
                  <a:lnTo>
                    <a:pt x="308792" y="436880"/>
                  </a:lnTo>
                  <a:lnTo>
                    <a:pt x="378907" y="436880"/>
                  </a:lnTo>
                  <a:lnTo>
                    <a:pt x="378439" y="434340"/>
                  </a:lnTo>
                  <a:lnTo>
                    <a:pt x="378073" y="431800"/>
                  </a:lnTo>
                  <a:lnTo>
                    <a:pt x="377129" y="430530"/>
                  </a:lnTo>
                  <a:lnTo>
                    <a:pt x="374172" y="427990"/>
                  </a:lnTo>
                  <a:lnTo>
                    <a:pt x="372221" y="426720"/>
                  </a:lnTo>
                  <a:lnTo>
                    <a:pt x="353415" y="425450"/>
                  </a:lnTo>
                  <a:lnTo>
                    <a:pt x="339211" y="424180"/>
                  </a:lnTo>
                  <a:close/>
                </a:path>
                <a:path w="452754" h="944880">
                  <a:moveTo>
                    <a:pt x="205160" y="425450"/>
                  </a:moveTo>
                  <a:lnTo>
                    <a:pt x="173002" y="425450"/>
                  </a:lnTo>
                  <a:lnTo>
                    <a:pt x="163464" y="426720"/>
                  </a:lnTo>
                  <a:lnTo>
                    <a:pt x="153882" y="426720"/>
                  </a:lnTo>
                  <a:lnTo>
                    <a:pt x="144368" y="427990"/>
                  </a:lnTo>
                  <a:lnTo>
                    <a:pt x="134900" y="427990"/>
                  </a:lnTo>
                  <a:lnTo>
                    <a:pt x="125455" y="429260"/>
                  </a:lnTo>
                  <a:lnTo>
                    <a:pt x="122773" y="429260"/>
                  </a:lnTo>
                  <a:lnTo>
                    <a:pt x="120883" y="430530"/>
                  </a:lnTo>
                  <a:lnTo>
                    <a:pt x="116195" y="478790"/>
                  </a:lnTo>
                  <a:lnTo>
                    <a:pt x="115824" y="494030"/>
                  </a:lnTo>
                  <a:lnTo>
                    <a:pt x="116159" y="496570"/>
                  </a:lnTo>
                  <a:lnTo>
                    <a:pt x="119847" y="500380"/>
                  </a:lnTo>
                  <a:lnTo>
                    <a:pt x="175656" y="500380"/>
                  </a:lnTo>
                  <a:lnTo>
                    <a:pt x="193913" y="499110"/>
                  </a:lnTo>
                  <a:lnTo>
                    <a:pt x="203880" y="499110"/>
                  </a:lnTo>
                  <a:lnTo>
                    <a:pt x="207934" y="495300"/>
                  </a:lnTo>
                  <a:lnTo>
                    <a:pt x="209336" y="492760"/>
                  </a:lnTo>
                  <a:lnTo>
                    <a:pt x="210190" y="488950"/>
                  </a:lnTo>
                  <a:lnTo>
                    <a:pt x="128320" y="488950"/>
                  </a:lnTo>
                  <a:lnTo>
                    <a:pt x="129661" y="471170"/>
                  </a:lnTo>
                  <a:lnTo>
                    <a:pt x="130041" y="461010"/>
                  </a:lnTo>
                  <a:lnTo>
                    <a:pt x="129966" y="441960"/>
                  </a:lnTo>
                  <a:lnTo>
                    <a:pt x="148167" y="439420"/>
                  </a:lnTo>
                  <a:lnTo>
                    <a:pt x="166207" y="439420"/>
                  </a:lnTo>
                  <a:lnTo>
                    <a:pt x="175215" y="438150"/>
                  </a:lnTo>
                  <a:lnTo>
                    <a:pt x="213039" y="438150"/>
                  </a:lnTo>
                  <a:lnTo>
                    <a:pt x="212933" y="433070"/>
                  </a:lnTo>
                  <a:lnTo>
                    <a:pt x="211866" y="430530"/>
                  </a:lnTo>
                  <a:lnTo>
                    <a:pt x="207965" y="426720"/>
                  </a:lnTo>
                  <a:lnTo>
                    <a:pt x="205160" y="425450"/>
                  </a:lnTo>
                  <a:close/>
                </a:path>
                <a:path w="452754" h="944880">
                  <a:moveTo>
                    <a:pt x="378907" y="436880"/>
                  </a:moveTo>
                  <a:lnTo>
                    <a:pt x="355489" y="436880"/>
                  </a:lnTo>
                  <a:lnTo>
                    <a:pt x="368655" y="438150"/>
                  </a:lnTo>
                  <a:lnTo>
                    <a:pt x="368147" y="444500"/>
                  </a:lnTo>
                  <a:lnTo>
                    <a:pt x="367164" y="486410"/>
                  </a:lnTo>
                  <a:lnTo>
                    <a:pt x="348782" y="495300"/>
                  </a:lnTo>
                  <a:lnTo>
                    <a:pt x="377190" y="495300"/>
                  </a:lnTo>
                  <a:lnTo>
                    <a:pt x="378988" y="487680"/>
                  </a:lnTo>
                  <a:lnTo>
                    <a:pt x="379366" y="476250"/>
                  </a:lnTo>
                  <a:lnTo>
                    <a:pt x="379483" y="471170"/>
                  </a:lnTo>
                  <a:lnTo>
                    <a:pt x="379476" y="440690"/>
                  </a:lnTo>
                  <a:lnTo>
                    <a:pt x="379140" y="438150"/>
                  </a:lnTo>
                  <a:lnTo>
                    <a:pt x="378907" y="436880"/>
                  </a:lnTo>
                  <a:close/>
                </a:path>
                <a:path w="452754" h="944880">
                  <a:moveTo>
                    <a:pt x="213039" y="438150"/>
                  </a:moveTo>
                  <a:lnTo>
                    <a:pt x="202051" y="438150"/>
                  </a:lnTo>
                  <a:lnTo>
                    <a:pt x="202570" y="444500"/>
                  </a:lnTo>
                  <a:lnTo>
                    <a:pt x="202658" y="453390"/>
                  </a:lnTo>
                  <a:lnTo>
                    <a:pt x="202531" y="458470"/>
                  </a:lnTo>
                  <a:lnTo>
                    <a:pt x="201168" y="474980"/>
                  </a:lnTo>
                  <a:lnTo>
                    <a:pt x="199583" y="482600"/>
                  </a:lnTo>
                  <a:lnTo>
                    <a:pt x="197540" y="487680"/>
                  </a:lnTo>
                  <a:lnTo>
                    <a:pt x="183716" y="487680"/>
                  </a:lnTo>
                  <a:lnTo>
                    <a:pt x="169788" y="488950"/>
                  </a:lnTo>
                  <a:lnTo>
                    <a:pt x="210190" y="488950"/>
                  </a:lnTo>
                  <a:lnTo>
                    <a:pt x="211927" y="483870"/>
                  </a:lnTo>
                  <a:lnTo>
                    <a:pt x="212719" y="481330"/>
                  </a:lnTo>
                  <a:lnTo>
                    <a:pt x="213043" y="468630"/>
                  </a:lnTo>
                  <a:lnTo>
                    <a:pt x="213166" y="457200"/>
                  </a:lnTo>
                  <a:lnTo>
                    <a:pt x="213039" y="438150"/>
                  </a:lnTo>
                  <a:close/>
                </a:path>
                <a:path w="452754" h="944880">
                  <a:moveTo>
                    <a:pt x="171809" y="314960"/>
                  </a:moveTo>
                  <a:lnTo>
                    <a:pt x="117165" y="314960"/>
                  </a:lnTo>
                  <a:lnTo>
                    <a:pt x="114940" y="316230"/>
                  </a:lnTo>
                  <a:lnTo>
                    <a:pt x="111922" y="318770"/>
                  </a:lnTo>
                  <a:lnTo>
                    <a:pt x="111495" y="321310"/>
                  </a:lnTo>
                  <a:lnTo>
                    <a:pt x="111619" y="327660"/>
                  </a:lnTo>
                  <a:lnTo>
                    <a:pt x="112420" y="358140"/>
                  </a:lnTo>
                  <a:lnTo>
                    <a:pt x="113233" y="381000"/>
                  </a:lnTo>
                  <a:lnTo>
                    <a:pt x="113934" y="383540"/>
                  </a:lnTo>
                  <a:lnTo>
                    <a:pt x="117226" y="386080"/>
                  </a:lnTo>
                  <a:lnTo>
                    <a:pt x="203789" y="386080"/>
                  </a:lnTo>
                  <a:lnTo>
                    <a:pt x="207020" y="382270"/>
                  </a:lnTo>
                  <a:lnTo>
                    <a:pt x="207843" y="381000"/>
                  </a:lnTo>
                  <a:lnTo>
                    <a:pt x="208818" y="374650"/>
                  </a:lnTo>
                  <a:lnTo>
                    <a:pt x="209184" y="372110"/>
                  </a:lnTo>
                  <a:lnTo>
                    <a:pt x="125912" y="372110"/>
                  </a:lnTo>
                  <a:lnTo>
                    <a:pt x="124358" y="327660"/>
                  </a:lnTo>
                  <a:lnTo>
                    <a:pt x="211384" y="327660"/>
                  </a:lnTo>
                  <a:lnTo>
                    <a:pt x="211531" y="323850"/>
                  </a:lnTo>
                  <a:lnTo>
                    <a:pt x="211104" y="321310"/>
                  </a:lnTo>
                  <a:lnTo>
                    <a:pt x="208147" y="318770"/>
                  </a:lnTo>
                  <a:lnTo>
                    <a:pt x="205922" y="317500"/>
                  </a:lnTo>
                  <a:lnTo>
                    <a:pt x="202417" y="317500"/>
                  </a:lnTo>
                  <a:lnTo>
                    <a:pt x="192234" y="316230"/>
                  </a:lnTo>
                  <a:lnTo>
                    <a:pt x="182030" y="316230"/>
                  </a:lnTo>
                  <a:lnTo>
                    <a:pt x="171809" y="314960"/>
                  </a:lnTo>
                  <a:close/>
                </a:path>
                <a:path w="452754" h="944880">
                  <a:moveTo>
                    <a:pt x="293461" y="325120"/>
                  </a:moveTo>
                  <a:lnTo>
                    <a:pt x="280781" y="325120"/>
                  </a:lnTo>
                  <a:lnTo>
                    <a:pt x="280878" y="368300"/>
                  </a:lnTo>
                  <a:lnTo>
                    <a:pt x="280995" y="377190"/>
                  </a:lnTo>
                  <a:lnTo>
                    <a:pt x="281604" y="379730"/>
                  </a:lnTo>
                  <a:lnTo>
                    <a:pt x="285292" y="383540"/>
                  </a:lnTo>
                  <a:lnTo>
                    <a:pt x="287975" y="384810"/>
                  </a:lnTo>
                  <a:lnTo>
                    <a:pt x="351434" y="384810"/>
                  </a:lnTo>
                  <a:lnTo>
                    <a:pt x="356524" y="383540"/>
                  </a:lnTo>
                  <a:lnTo>
                    <a:pt x="371337" y="383540"/>
                  </a:lnTo>
                  <a:lnTo>
                    <a:pt x="376854" y="382270"/>
                  </a:lnTo>
                  <a:lnTo>
                    <a:pt x="378927" y="382270"/>
                  </a:lnTo>
                  <a:lnTo>
                    <a:pt x="380329" y="379730"/>
                  </a:lnTo>
                  <a:lnTo>
                    <a:pt x="381762" y="378460"/>
                  </a:lnTo>
                  <a:lnTo>
                    <a:pt x="382158" y="375920"/>
                  </a:lnTo>
                  <a:lnTo>
                    <a:pt x="382444" y="372110"/>
                  </a:lnTo>
                  <a:lnTo>
                    <a:pt x="293309" y="372110"/>
                  </a:lnTo>
                  <a:lnTo>
                    <a:pt x="293034" y="364490"/>
                  </a:lnTo>
                  <a:lnTo>
                    <a:pt x="292882" y="358140"/>
                  </a:lnTo>
                  <a:lnTo>
                    <a:pt x="292973" y="332740"/>
                  </a:lnTo>
                  <a:lnTo>
                    <a:pt x="293461" y="325120"/>
                  </a:lnTo>
                  <a:close/>
                </a:path>
                <a:path w="452754" h="944880">
                  <a:moveTo>
                    <a:pt x="211384" y="327660"/>
                  </a:moveTo>
                  <a:lnTo>
                    <a:pt x="164317" y="327660"/>
                  </a:lnTo>
                  <a:lnTo>
                    <a:pt x="200436" y="330200"/>
                  </a:lnTo>
                  <a:lnTo>
                    <a:pt x="197358" y="372110"/>
                  </a:lnTo>
                  <a:lnTo>
                    <a:pt x="209184" y="372110"/>
                  </a:lnTo>
                  <a:lnTo>
                    <a:pt x="209428" y="370840"/>
                  </a:lnTo>
                  <a:lnTo>
                    <a:pt x="210994" y="337820"/>
                  </a:lnTo>
                  <a:lnTo>
                    <a:pt x="211384" y="327660"/>
                  </a:lnTo>
                  <a:close/>
                </a:path>
                <a:path w="452754" h="944880">
                  <a:moveTo>
                    <a:pt x="376306" y="312420"/>
                  </a:moveTo>
                  <a:lnTo>
                    <a:pt x="288584" y="312420"/>
                  </a:lnTo>
                  <a:lnTo>
                    <a:pt x="286054" y="313690"/>
                  </a:lnTo>
                  <a:lnTo>
                    <a:pt x="282458" y="316230"/>
                  </a:lnTo>
                  <a:lnTo>
                    <a:pt x="281604" y="318770"/>
                  </a:lnTo>
                  <a:lnTo>
                    <a:pt x="281056" y="322580"/>
                  </a:lnTo>
                  <a:lnTo>
                    <a:pt x="280812" y="325120"/>
                  </a:lnTo>
                  <a:lnTo>
                    <a:pt x="374263" y="325120"/>
                  </a:lnTo>
                  <a:lnTo>
                    <a:pt x="371276" y="372110"/>
                  </a:lnTo>
                  <a:lnTo>
                    <a:pt x="382444" y="372110"/>
                  </a:lnTo>
                  <a:lnTo>
                    <a:pt x="385023" y="337820"/>
                  </a:lnTo>
                  <a:lnTo>
                    <a:pt x="385450" y="330200"/>
                  </a:lnTo>
                  <a:lnTo>
                    <a:pt x="385856" y="323850"/>
                  </a:lnTo>
                  <a:lnTo>
                    <a:pt x="385856" y="321310"/>
                  </a:lnTo>
                  <a:lnTo>
                    <a:pt x="385693" y="318770"/>
                  </a:lnTo>
                  <a:lnTo>
                    <a:pt x="380573" y="313690"/>
                  </a:lnTo>
                  <a:lnTo>
                    <a:pt x="376306" y="312420"/>
                  </a:lnTo>
                  <a:close/>
                </a:path>
                <a:path w="452754" h="944880">
                  <a:moveTo>
                    <a:pt x="245028" y="179070"/>
                  </a:moveTo>
                  <a:lnTo>
                    <a:pt x="237957" y="179070"/>
                  </a:lnTo>
                  <a:lnTo>
                    <a:pt x="224576" y="180340"/>
                  </a:lnTo>
                  <a:lnTo>
                    <a:pt x="192237" y="205740"/>
                  </a:lnTo>
                  <a:lnTo>
                    <a:pt x="186173" y="234950"/>
                  </a:lnTo>
                  <a:lnTo>
                    <a:pt x="186365" y="242570"/>
                  </a:lnTo>
                  <a:lnTo>
                    <a:pt x="214500" y="278130"/>
                  </a:lnTo>
                  <a:lnTo>
                    <a:pt x="222504" y="280670"/>
                  </a:lnTo>
                  <a:lnTo>
                    <a:pt x="229118" y="283210"/>
                  </a:lnTo>
                  <a:lnTo>
                    <a:pt x="248991" y="283210"/>
                  </a:lnTo>
                  <a:lnTo>
                    <a:pt x="255513" y="281940"/>
                  </a:lnTo>
                  <a:lnTo>
                    <a:pt x="267675" y="279400"/>
                  </a:lnTo>
                  <a:lnTo>
                    <a:pt x="272613" y="276860"/>
                  </a:lnTo>
                  <a:lnTo>
                    <a:pt x="276849" y="273050"/>
                  </a:lnTo>
                  <a:lnTo>
                    <a:pt x="281178" y="269240"/>
                  </a:lnTo>
                  <a:lnTo>
                    <a:pt x="223357" y="269240"/>
                  </a:lnTo>
                  <a:lnTo>
                    <a:pt x="216194" y="265430"/>
                  </a:lnTo>
                  <a:lnTo>
                    <a:pt x="199522" y="238760"/>
                  </a:lnTo>
                  <a:lnTo>
                    <a:pt x="293796" y="238760"/>
                  </a:lnTo>
                  <a:lnTo>
                    <a:pt x="293309" y="234950"/>
                  </a:lnTo>
                  <a:lnTo>
                    <a:pt x="293370" y="227330"/>
                  </a:lnTo>
                  <a:lnTo>
                    <a:pt x="199857" y="227330"/>
                  </a:lnTo>
                  <a:lnTo>
                    <a:pt x="199552" y="218440"/>
                  </a:lnTo>
                  <a:lnTo>
                    <a:pt x="202478" y="210820"/>
                  </a:lnTo>
                  <a:lnTo>
                    <a:pt x="213024" y="199390"/>
                  </a:lnTo>
                  <a:lnTo>
                    <a:pt x="220705" y="194310"/>
                  </a:lnTo>
                  <a:lnTo>
                    <a:pt x="229788" y="193040"/>
                  </a:lnTo>
                  <a:lnTo>
                    <a:pt x="243449" y="193040"/>
                  </a:lnTo>
                  <a:lnTo>
                    <a:pt x="243474" y="191770"/>
                  </a:lnTo>
                  <a:lnTo>
                    <a:pt x="278282" y="191770"/>
                  </a:lnTo>
                  <a:lnTo>
                    <a:pt x="271241" y="187960"/>
                  </a:lnTo>
                  <a:lnTo>
                    <a:pt x="258531" y="182880"/>
                  </a:lnTo>
                  <a:lnTo>
                    <a:pt x="245028" y="179070"/>
                  </a:lnTo>
                  <a:close/>
                </a:path>
                <a:path w="452754" h="944880">
                  <a:moveTo>
                    <a:pt x="247924" y="238760"/>
                  </a:moveTo>
                  <a:lnTo>
                    <a:pt x="235579" y="238760"/>
                  </a:lnTo>
                  <a:lnTo>
                    <a:pt x="236367" y="245110"/>
                  </a:lnTo>
                  <a:lnTo>
                    <a:pt x="236412" y="255270"/>
                  </a:lnTo>
                  <a:lnTo>
                    <a:pt x="236305" y="261620"/>
                  </a:lnTo>
                  <a:lnTo>
                    <a:pt x="236220" y="269240"/>
                  </a:lnTo>
                  <a:lnTo>
                    <a:pt x="247924" y="269240"/>
                  </a:lnTo>
                  <a:lnTo>
                    <a:pt x="247924" y="238760"/>
                  </a:lnTo>
                  <a:close/>
                </a:path>
                <a:path w="452754" h="944880">
                  <a:moveTo>
                    <a:pt x="293796" y="238760"/>
                  </a:moveTo>
                  <a:lnTo>
                    <a:pt x="280019" y="238760"/>
                  </a:lnTo>
                  <a:lnTo>
                    <a:pt x="279979" y="241300"/>
                  </a:lnTo>
                  <a:lnTo>
                    <a:pt x="279775" y="247650"/>
                  </a:lnTo>
                  <a:lnTo>
                    <a:pt x="277063" y="254000"/>
                  </a:lnTo>
                  <a:lnTo>
                    <a:pt x="267309" y="265430"/>
                  </a:lnTo>
                  <a:lnTo>
                    <a:pt x="260268" y="269240"/>
                  </a:lnTo>
                  <a:lnTo>
                    <a:pt x="281178" y="269240"/>
                  </a:lnTo>
                  <a:lnTo>
                    <a:pt x="284652" y="265430"/>
                  </a:lnTo>
                  <a:lnTo>
                    <a:pt x="289438" y="255270"/>
                  </a:lnTo>
                  <a:lnTo>
                    <a:pt x="291144" y="251460"/>
                  </a:lnTo>
                  <a:lnTo>
                    <a:pt x="292242" y="247650"/>
                  </a:lnTo>
                  <a:lnTo>
                    <a:pt x="293370" y="242570"/>
                  </a:lnTo>
                  <a:lnTo>
                    <a:pt x="293796" y="238760"/>
                  </a:lnTo>
                  <a:close/>
                </a:path>
                <a:path w="452754" h="944880">
                  <a:moveTo>
                    <a:pt x="126735" y="44450"/>
                  </a:moveTo>
                  <a:lnTo>
                    <a:pt x="116982" y="45720"/>
                  </a:lnTo>
                  <a:lnTo>
                    <a:pt x="111130" y="45720"/>
                  </a:lnTo>
                  <a:lnTo>
                    <a:pt x="99700" y="46990"/>
                  </a:lnTo>
                  <a:lnTo>
                    <a:pt x="84978" y="48260"/>
                  </a:lnTo>
                  <a:lnTo>
                    <a:pt x="82936" y="49530"/>
                  </a:lnTo>
                  <a:lnTo>
                    <a:pt x="80223" y="52070"/>
                  </a:lnTo>
                  <a:lnTo>
                    <a:pt x="79674" y="54610"/>
                  </a:lnTo>
                  <a:lnTo>
                    <a:pt x="79888" y="60960"/>
                  </a:lnTo>
                  <a:lnTo>
                    <a:pt x="80101" y="72390"/>
                  </a:lnTo>
                  <a:lnTo>
                    <a:pt x="82276" y="87630"/>
                  </a:lnTo>
                  <a:lnTo>
                    <a:pt x="83168" y="97790"/>
                  </a:lnTo>
                  <a:lnTo>
                    <a:pt x="83814" y="106680"/>
                  </a:lnTo>
                  <a:lnTo>
                    <a:pt x="85130" y="130810"/>
                  </a:lnTo>
                  <a:lnTo>
                    <a:pt x="85953" y="139700"/>
                  </a:lnTo>
                  <a:lnTo>
                    <a:pt x="85801" y="140970"/>
                  </a:lnTo>
                  <a:lnTo>
                    <a:pt x="85283" y="142240"/>
                  </a:lnTo>
                  <a:lnTo>
                    <a:pt x="84795" y="143510"/>
                  </a:lnTo>
                  <a:lnTo>
                    <a:pt x="83880" y="144780"/>
                  </a:lnTo>
                  <a:lnTo>
                    <a:pt x="76906" y="148590"/>
                  </a:lnTo>
                  <a:lnTo>
                    <a:pt x="71330" y="152400"/>
                  </a:lnTo>
                  <a:lnTo>
                    <a:pt x="44470" y="171450"/>
                  </a:lnTo>
                  <a:lnTo>
                    <a:pt x="34381" y="179070"/>
                  </a:lnTo>
                  <a:lnTo>
                    <a:pt x="23469" y="185420"/>
                  </a:lnTo>
                  <a:lnTo>
                    <a:pt x="11430" y="193040"/>
                  </a:lnTo>
                  <a:lnTo>
                    <a:pt x="3048" y="198120"/>
                  </a:lnTo>
                  <a:lnTo>
                    <a:pt x="1524" y="199390"/>
                  </a:lnTo>
                  <a:lnTo>
                    <a:pt x="0" y="203200"/>
                  </a:lnTo>
                  <a:lnTo>
                    <a:pt x="30" y="204470"/>
                  </a:lnTo>
                  <a:lnTo>
                    <a:pt x="3352" y="213360"/>
                  </a:lnTo>
                  <a:lnTo>
                    <a:pt x="6035" y="219710"/>
                  </a:lnTo>
                  <a:lnTo>
                    <a:pt x="9022" y="224790"/>
                  </a:lnTo>
                  <a:lnTo>
                    <a:pt x="12009" y="231140"/>
                  </a:lnTo>
                  <a:lnTo>
                    <a:pt x="15331" y="236220"/>
                  </a:lnTo>
                  <a:lnTo>
                    <a:pt x="20848" y="245110"/>
                  </a:lnTo>
                  <a:lnTo>
                    <a:pt x="22280" y="246380"/>
                  </a:lnTo>
                  <a:lnTo>
                    <a:pt x="24384" y="246380"/>
                  </a:lnTo>
                  <a:lnTo>
                    <a:pt x="26426" y="247650"/>
                  </a:lnTo>
                  <a:lnTo>
                    <a:pt x="28468" y="246380"/>
                  </a:lnTo>
                  <a:lnTo>
                    <a:pt x="37185" y="241300"/>
                  </a:lnTo>
                  <a:lnTo>
                    <a:pt x="46786" y="234950"/>
                  </a:lnTo>
                  <a:lnTo>
                    <a:pt x="28011" y="234950"/>
                  </a:lnTo>
                  <a:lnTo>
                    <a:pt x="12893" y="205740"/>
                  </a:lnTo>
                  <a:lnTo>
                    <a:pt x="22341" y="198120"/>
                  </a:lnTo>
                  <a:lnTo>
                    <a:pt x="32095" y="194310"/>
                  </a:lnTo>
                  <a:lnTo>
                    <a:pt x="38191" y="190500"/>
                  </a:lnTo>
                  <a:lnTo>
                    <a:pt x="49956" y="182880"/>
                  </a:lnTo>
                  <a:lnTo>
                    <a:pt x="55626" y="179070"/>
                  </a:lnTo>
                  <a:lnTo>
                    <a:pt x="61234" y="173990"/>
                  </a:lnTo>
                  <a:lnTo>
                    <a:pt x="61965" y="173990"/>
                  </a:lnTo>
                  <a:lnTo>
                    <a:pt x="67878" y="168910"/>
                  </a:lnTo>
                  <a:lnTo>
                    <a:pt x="71048" y="167640"/>
                  </a:lnTo>
                  <a:lnTo>
                    <a:pt x="85658" y="157480"/>
                  </a:lnTo>
                  <a:lnTo>
                    <a:pt x="99711" y="147320"/>
                  </a:lnTo>
                  <a:lnTo>
                    <a:pt x="114892" y="134620"/>
                  </a:lnTo>
                  <a:lnTo>
                    <a:pt x="97414" y="134620"/>
                  </a:lnTo>
                  <a:lnTo>
                    <a:pt x="94853" y="87630"/>
                  </a:lnTo>
                  <a:lnTo>
                    <a:pt x="122194" y="86360"/>
                  </a:lnTo>
                  <a:lnTo>
                    <a:pt x="136660" y="86360"/>
                  </a:lnTo>
                  <a:lnTo>
                    <a:pt x="135578" y="76200"/>
                  </a:lnTo>
                  <a:lnTo>
                    <a:pt x="93268" y="76200"/>
                  </a:lnTo>
                  <a:lnTo>
                    <a:pt x="93268" y="59690"/>
                  </a:lnTo>
                  <a:lnTo>
                    <a:pt x="97596" y="59690"/>
                  </a:lnTo>
                  <a:lnTo>
                    <a:pt x="101986" y="58420"/>
                  </a:lnTo>
                  <a:lnTo>
                    <a:pt x="133649" y="58420"/>
                  </a:lnTo>
                  <a:lnTo>
                    <a:pt x="133014" y="52070"/>
                  </a:lnTo>
                  <a:lnTo>
                    <a:pt x="132344" y="49530"/>
                  </a:lnTo>
                  <a:lnTo>
                    <a:pt x="129113" y="45720"/>
                  </a:lnTo>
                  <a:lnTo>
                    <a:pt x="126735" y="44450"/>
                  </a:lnTo>
                  <a:close/>
                </a:path>
                <a:path w="452754" h="944880">
                  <a:moveTo>
                    <a:pt x="451378" y="236220"/>
                  </a:moveTo>
                  <a:lnTo>
                    <a:pt x="431596" y="236220"/>
                  </a:lnTo>
                  <a:lnTo>
                    <a:pt x="433852" y="237490"/>
                  </a:lnTo>
                  <a:lnTo>
                    <a:pt x="435498" y="238760"/>
                  </a:lnTo>
                  <a:lnTo>
                    <a:pt x="437388" y="240030"/>
                  </a:lnTo>
                  <a:lnTo>
                    <a:pt x="439704" y="241300"/>
                  </a:lnTo>
                  <a:lnTo>
                    <a:pt x="441807" y="242570"/>
                  </a:lnTo>
                  <a:lnTo>
                    <a:pt x="446410" y="242570"/>
                  </a:lnTo>
                  <a:lnTo>
                    <a:pt x="448665" y="241300"/>
                  </a:lnTo>
                  <a:lnTo>
                    <a:pt x="449580" y="240030"/>
                  </a:lnTo>
                  <a:lnTo>
                    <a:pt x="451134" y="237490"/>
                  </a:lnTo>
                  <a:lnTo>
                    <a:pt x="451378" y="236220"/>
                  </a:lnTo>
                  <a:close/>
                </a:path>
                <a:path w="452754" h="944880">
                  <a:moveTo>
                    <a:pt x="238445" y="88900"/>
                  </a:moveTo>
                  <a:lnTo>
                    <a:pt x="232745" y="90170"/>
                  </a:lnTo>
                  <a:lnTo>
                    <a:pt x="229971" y="90170"/>
                  </a:lnTo>
                  <a:lnTo>
                    <a:pt x="227106" y="92710"/>
                  </a:lnTo>
                  <a:lnTo>
                    <a:pt x="217370" y="100330"/>
                  </a:lnTo>
                  <a:lnTo>
                    <a:pt x="207603" y="106680"/>
                  </a:lnTo>
                  <a:lnTo>
                    <a:pt x="188031" y="120650"/>
                  </a:lnTo>
                  <a:lnTo>
                    <a:pt x="172455" y="132080"/>
                  </a:lnTo>
                  <a:lnTo>
                    <a:pt x="82776" y="196850"/>
                  </a:lnTo>
                  <a:lnTo>
                    <a:pt x="53917" y="217170"/>
                  </a:lnTo>
                  <a:lnTo>
                    <a:pt x="28011" y="234950"/>
                  </a:lnTo>
                  <a:lnTo>
                    <a:pt x="46786" y="234950"/>
                  </a:lnTo>
                  <a:lnTo>
                    <a:pt x="48707" y="233680"/>
                  </a:lnTo>
                  <a:lnTo>
                    <a:pt x="57485" y="228600"/>
                  </a:lnTo>
                  <a:lnTo>
                    <a:pt x="59192" y="227330"/>
                  </a:lnTo>
                  <a:lnTo>
                    <a:pt x="72758" y="227330"/>
                  </a:lnTo>
                  <a:lnTo>
                    <a:pt x="72329" y="218440"/>
                  </a:lnTo>
                  <a:lnTo>
                    <a:pt x="236189" y="101600"/>
                  </a:lnTo>
                  <a:lnTo>
                    <a:pt x="258988" y="101600"/>
                  </a:lnTo>
                  <a:lnTo>
                    <a:pt x="249448" y="95250"/>
                  </a:lnTo>
                  <a:lnTo>
                    <a:pt x="248503" y="93980"/>
                  </a:lnTo>
                  <a:lnTo>
                    <a:pt x="244998" y="92710"/>
                  </a:lnTo>
                  <a:lnTo>
                    <a:pt x="244327" y="92710"/>
                  </a:lnTo>
                  <a:lnTo>
                    <a:pt x="244175" y="91440"/>
                  </a:lnTo>
                  <a:lnTo>
                    <a:pt x="238445" y="88900"/>
                  </a:lnTo>
                  <a:close/>
                </a:path>
                <a:path w="452754" h="944880">
                  <a:moveTo>
                    <a:pt x="243449" y="193040"/>
                  </a:moveTo>
                  <a:lnTo>
                    <a:pt x="232074" y="193040"/>
                  </a:lnTo>
                  <a:lnTo>
                    <a:pt x="234421" y="227330"/>
                  </a:lnTo>
                  <a:lnTo>
                    <a:pt x="293370" y="227330"/>
                  </a:lnTo>
                  <a:lnTo>
                    <a:pt x="293370" y="226060"/>
                  </a:lnTo>
                  <a:lnTo>
                    <a:pt x="246034" y="226060"/>
                  </a:lnTo>
                  <a:lnTo>
                    <a:pt x="245211" y="220980"/>
                  </a:lnTo>
                  <a:lnTo>
                    <a:pt x="244480" y="214630"/>
                  </a:lnTo>
                  <a:lnTo>
                    <a:pt x="243565" y="204470"/>
                  </a:lnTo>
                  <a:lnTo>
                    <a:pt x="243394" y="199390"/>
                  </a:lnTo>
                  <a:lnTo>
                    <a:pt x="243449" y="193040"/>
                  </a:lnTo>
                  <a:close/>
                </a:path>
                <a:path w="452754" h="944880">
                  <a:moveTo>
                    <a:pt x="278282" y="191770"/>
                  </a:moveTo>
                  <a:lnTo>
                    <a:pt x="243474" y="191770"/>
                  </a:lnTo>
                  <a:lnTo>
                    <a:pt x="251813" y="194310"/>
                  </a:lnTo>
                  <a:lnTo>
                    <a:pt x="259647" y="196850"/>
                  </a:lnTo>
                  <a:lnTo>
                    <a:pt x="280355" y="222250"/>
                  </a:lnTo>
                  <a:lnTo>
                    <a:pt x="280050" y="226060"/>
                  </a:lnTo>
                  <a:lnTo>
                    <a:pt x="293370" y="226060"/>
                  </a:lnTo>
                  <a:lnTo>
                    <a:pt x="292821" y="215900"/>
                  </a:lnTo>
                  <a:lnTo>
                    <a:pt x="290840" y="208280"/>
                  </a:lnTo>
                  <a:lnTo>
                    <a:pt x="287091" y="201930"/>
                  </a:lnTo>
                  <a:lnTo>
                    <a:pt x="283494" y="196850"/>
                  </a:lnTo>
                  <a:lnTo>
                    <a:pt x="278282" y="191770"/>
                  </a:lnTo>
                  <a:close/>
                </a:path>
                <a:path w="452754" h="944880">
                  <a:moveTo>
                    <a:pt x="258988" y="101600"/>
                  </a:moveTo>
                  <a:lnTo>
                    <a:pt x="236189" y="101600"/>
                  </a:lnTo>
                  <a:lnTo>
                    <a:pt x="251307" y="111760"/>
                  </a:lnTo>
                  <a:lnTo>
                    <a:pt x="266852" y="121920"/>
                  </a:lnTo>
                  <a:lnTo>
                    <a:pt x="282000" y="133350"/>
                  </a:lnTo>
                  <a:lnTo>
                    <a:pt x="298521" y="143510"/>
                  </a:lnTo>
                  <a:lnTo>
                    <a:pt x="303794" y="148590"/>
                  </a:lnTo>
                  <a:lnTo>
                    <a:pt x="310072" y="153670"/>
                  </a:lnTo>
                  <a:lnTo>
                    <a:pt x="316595" y="158750"/>
                  </a:lnTo>
                  <a:lnTo>
                    <a:pt x="323279" y="163830"/>
                  </a:lnTo>
                  <a:lnTo>
                    <a:pt x="330037" y="167640"/>
                  </a:lnTo>
                  <a:lnTo>
                    <a:pt x="336864" y="172720"/>
                  </a:lnTo>
                  <a:lnTo>
                    <a:pt x="340065" y="173990"/>
                  </a:lnTo>
                  <a:lnTo>
                    <a:pt x="346740" y="179070"/>
                  </a:lnTo>
                  <a:lnTo>
                    <a:pt x="356740" y="185420"/>
                  </a:lnTo>
                  <a:lnTo>
                    <a:pt x="363275" y="189230"/>
                  </a:lnTo>
                  <a:lnTo>
                    <a:pt x="369513" y="194310"/>
                  </a:lnTo>
                  <a:lnTo>
                    <a:pt x="375300" y="200660"/>
                  </a:lnTo>
                  <a:lnTo>
                    <a:pt x="378592" y="203200"/>
                  </a:lnTo>
                  <a:lnTo>
                    <a:pt x="382341" y="207010"/>
                  </a:lnTo>
                  <a:lnTo>
                    <a:pt x="390326" y="212090"/>
                  </a:lnTo>
                  <a:lnTo>
                    <a:pt x="394594" y="214630"/>
                  </a:lnTo>
                  <a:lnTo>
                    <a:pt x="402823" y="218440"/>
                  </a:lnTo>
                  <a:lnTo>
                    <a:pt x="406572" y="220980"/>
                  </a:lnTo>
                  <a:lnTo>
                    <a:pt x="410291" y="222250"/>
                  </a:lnTo>
                  <a:lnTo>
                    <a:pt x="414192" y="224790"/>
                  </a:lnTo>
                  <a:lnTo>
                    <a:pt x="416570" y="226060"/>
                  </a:lnTo>
                  <a:lnTo>
                    <a:pt x="439887" y="226060"/>
                  </a:lnTo>
                  <a:lnTo>
                    <a:pt x="433425" y="222250"/>
                  </a:lnTo>
                  <a:lnTo>
                    <a:pt x="422361" y="214630"/>
                  </a:lnTo>
                  <a:lnTo>
                    <a:pt x="416099" y="212090"/>
                  </a:lnTo>
                  <a:lnTo>
                    <a:pt x="403621" y="204470"/>
                  </a:lnTo>
                  <a:lnTo>
                    <a:pt x="393679" y="198120"/>
                  </a:lnTo>
                  <a:lnTo>
                    <a:pt x="386699" y="191770"/>
                  </a:lnTo>
                  <a:lnTo>
                    <a:pt x="384810" y="190500"/>
                  </a:lnTo>
                  <a:lnTo>
                    <a:pt x="382859" y="189230"/>
                  </a:lnTo>
                  <a:lnTo>
                    <a:pt x="380908" y="186690"/>
                  </a:lnTo>
                  <a:lnTo>
                    <a:pt x="376824" y="184150"/>
                  </a:lnTo>
                  <a:lnTo>
                    <a:pt x="366765" y="176530"/>
                  </a:lnTo>
                  <a:lnTo>
                    <a:pt x="355854" y="168910"/>
                  </a:lnTo>
                  <a:lnTo>
                    <a:pt x="343997" y="161290"/>
                  </a:lnTo>
                  <a:lnTo>
                    <a:pt x="335823" y="156210"/>
                  </a:lnTo>
                  <a:lnTo>
                    <a:pt x="327732" y="149860"/>
                  </a:lnTo>
                  <a:lnTo>
                    <a:pt x="319818" y="144780"/>
                  </a:lnTo>
                  <a:lnTo>
                    <a:pt x="312176" y="138430"/>
                  </a:lnTo>
                  <a:lnTo>
                    <a:pt x="305520" y="133350"/>
                  </a:lnTo>
                  <a:lnTo>
                    <a:pt x="298635" y="128270"/>
                  </a:lnTo>
                  <a:lnTo>
                    <a:pt x="291602" y="123190"/>
                  </a:lnTo>
                  <a:lnTo>
                    <a:pt x="281269" y="116840"/>
                  </a:lnTo>
                  <a:lnTo>
                    <a:pt x="274868" y="111760"/>
                  </a:lnTo>
                  <a:lnTo>
                    <a:pt x="268528" y="107950"/>
                  </a:lnTo>
                  <a:lnTo>
                    <a:pt x="258988" y="101600"/>
                  </a:lnTo>
                  <a:close/>
                </a:path>
                <a:path w="452754" h="944880">
                  <a:moveTo>
                    <a:pt x="136660" y="86360"/>
                  </a:moveTo>
                  <a:lnTo>
                    <a:pt x="122194" y="86360"/>
                  </a:lnTo>
                  <a:lnTo>
                    <a:pt x="126735" y="110490"/>
                  </a:lnTo>
                  <a:lnTo>
                    <a:pt x="97414" y="134620"/>
                  </a:lnTo>
                  <a:lnTo>
                    <a:pt x="114892" y="134620"/>
                  </a:lnTo>
                  <a:lnTo>
                    <a:pt x="126888" y="124460"/>
                  </a:lnTo>
                  <a:lnTo>
                    <a:pt x="139019" y="115570"/>
                  </a:lnTo>
                  <a:lnTo>
                    <a:pt x="145389" y="110490"/>
                  </a:lnTo>
                  <a:lnTo>
                    <a:pt x="158581" y="100330"/>
                  </a:lnTo>
                  <a:lnTo>
                    <a:pt x="138287" y="100330"/>
                  </a:lnTo>
                  <a:lnTo>
                    <a:pt x="138135" y="99060"/>
                  </a:lnTo>
                  <a:lnTo>
                    <a:pt x="136660" y="86360"/>
                  </a:lnTo>
                  <a:close/>
                </a:path>
                <a:path w="452754" h="944880">
                  <a:moveTo>
                    <a:pt x="357408" y="91440"/>
                  </a:moveTo>
                  <a:lnTo>
                    <a:pt x="352409" y="91440"/>
                  </a:lnTo>
                  <a:lnTo>
                    <a:pt x="346892" y="93980"/>
                  </a:lnTo>
                  <a:lnTo>
                    <a:pt x="346588" y="93980"/>
                  </a:lnTo>
                  <a:lnTo>
                    <a:pt x="346283" y="95250"/>
                  </a:lnTo>
                  <a:lnTo>
                    <a:pt x="345368" y="96520"/>
                  </a:lnTo>
                  <a:lnTo>
                    <a:pt x="345521" y="97790"/>
                  </a:lnTo>
                  <a:lnTo>
                    <a:pt x="350580" y="101600"/>
                  </a:lnTo>
                  <a:lnTo>
                    <a:pt x="364144" y="101600"/>
                  </a:lnTo>
                  <a:lnTo>
                    <a:pt x="366186" y="102870"/>
                  </a:lnTo>
                  <a:lnTo>
                    <a:pt x="366262" y="113030"/>
                  </a:lnTo>
                  <a:lnTo>
                    <a:pt x="366186" y="114300"/>
                  </a:lnTo>
                  <a:lnTo>
                    <a:pt x="366095" y="123190"/>
                  </a:lnTo>
                  <a:lnTo>
                    <a:pt x="365546" y="125730"/>
                  </a:lnTo>
                  <a:lnTo>
                    <a:pt x="377037" y="125730"/>
                  </a:lnTo>
                  <a:lnTo>
                    <a:pt x="377311" y="121920"/>
                  </a:lnTo>
                  <a:lnTo>
                    <a:pt x="377677" y="114300"/>
                  </a:lnTo>
                  <a:lnTo>
                    <a:pt x="378012" y="110490"/>
                  </a:lnTo>
                  <a:lnTo>
                    <a:pt x="378165" y="107950"/>
                  </a:lnTo>
                  <a:lnTo>
                    <a:pt x="378622" y="105410"/>
                  </a:lnTo>
                  <a:lnTo>
                    <a:pt x="378653" y="104140"/>
                  </a:lnTo>
                  <a:lnTo>
                    <a:pt x="402686" y="104140"/>
                  </a:lnTo>
                  <a:lnTo>
                    <a:pt x="403372" y="97790"/>
                  </a:lnTo>
                  <a:lnTo>
                    <a:pt x="400842" y="96520"/>
                  </a:lnTo>
                  <a:lnTo>
                    <a:pt x="394167" y="96520"/>
                  </a:lnTo>
                  <a:lnTo>
                    <a:pt x="390479" y="95250"/>
                  </a:lnTo>
                  <a:lnTo>
                    <a:pt x="379171" y="93980"/>
                  </a:lnTo>
                  <a:lnTo>
                    <a:pt x="379242" y="92710"/>
                  </a:lnTo>
                  <a:lnTo>
                    <a:pt x="363809" y="92710"/>
                  </a:lnTo>
                  <a:lnTo>
                    <a:pt x="357408" y="91440"/>
                  </a:lnTo>
                  <a:close/>
                </a:path>
                <a:path w="452754" h="944880">
                  <a:moveTo>
                    <a:pt x="402686" y="104140"/>
                  </a:moveTo>
                  <a:lnTo>
                    <a:pt x="378653" y="104140"/>
                  </a:lnTo>
                  <a:lnTo>
                    <a:pt x="381579" y="105410"/>
                  </a:lnTo>
                  <a:lnTo>
                    <a:pt x="388680" y="106680"/>
                  </a:lnTo>
                  <a:lnTo>
                    <a:pt x="393435" y="106680"/>
                  </a:lnTo>
                  <a:lnTo>
                    <a:pt x="395965" y="107950"/>
                  </a:lnTo>
                  <a:lnTo>
                    <a:pt x="402275" y="107950"/>
                  </a:lnTo>
                  <a:lnTo>
                    <a:pt x="402686" y="104140"/>
                  </a:lnTo>
                  <a:close/>
                </a:path>
                <a:path w="452754" h="944880">
                  <a:moveTo>
                    <a:pt x="235518" y="41910"/>
                  </a:moveTo>
                  <a:lnTo>
                    <a:pt x="230886" y="41910"/>
                  </a:lnTo>
                  <a:lnTo>
                    <a:pt x="222046" y="43180"/>
                  </a:lnTo>
                  <a:lnTo>
                    <a:pt x="217871" y="44450"/>
                  </a:lnTo>
                  <a:lnTo>
                    <a:pt x="213878" y="46990"/>
                  </a:lnTo>
                  <a:lnTo>
                    <a:pt x="209885" y="48260"/>
                  </a:lnTo>
                  <a:lnTo>
                    <a:pt x="206014" y="49530"/>
                  </a:lnTo>
                  <a:lnTo>
                    <a:pt x="202417" y="52070"/>
                  </a:lnTo>
                  <a:lnTo>
                    <a:pt x="202234" y="52070"/>
                  </a:lnTo>
                  <a:lnTo>
                    <a:pt x="195834" y="55880"/>
                  </a:lnTo>
                  <a:lnTo>
                    <a:pt x="184038" y="66040"/>
                  </a:lnTo>
                  <a:lnTo>
                    <a:pt x="180990" y="67310"/>
                  </a:lnTo>
                  <a:lnTo>
                    <a:pt x="174924" y="72390"/>
                  </a:lnTo>
                  <a:lnTo>
                    <a:pt x="161300" y="82550"/>
                  </a:lnTo>
                  <a:lnTo>
                    <a:pt x="138287" y="100330"/>
                  </a:lnTo>
                  <a:lnTo>
                    <a:pt x="158581" y="100330"/>
                  </a:lnTo>
                  <a:lnTo>
                    <a:pt x="181817" y="82550"/>
                  </a:lnTo>
                  <a:lnTo>
                    <a:pt x="200588" y="68580"/>
                  </a:lnTo>
                  <a:lnTo>
                    <a:pt x="204734" y="66040"/>
                  </a:lnTo>
                  <a:lnTo>
                    <a:pt x="213420" y="59690"/>
                  </a:lnTo>
                  <a:lnTo>
                    <a:pt x="227167" y="55880"/>
                  </a:lnTo>
                  <a:lnTo>
                    <a:pt x="231251" y="54610"/>
                  </a:lnTo>
                  <a:lnTo>
                    <a:pt x="260353" y="54610"/>
                  </a:lnTo>
                  <a:lnTo>
                    <a:pt x="257312" y="52070"/>
                  </a:lnTo>
                  <a:lnTo>
                    <a:pt x="253044" y="49530"/>
                  </a:lnTo>
                  <a:lnTo>
                    <a:pt x="248960" y="45720"/>
                  </a:lnTo>
                  <a:lnTo>
                    <a:pt x="235518" y="41910"/>
                  </a:lnTo>
                  <a:close/>
                </a:path>
                <a:path w="452754" h="944880">
                  <a:moveTo>
                    <a:pt x="425988" y="67310"/>
                  </a:moveTo>
                  <a:lnTo>
                    <a:pt x="358993" y="67310"/>
                  </a:lnTo>
                  <a:lnTo>
                    <a:pt x="367985" y="68580"/>
                  </a:lnTo>
                  <a:lnTo>
                    <a:pt x="367680" y="74930"/>
                  </a:lnTo>
                  <a:lnTo>
                    <a:pt x="340918" y="74930"/>
                  </a:lnTo>
                  <a:lnTo>
                    <a:pt x="340614" y="78740"/>
                  </a:lnTo>
                  <a:lnTo>
                    <a:pt x="341376" y="80010"/>
                  </a:lnTo>
                  <a:lnTo>
                    <a:pt x="366643" y="83820"/>
                  </a:lnTo>
                  <a:lnTo>
                    <a:pt x="366643" y="92710"/>
                  </a:lnTo>
                  <a:lnTo>
                    <a:pt x="379242" y="92710"/>
                  </a:lnTo>
                  <a:lnTo>
                    <a:pt x="379597" y="86360"/>
                  </a:lnTo>
                  <a:lnTo>
                    <a:pt x="403219" y="86360"/>
                  </a:lnTo>
                  <a:lnTo>
                    <a:pt x="404530" y="85090"/>
                  </a:lnTo>
                  <a:lnTo>
                    <a:pt x="406694" y="83820"/>
                  </a:lnTo>
                  <a:lnTo>
                    <a:pt x="407609" y="82550"/>
                  </a:lnTo>
                  <a:lnTo>
                    <a:pt x="407822" y="81280"/>
                  </a:lnTo>
                  <a:lnTo>
                    <a:pt x="407974" y="78740"/>
                  </a:lnTo>
                  <a:lnTo>
                    <a:pt x="407395" y="78740"/>
                  </a:lnTo>
                  <a:lnTo>
                    <a:pt x="405597" y="76200"/>
                  </a:lnTo>
                  <a:lnTo>
                    <a:pt x="397306" y="76200"/>
                  </a:lnTo>
                  <a:lnTo>
                    <a:pt x="380268" y="74930"/>
                  </a:lnTo>
                  <a:lnTo>
                    <a:pt x="380725" y="69850"/>
                  </a:lnTo>
                  <a:lnTo>
                    <a:pt x="425582" y="69850"/>
                  </a:lnTo>
                  <a:lnTo>
                    <a:pt x="425988" y="67310"/>
                  </a:lnTo>
                  <a:close/>
                </a:path>
                <a:path w="452754" h="944880">
                  <a:moveTo>
                    <a:pt x="133649" y="58420"/>
                  </a:moveTo>
                  <a:lnTo>
                    <a:pt x="120030" y="58420"/>
                  </a:lnTo>
                  <a:lnTo>
                    <a:pt x="121279" y="73660"/>
                  </a:lnTo>
                  <a:lnTo>
                    <a:pt x="93268" y="76200"/>
                  </a:lnTo>
                  <a:lnTo>
                    <a:pt x="135578" y="76200"/>
                  </a:lnTo>
                  <a:lnTo>
                    <a:pt x="134321" y="64770"/>
                  </a:lnTo>
                  <a:lnTo>
                    <a:pt x="133649" y="58420"/>
                  </a:lnTo>
                  <a:close/>
                </a:path>
                <a:path w="452754" h="944880">
                  <a:moveTo>
                    <a:pt x="425582" y="69850"/>
                  </a:moveTo>
                  <a:lnTo>
                    <a:pt x="380725" y="69850"/>
                  </a:lnTo>
                  <a:lnTo>
                    <a:pt x="390479" y="71120"/>
                  </a:lnTo>
                  <a:lnTo>
                    <a:pt x="395721" y="71120"/>
                  </a:lnTo>
                  <a:lnTo>
                    <a:pt x="409834" y="72390"/>
                  </a:lnTo>
                  <a:lnTo>
                    <a:pt x="418520" y="73660"/>
                  </a:lnTo>
                  <a:lnTo>
                    <a:pt x="420349" y="73660"/>
                  </a:lnTo>
                  <a:lnTo>
                    <a:pt x="423885" y="72390"/>
                  </a:lnTo>
                  <a:lnTo>
                    <a:pt x="425378" y="71120"/>
                  </a:lnTo>
                  <a:lnTo>
                    <a:pt x="425582" y="69850"/>
                  </a:lnTo>
                  <a:close/>
                </a:path>
                <a:path w="452754" h="944880">
                  <a:moveTo>
                    <a:pt x="313121" y="49530"/>
                  </a:moveTo>
                  <a:lnTo>
                    <a:pt x="305318" y="49530"/>
                  </a:lnTo>
                  <a:lnTo>
                    <a:pt x="304860" y="50800"/>
                  </a:lnTo>
                  <a:lnTo>
                    <a:pt x="303641" y="50800"/>
                  </a:lnTo>
                  <a:lnTo>
                    <a:pt x="303611" y="52070"/>
                  </a:lnTo>
                  <a:lnTo>
                    <a:pt x="305470" y="54610"/>
                  </a:lnTo>
                  <a:lnTo>
                    <a:pt x="306598" y="55880"/>
                  </a:lnTo>
                  <a:lnTo>
                    <a:pt x="309128" y="57150"/>
                  </a:lnTo>
                  <a:lnTo>
                    <a:pt x="310499" y="58420"/>
                  </a:lnTo>
                  <a:lnTo>
                    <a:pt x="318089" y="59690"/>
                  </a:lnTo>
                  <a:lnTo>
                    <a:pt x="337505" y="63500"/>
                  </a:lnTo>
                  <a:lnTo>
                    <a:pt x="354543" y="67310"/>
                  </a:lnTo>
                  <a:lnTo>
                    <a:pt x="426140" y="67310"/>
                  </a:lnTo>
                  <a:lnTo>
                    <a:pt x="426018" y="66040"/>
                  </a:lnTo>
                  <a:lnTo>
                    <a:pt x="425592" y="66040"/>
                  </a:lnTo>
                  <a:lnTo>
                    <a:pt x="424525" y="64770"/>
                  </a:lnTo>
                  <a:lnTo>
                    <a:pt x="423946" y="63500"/>
                  </a:lnTo>
                  <a:lnTo>
                    <a:pt x="422605" y="63500"/>
                  </a:lnTo>
                  <a:lnTo>
                    <a:pt x="403722" y="60960"/>
                  </a:lnTo>
                  <a:lnTo>
                    <a:pt x="381182" y="58420"/>
                  </a:lnTo>
                  <a:lnTo>
                    <a:pt x="381341" y="57150"/>
                  </a:lnTo>
                  <a:lnTo>
                    <a:pt x="354482" y="57150"/>
                  </a:lnTo>
                  <a:lnTo>
                    <a:pt x="347502" y="55880"/>
                  </a:lnTo>
                  <a:lnTo>
                    <a:pt x="344363" y="54610"/>
                  </a:lnTo>
                  <a:lnTo>
                    <a:pt x="334274" y="54610"/>
                  </a:lnTo>
                  <a:lnTo>
                    <a:pt x="330464" y="53340"/>
                  </a:lnTo>
                  <a:lnTo>
                    <a:pt x="313121" y="49530"/>
                  </a:lnTo>
                  <a:close/>
                </a:path>
                <a:path w="452754" h="944880">
                  <a:moveTo>
                    <a:pt x="347868" y="39370"/>
                  </a:moveTo>
                  <a:lnTo>
                    <a:pt x="337108" y="39370"/>
                  </a:lnTo>
                  <a:lnTo>
                    <a:pt x="333603" y="40640"/>
                  </a:lnTo>
                  <a:lnTo>
                    <a:pt x="329062" y="40640"/>
                  </a:lnTo>
                  <a:lnTo>
                    <a:pt x="328726" y="41910"/>
                  </a:lnTo>
                  <a:lnTo>
                    <a:pt x="328086" y="43180"/>
                  </a:lnTo>
                  <a:lnTo>
                    <a:pt x="328300" y="44450"/>
                  </a:lnTo>
                  <a:lnTo>
                    <a:pt x="333420" y="46990"/>
                  </a:lnTo>
                  <a:lnTo>
                    <a:pt x="337809" y="48260"/>
                  </a:lnTo>
                  <a:lnTo>
                    <a:pt x="347472" y="48260"/>
                  </a:lnTo>
                  <a:lnTo>
                    <a:pt x="354512" y="50800"/>
                  </a:lnTo>
                  <a:lnTo>
                    <a:pt x="369173" y="53340"/>
                  </a:lnTo>
                  <a:lnTo>
                    <a:pt x="368716" y="57150"/>
                  </a:lnTo>
                  <a:lnTo>
                    <a:pt x="381341" y="57150"/>
                  </a:lnTo>
                  <a:lnTo>
                    <a:pt x="381975" y="52070"/>
                  </a:lnTo>
                  <a:lnTo>
                    <a:pt x="412912" y="52070"/>
                  </a:lnTo>
                  <a:lnTo>
                    <a:pt x="411693" y="44450"/>
                  </a:lnTo>
                  <a:lnTo>
                    <a:pt x="407548" y="43180"/>
                  </a:lnTo>
                  <a:lnTo>
                    <a:pt x="398221" y="43180"/>
                  </a:lnTo>
                  <a:lnTo>
                    <a:pt x="387339" y="41910"/>
                  </a:lnTo>
                  <a:lnTo>
                    <a:pt x="370149" y="41910"/>
                  </a:lnTo>
                  <a:lnTo>
                    <a:pt x="356067" y="40640"/>
                  </a:lnTo>
                  <a:lnTo>
                    <a:pt x="347868" y="39370"/>
                  </a:lnTo>
                  <a:close/>
                </a:path>
                <a:path w="452754" h="944880">
                  <a:moveTo>
                    <a:pt x="412912" y="52070"/>
                  </a:moveTo>
                  <a:lnTo>
                    <a:pt x="385511" y="52070"/>
                  </a:lnTo>
                  <a:lnTo>
                    <a:pt x="404743" y="54610"/>
                  </a:lnTo>
                  <a:lnTo>
                    <a:pt x="411053" y="53340"/>
                  </a:lnTo>
                  <a:lnTo>
                    <a:pt x="412150" y="53340"/>
                  </a:lnTo>
                  <a:lnTo>
                    <a:pt x="412912" y="52070"/>
                  </a:lnTo>
                  <a:close/>
                </a:path>
                <a:path w="452754" h="944880">
                  <a:moveTo>
                    <a:pt x="401010" y="34290"/>
                  </a:moveTo>
                  <a:lnTo>
                    <a:pt x="369082" y="34290"/>
                  </a:lnTo>
                  <a:lnTo>
                    <a:pt x="371215" y="35560"/>
                  </a:lnTo>
                  <a:lnTo>
                    <a:pt x="370149" y="41910"/>
                  </a:lnTo>
                  <a:lnTo>
                    <a:pt x="382950" y="41910"/>
                  </a:lnTo>
                  <a:lnTo>
                    <a:pt x="383865" y="35560"/>
                  </a:lnTo>
                  <a:lnTo>
                    <a:pt x="399950" y="35560"/>
                  </a:lnTo>
                  <a:lnTo>
                    <a:pt x="401010" y="34290"/>
                  </a:lnTo>
                  <a:close/>
                </a:path>
                <a:path w="452754" h="944880">
                  <a:moveTo>
                    <a:pt x="399950" y="35560"/>
                  </a:moveTo>
                  <a:lnTo>
                    <a:pt x="385693" y="35560"/>
                  </a:lnTo>
                  <a:lnTo>
                    <a:pt x="398891" y="36830"/>
                  </a:lnTo>
                  <a:lnTo>
                    <a:pt x="399950" y="35560"/>
                  </a:lnTo>
                  <a:close/>
                </a:path>
                <a:path w="452754" h="944880">
                  <a:moveTo>
                    <a:pt x="382920" y="1270"/>
                  </a:moveTo>
                  <a:lnTo>
                    <a:pt x="375666" y="1270"/>
                  </a:lnTo>
                  <a:lnTo>
                    <a:pt x="374751" y="2540"/>
                  </a:lnTo>
                  <a:lnTo>
                    <a:pt x="374142" y="3810"/>
                  </a:lnTo>
                  <a:lnTo>
                    <a:pt x="373837" y="5080"/>
                  </a:lnTo>
                  <a:lnTo>
                    <a:pt x="373684" y="5080"/>
                  </a:lnTo>
                  <a:lnTo>
                    <a:pt x="373623" y="6350"/>
                  </a:lnTo>
                  <a:lnTo>
                    <a:pt x="373471" y="7620"/>
                  </a:lnTo>
                  <a:lnTo>
                    <a:pt x="373410" y="15240"/>
                  </a:lnTo>
                  <a:lnTo>
                    <a:pt x="373227" y="17780"/>
                  </a:lnTo>
                  <a:lnTo>
                    <a:pt x="372465" y="25400"/>
                  </a:lnTo>
                  <a:lnTo>
                    <a:pt x="354451" y="25400"/>
                  </a:lnTo>
                  <a:lnTo>
                    <a:pt x="351464" y="30480"/>
                  </a:lnTo>
                  <a:lnTo>
                    <a:pt x="351769" y="31750"/>
                  </a:lnTo>
                  <a:lnTo>
                    <a:pt x="356646" y="35560"/>
                  </a:lnTo>
                  <a:lnTo>
                    <a:pt x="360547" y="35560"/>
                  </a:lnTo>
                  <a:lnTo>
                    <a:pt x="366765" y="34290"/>
                  </a:lnTo>
                  <a:lnTo>
                    <a:pt x="401010" y="34290"/>
                  </a:lnTo>
                  <a:lnTo>
                    <a:pt x="403128" y="31750"/>
                  </a:lnTo>
                  <a:lnTo>
                    <a:pt x="403311" y="30480"/>
                  </a:lnTo>
                  <a:lnTo>
                    <a:pt x="403524" y="29210"/>
                  </a:lnTo>
                  <a:lnTo>
                    <a:pt x="402762" y="27940"/>
                  </a:lnTo>
                  <a:lnTo>
                    <a:pt x="385663" y="25400"/>
                  </a:lnTo>
                  <a:lnTo>
                    <a:pt x="385785" y="11430"/>
                  </a:lnTo>
                  <a:lnTo>
                    <a:pt x="385419" y="5080"/>
                  </a:lnTo>
                  <a:lnTo>
                    <a:pt x="384749" y="3810"/>
                  </a:lnTo>
                  <a:lnTo>
                    <a:pt x="382920" y="1270"/>
                  </a:lnTo>
                  <a:close/>
                </a:path>
                <a:path w="452754" h="944880">
                  <a:moveTo>
                    <a:pt x="380146" y="0"/>
                  </a:moveTo>
                  <a:lnTo>
                    <a:pt x="377891" y="0"/>
                  </a:lnTo>
                  <a:lnTo>
                    <a:pt x="376641" y="1270"/>
                  </a:lnTo>
                  <a:lnTo>
                    <a:pt x="381670" y="1270"/>
                  </a:lnTo>
                  <a:lnTo>
                    <a:pt x="380146" y="0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176193" y="1472819"/>
              <a:ext cx="1098550" cy="1360170"/>
            </a:xfrm>
            <a:custGeom>
              <a:avLst/>
              <a:gdLst/>
              <a:ahLst/>
              <a:cxnLst/>
              <a:rect l="l" t="t" r="r" b="b"/>
              <a:pathLst>
                <a:path w="1098550" h="1360170">
                  <a:moveTo>
                    <a:pt x="479018" y="47332"/>
                  </a:moveTo>
                  <a:lnTo>
                    <a:pt x="455345" y="0"/>
                  </a:lnTo>
                  <a:lnTo>
                    <a:pt x="431660" y="47332"/>
                  </a:lnTo>
                  <a:lnTo>
                    <a:pt x="448487" y="47332"/>
                  </a:lnTo>
                  <a:lnTo>
                    <a:pt x="448487" y="1180185"/>
                  </a:lnTo>
                  <a:lnTo>
                    <a:pt x="8661" y="1180185"/>
                  </a:lnTo>
                  <a:lnTo>
                    <a:pt x="8661" y="1180426"/>
                  </a:lnTo>
                  <a:lnTo>
                    <a:pt x="0" y="1180426"/>
                  </a:lnTo>
                  <a:lnTo>
                    <a:pt x="0" y="1359839"/>
                  </a:lnTo>
                  <a:lnTo>
                    <a:pt x="13703" y="1359839"/>
                  </a:lnTo>
                  <a:lnTo>
                    <a:pt x="13703" y="1193876"/>
                  </a:lnTo>
                  <a:lnTo>
                    <a:pt x="462191" y="1193876"/>
                  </a:lnTo>
                  <a:lnTo>
                    <a:pt x="462191" y="1184122"/>
                  </a:lnTo>
                  <a:lnTo>
                    <a:pt x="462203" y="47332"/>
                  </a:lnTo>
                  <a:lnTo>
                    <a:pt x="479018" y="47332"/>
                  </a:lnTo>
                  <a:close/>
                </a:path>
                <a:path w="1098550" h="1360170">
                  <a:moveTo>
                    <a:pt x="545223" y="46545"/>
                  </a:moveTo>
                  <a:lnTo>
                    <a:pt x="521944" y="0"/>
                  </a:lnTo>
                  <a:lnTo>
                    <a:pt x="498678" y="46545"/>
                  </a:lnTo>
                  <a:lnTo>
                    <a:pt x="515200" y="46545"/>
                  </a:lnTo>
                  <a:lnTo>
                    <a:pt x="515200" y="1261897"/>
                  </a:lnTo>
                  <a:lnTo>
                    <a:pt x="234543" y="1261897"/>
                  </a:lnTo>
                  <a:lnTo>
                    <a:pt x="234543" y="1359839"/>
                  </a:lnTo>
                  <a:lnTo>
                    <a:pt x="248018" y="1359839"/>
                  </a:lnTo>
                  <a:lnTo>
                    <a:pt x="248018" y="1275410"/>
                  </a:lnTo>
                  <a:lnTo>
                    <a:pt x="528675" y="1275410"/>
                  </a:lnTo>
                  <a:lnTo>
                    <a:pt x="528675" y="46545"/>
                  </a:lnTo>
                  <a:lnTo>
                    <a:pt x="545223" y="46545"/>
                  </a:lnTo>
                  <a:close/>
                </a:path>
                <a:path w="1098550" h="1360170">
                  <a:moveTo>
                    <a:pt x="864044" y="1261948"/>
                  </a:moveTo>
                  <a:lnTo>
                    <a:pt x="593229" y="1261948"/>
                  </a:lnTo>
                  <a:lnTo>
                    <a:pt x="593229" y="46177"/>
                  </a:lnTo>
                  <a:lnTo>
                    <a:pt x="609663" y="46177"/>
                  </a:lnTo>
                  <a:lnTo>
                    <a:pt x="586562" y="0"/>
                  </a:lnTo>
                  <a:lnTo>
                    <a:pt x="563486" y="46177"/>
                  </a:lnTo>
                  <a:lnTo>
                    <a:pt x="579882" y="46177"/>
                  </a:lnTo>
                  <a:lnTo>
                    <a:pt x="579882" y="1261948"/>
                  </a:lnTo>
                  <a:lnTo>
                    <a:pt x="579818" y="1275346"/>
                  </a:lnTo>
                  <a:lnTo>
                    <a:pt x="850633" y="1275346"/>
                  </a:lnTo>
                  <a:lnTo>
                    <a:pt x="850633" y="1359839"/>
                  </a:lnTo>
                  <a:lnTo>
                    <a:pt x="863993" y="1359839"/>
                  </a:lnTo>
                  <a:lnTo>
                    <a:pt x="863993" y="1275346"/>
                  </a:lnTo>
                  <a:lnTo>
                    <a:pt x="864044" y="1261948"/>
                  </a:lnTo>
                  <a:close/>
                </a:path>
                <a:path w="1098550" h="1360170">
                  <a:moveTo>
                    <a:pt x="1098410" y="1180426"/>
                  </a:moveTo>
                  <a:lnTo>
                    <a:pt x="1089977" y="1180426"/>
                  </a:lnTo>
                  <a:lnTo>
                    <a:pt x="657847" y="1180338"/>
                  </a:lnTo>
                  <a:lnTo>
                    <a:pt x="657847" y="46177"/>
                  </a:lnTo>
                  <a:lnTo>
                    <a:pt x="674243" y="46177"/>
                  </a:lnTo>
                  <a:lnTo>
                    <a:pt x="651179" y="0"/>
                  </a:lnTo>
                  <a:lnTo>
                    <a:pt x="628103" y="46177"/>
                  </a:lnTo>
                  <a:lnTo>
                    <a:pt x="644474" y="46177"/>
                  </a:lnTo>
                  <a:lnTo>
                    <a:pt x="644474" y="1180338"/>
                  </a:lnTo>
                  <a:lnTo>
                    <a:pt x="644410" y="1193774"/>
                  </a:lnTo>
                  <a:lnTo>
                    <a:pt x="1085062" y="1193774"/>
                  </a:lnTo>
                  <a:lnTo>
                    <a:pt x="1085062" y="1359839"/>
                  </a:lnTo>
                  <a:lnTo>
                    <a:pt x="1098410" y="1359839"/>
                  </a:lnTo>
                  <a:lnTo>
                    <a:pt x="1098410" y="11804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579926" y="1978545"/>
              <a:ext cx="301625" cy="348615"/>
            </a:xfrm>
            <a:custGeom>
              <a:avLst/>
              <a:gdLst/>
              <a:ahLst/>
              <a:cxnLst/>
              <a:rect l="l" t="t" r="r" b="b"/>
              <a:pathLst>
                <a:path w="301625" h="348614">
                  <a:moveTo>
                    <a:pt x="301053" y="7861"/>
                  </a:moveTo>
                  <a:lnTo>
                    <a:pt x="291884" y="0"/>
                  </a:lnTo>
                  <a:lnTo>
                    <a:pt x="150507" y="164934"/>
                  </a:lnTo>
                  <a:lnTo>
                    <a:pt x="9144" y="0"/>
                  </a:lnTo>
                  <a:lnTo>
                    <a:pt x="0" y="7861"/>
                  </a:lnTo>
                  <a:lnTo>
                    <a:pt x="142570" y="174193"/>
                  </a:lnTo>
                  <a:lnTo>
                    <a:pt x="0" y="340525"/>
                  </a:lnTo>
                  <a:lnTo>
                    <a:pt x="9144" y="348348"/>
                  </a:lnTo>
                  <a:lnTo>
                    <a:pt x="150507" y="183451"/>
                  </a:lnTo>
                  <a:lnTo>
                    <a:pt x="291884" y="348348"/>
                  </a:lnTo>
                  <a:lnTo>
                    <a:pt x="301028" y="340525"/>
                  </a:lnTo>
                  <a:lnTo>
                    <a:pt x="158445" y="174193"/>
                  </a:lnTo>
                  <a:lnTo>
                    <a:pt x="301053" y="7861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5666" y="1782013"/>
            <a:ext cx="410199" cy="81661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2801" y="1108706"/>
            <a:ext cx="1504126" cy="2137769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2978206" y="2887391"/>
            <a:ext cx="267970" cy="359410"/>
          </a:xfrm>
          <a:custGeom>
            <a:avLst/>
            <a:gdLst/>
            <a:ahLst/>
            <a:cxnLst/>
            <a:rect l="l" t="t" r="r" b="b"/>
            <a:pathLst>
              <a:path w="267969" h="359410">
                <a:moveTo>
                  <a:pt x="150199" y="0"/>
                </a:moveTo>
                <a:lnTo>
                  <a:pt x="46731" y="0"/>
                </a:lnTo>
                <a:lnTo>
                  <a:pt x="44884" y="914"/>
                </a:lnTo>
                <a:lnTo>
                  <a:pt x="42574" y="4114"/>
                </a:lnTo>
                <a:lnTo>
                  <a:pt x="42254" y="6126"/>
                </a:lnTo>
                <a:lnTo>
                  <a:pt x="53516" y="39837"/>
                </a:lnTo>
                <a:lnTo>
                  <a:pt x="44686" y="48177"/>
                </a:lnTo>
                <a:lnTo>
                  <a:pt x="38889" y="58666"/>
                </a:lnTo>
                <a:lnTo>
                  <a:pt x="36501" y="70492"/>
                </a:lnTo>
                <a:lnTo>
                  <a:pt x="37895" y="82844"/>
                </a:lnTo>
                <a:lnTo>
                  <a:pt x="47539" y="113080"/>
                </a:lnTo>
                <a:lnTo>
                  <a:pt x="44445" y="117165"/>
                </a:lnTo>
                <a:lnTo>
                  <a:pt x="42786" y="121706"/>
                </a:lnTo>
                <a:lnTo>
                  <a:pt x="42679" y="128412"/>
                </a:lnTo>
                <a:lnTo>
                  <a:pt x="43965" y="135912"/>
                </a:lnTo>
                <a:lnTo>
                  <a:pt x="47817" y="142867"/>
                </a:lnTo>
                <a:lnTo>
                  <a:pt x="53645" y="148188"/>
                </a:lnTo>
                <a:lnTo>
                  <a:pt x="60899" y="151363"/>
                </a:lnTo>
                <a:lnTo>
                  <a:pt x="60996" y="169103"/>
                </a:lnTo>
                <a:lnTo>
                  <a:pt x="91281" y="219821"/>
                </a:lnTo>
                <a:lnTo>
                  <a:pt x="91281" y="242011"/>
                </a:lnTo>
                <a:lnTo>
                  <a:pt x="89025" y="244632"/>
                </a:lnTo>
                <a:lnTo>
                  <a:pt x="85947" y="244998"/>
                </a:lnTo>
                <a:lnTo>
                  <a:pt x="37325" y="251581"/>
                </a:lnTo>
                <a:lnTo>
                  <a:pt x="22500" y="256293"/>
                </a:lnTo>
                <a:lnTo>
                  <a:pt x="10658" y="265686"/>
                </a:lnTo>
                <a:lnTo>
                  <a:pt x="2818" y="278611"/>
                </a:lnTo>
                <a:lnTo>
                  <a:pt x="0" y="293888"/>
                </a:lnTo>
                <a:lnTo>
                  <a:pt x="0" y="359084"/>
                </a:lnTo>
                <a:lnTo>
                  <a:pt x="12143" y="359084"/>
                </a:lnTo>
                <a:lnTo>
                  <a:pt x="12143" y="293888"/>
                </a:lnTo>
                <a:lnTo>
                  <a:pt x="14173" y="282965"/>
                </a:lnTo>
                <a:lnTo>
                  <a:pt x="19785" y="273740"/>
                </a:lnTo>
                <a:lnTo>
                  <a:pt x="28261" y="267030"/>
                </a:lnTo>
                <a:lnTo>
                  <a:pt x="38883" y="263652"/>
                </a:lnTo>
                <a:lnTo>
                  <a:pt x="76376" y="258592"/>
                </a:lnTo>
                <a:lnTo>
                  <a:pt x="89974" y="258592"/>
                </a:lnTo>
                <a:lnTo>
                  <a:pt x="88873" y="256854"/>
                </a:lnTo>
                <a:lnTo>
                  <a:pt x="97347" y="255117"/>
                </a:lnTo>
                <a:lnTo>
                  <a:pt x="103503" y="247589"/>
                </a:lnTo>
                <a:lnTo>
                  <a:pt x="103443" y="232257"/>
                </a:lnTo>
                <a:lnTo>
                  <a:pt x="176473" y="232257"/>
                </a:lnTo>
                <a:lnTo>
                  <a:pt x="176473" y="225430"/>
                </a:lnTo>
                <a:lnTo>
                  <a:pt x="115360" y="225430"/>
                </a:lnTo>
                <a:lnTo>
                  <a:pt x="110392" y="223174"/>
                </a:lnTo>
                <a:lnTo>
                  <a:pt x="75736" y="183550"/>
                </a:lnTo>
                <a:lnTo>
                  <a:pt x="73141" y="176511"/>
                </a:lnTo>
                <a:lnTo>
                  <a:pt x="73145" y="142859"/>
                </a:lnTo>
                <a:lnTo>
                  <a:pt x="124241" y="142859"/>
                </a:lnTo>
                <a:lnTo>
                  <a:pt x="125358" y="138409"/>
                </a:lnTo>
                <a:lnTo>
                  <a:pt x="60969" y="138409"/>
                </a:lnTo>
                <a:lnTo>
                  <a:pt x="57268" y="136306"/>
                </a:lnTo>
                <a:lnTo>
                  <a:pt x="54754" y="132344"/>
                </a:lnTo>
                <a:lnTo>
                  <a:pt x="54754" y="123291"/>
                </a:lnTo>
                <a:lnTo>
                  <a:pt x="57207" y="119359"/>
                </a:lnTo>
                <a:lnTo>
                  <a:pt x="60850" y="117256"/>
                </a:lnTo>
                <a:lnTo>
                  <a:pt x="73145" y="117256"/>
                </a:lnTo>
                <a:lnTo>
                  <a:pt x="73145" y="109514"/>
                </a:lnTo>
                <a:lnTo>
                  <a:pt x="220430" y="109514"/>
                </a:lnTo>
                <a:lnTo>
                  <a:pt x="221289" y="105216"/>
                </a:lnTo>
                <a:lnTo>
                  <a:pt x="57814" y="105216"/>
                </a:lnTo>
                <a:lnTo>
                  <a:pt x="49563" y="79400"/>
                </a:lnTo>
                <a:lnTo>
                  <a:pt x="66281" y="46695"/>
                </a:lnTo>
                <a:lnTo>
                  <a:pt x="67568" y="43555"/>
                </a:lnTo>
                <a:lnTo>
                  <a:pt x="57113" y="12161"/>
                </a:lnTo>
                <a:lnTo>
                  <a:pt x="185729" y="12161"/>
                </a:lnTo>
                <a:lnTo>
                  <a:pt x="183982" y="10523"/>
                </a:lnTo>
                <a:lnTo>
                  <a:pt x="168101" y="2749"/>
                </a:lnTo>
                <a:lnTo>
                  <a:pt x="150199" y="0"/>
                </a:lnTo>
                <a:close/>
              </a:path>
              <a:path w="267969" h="359410">
                <a:moveTo>
                  <a:pt x="248191" y="258592"/>
                </a:moveTo>
                <a:lnTo>
                  <a:pt x="191377" y="258592"/>
                </a:lnTo>
                <a:lnTo>
                  <a:pt x="228929" y="263652"/>
                </a:lnTo>
                <a:lnTo>
                  <a:pt x="239512" y="267030"/>
                </a:lnTo>
                <a:lnTo>
                  <a:pt x="247967" y="273740"/>
                </a:lnTo>
                <a:lnTo>
                  <a:pt x="253570" y="282965"/>
                </a:lnTo>
                <a:lnTo>
                  <a:pt x="255599" y="293888"/>
                </a:lnTo>
                <a:lnTo>
                  <a:pt x="255599" y="359084"/>
                </a:lnTo>
                <a:lnTo>
                  <a:pt x="267760" y="359084"/>
                </a:lnTo>
                <a:lnTo>
                  <a:pt x="267755" y="293888"/>
                </a:lnTo>
                <a:lnTo>
                  <a:pt x="264933" y="278598"/>
                </a:lnTo>
                <a:lnTo>
                  <a:pt x="257110" y="265682"/>
                </a:lnTo>
                <a:lnTo>
                  <a:pt x="248191" y="258592"/>
                </a:lnTo>
                <a:close/>
              </a:path>
              <a:path w="267969" h="359410">
                <a:moveTo>
                  <a:pt x="89974" y="258592"/>
                </a:moveTo>
                <a:lnTo>
                  <a:pt x="76376" y="258592"/>
                </a:lnTo>
                <a:lnTo>
                  <a:pt x="77413" y="261000"/>
                </a:lnTo>
                <a:lnTo>
                  <a:pt x="86862" y="276356"/>
                </a:lnTo>
                <a:lnTo>
                  <a:pt x="100044" y="288089"/>
                </a:lnTo>
                <a:lnTo>
                  <a:pt x="116015" y="295581"/>
                </a:lnTo>
                <a:lnTo>
                  <a:pt x="133831" y="298216"/>
                </a:lnTo>
                <a:lnTo>
                  <a:pt x="151756" y="295581"/>
                </a:lnTo>
                <a:lnTo>
                  <a:pt x="167732" y="288089"/>
                </a:lnTo>
                <a:lnTo>
                  <a:pt x="170051" y="286024"/>
                </a:lnTo>
                <a:lnTo>
                  <a:pt x="133831" y="286024"/>
                </a:lnTo>
                <a:lnTo>
                  <a:pt x="119704" y="283961"/>
                </a:lnTo>
                <a:lnTo>
                  <a:pt x="107020" y="278091"/>
                </a:lnTo>
                <a:lnTo>
                  <a:pt x="96502" y="268896"/>
                </a:lnTo>
                <a:lnTo>
                  <a:pt x="89974" y="258592"/>
                </a:lnTo>
                <a:close/>
              </a:path>
              <a:path w="267969" h="359410">
                <a:moveTo>
                  <a:pt x="176473" y="232349"/>
                </a:moveTo>
                <a:lnTo>
                  <a:pt x="164311" y="232349"/>
                </a:lnTo>
                <a:lnTo>
                  <a:pt x="164220" y="247589"/>
                </a:lnTo>
                <a:lnTo>
                  <a:pt x="170407" y="255148"/>
                </a:lnTo>
                <a:lnTo>
                  <a:pt x="178881" y="256854"/>
                </a:lnTo>
                <a:lnTo>
                  <a:pt x="171251" y="268896"/>
                </a:lnTo>
                <a:lnTo>
                  <a:pt x="160733" y="278091"/>
                </a:lnTo>
                <a:lnTo>
                  <a:pt x="148050" y="283961"/>
                </a:lnTo>
                <a:lnTo>
                  <a:pt x="133923" y="286024"/>
                </a:lnTo>
                <a:lnTo>
                  <a:pt x="170051" y="286024"/>
                </a:lnTo>
                <a:lnTo>
                  <a:pt x="180908" y="276356"/>
                </a:lnTo>
                <a:lnTo>
                  <a:pt x="190341" y="261000"/>
                </a:lnTo>
                <a:lnTo>
                  <a:pt x="191377" y="258592"/>
                </a:lnTo>
                <a:lnTo>
                  <a:pt x="248191" y="258592"/>
                </a:lnTo>
                <a:lnTo>
                  <a:pt x="245299" y="256293"/>
                </a:lnTo>
                <a:lnTo>
                  <a:pt x="230514" y="251581"/>
                </a:lnTo>
                <a:lnTo>
                  <a:pt x="178728" y="244602"/>
                </a:lnTo>
                <a:lnTo>
                  <a:pt x="176442" y="242011"/>
                </a:lnTo>
                <a:lnTo>
                  <a:pt x="176473" y="232349"/>
                </a:lnTo>
                <a:close/>
              </a:path>
              <a:path w="267969" h="359410">
                <a:moveTo>
                  <a:pt x="176473" y="232257"/>
                </a:moveTo>
                <a:lnTo>
                  <a:pt x="103443" y="232257"/>
                </a:lnTo>
                <a:lnTo>
                  <a:pt x="108441" y="235671"/>
                </a:lnTo>
                <a:lnTo>
                  <a:pt x="114415" y="237591"/>
                </a:lnTo>
                <a:lnTo>
                  <a:pt x="153399" y="237591"/>
                </a:lnTo>
                <a:lnTo>
                  <a:pt x="159343" y="235732"/>
                </a:lnTo>
                <a:lnTo>
                  <a:pt x="164311" y="232349"/>
                </a:lnTo>
                <a:lnTo>
                  <a:pt x="176473" y="232349"/>
                </a:lnTo>
                <a:close/>
              </a:path>
              <a:path w="267969" h="359410">
                <a:moveTo>
                  <a:pt x="219994" y="142798"/>
                </a:moveTo>
                <a:lnTo>
                  <a:pt x="194761" y="142798"/>
                </a:lnTo>
                <a:lnTo>
                  <a:pt x="194714" y="176841"/>
                </a:lnTo>
                <a:lnTo>
                  <a:pt x="192139" y="183824"/>
                </a:lnTo>
                <a:lnTo>
                  <a:pt x="187263" y="189433"/>
                </a:lnTo>
                <a:lnTo>
                  <a:pt x="157484" y="223174"/>
                </a:lnTo>
                <a:lnTo>
                  <a:pt x="152515" y="225430"/>
                </a:lnTo>
                <a:lnTo>
                  <a:pt x="176473" y="225430"/>
                </a:lnTo>
                <a:lnTo>
                  <a:pt x="176473" y="220004"/>
                </a:lnTo>
                <a:lnTo>
                  <a:pt x="196407" y="197479"/>
                </a:lnTo>
                <a:lnTo>
                  <a:pt x="200955" y="191198"/>
                </a:lnTo>
                <a:lnTo>
                  <a:pt x="206953" y="151363"/>
                </a:lnTo>
                <a:lnTo>
                  <a:pt x="214224" y="148115"/>
                </a:lnTo>
                <a:lnTo>
                  <a:pt x="219994" y="142798"/>
                </a:lnTo>
                <a:close/>
              </a:path>
              <a:path w="267969" h="359410">
                <a:moveTo>
                  <a:pt x="149437" y="164927"/>
                </a:moveTo>
                <a:lnTo>
                  <a:pt x="142305" y="168493"/>
                </a:lnTo>
                <a:lnTo>
                  <a:pt x="134288" y="170383"/>
                </a:lnTo>
                <a:lnTo>
                  <a:pt x="126333" y="170413"/>
                </a:lnTo>
                <a:lnTo>
                  <a:pt x="115635" y="170413"/>
                </a:lnTo>
                <a:lnTo>
                  <a:pt x="115635" y="182575"/>
                </a:lnTo>
                <a:lnTo>
                  <a:pt x="126333" y="182575"/>
                </a:lnTo>
                <a:lnTo>
                  <a:pt x="133705" y="182139"/>
                </a:lnTo>
                <a:lnTo>
                  <a:pt x="140982" y="180853"/>
                </a:lnTo>
                <a:lnTo>
                  <a:pt x="148060" y="178743"/>
                </a:lnTo>
                <a:lnTo>
                  <a:pt x="154832" y="175839"/>
                </a:lnTo>
                <a:lnTo>
                  <a:pt x="149437" y="164927"/>
                </a:lnTo>
                <a:close/>
              </a:path>
              <a:path w="267969" h="359410">
                <a:moveTo>
                  <a:pt x="123759" y="144780"/>
                </a:moveTo>
                <a:lnTo>
                  <a:pt x="111184" y="144780"/>
                </a:lnTo>
                <a:lnTo>
                  <a:pt x="109264" y="152491"/>
                </a:lnTo>
                <a:lnTo>
                  <a:pt x="109660" y="154411"/>
                </a:lnTo>
                <a:lnTo>
                  <a:pt x="111977" y="157368"/>
                </a:lnTo>
                <a:lnTo>
                  <a:pt x="113745" y="158221"/>
                </a:lnTo>
                <a:lnTo>
                  <a:pt x="139958" y="158221"/>
                </a:lnTo>
                <a:lnTo>
                  <a:pt x="139958" y="146060"/>
                </a:lnTo>
                <a:lnTo>
                  <a:pt x="123437" y="146060"/>
                </a:lnTo>
                <a:lnTo>
                  <a:pt x="123759" y="144780"/>
                </a:lnTo>
                <a:close/>
              </a:path>
              <a:path w="267969" h="359410">
                <a:moveTo>
                  <a:pt x="124241" y="142859"/>
                </a:moveTo>
                <a:lnTo>
                  <a:pt x="73145" y="142859"/>
                </a:lnTo>
                <a:lnTo>
                  <a:pt x="76681" y="144901"/>
                </a:lnTo>
                <a:lnTo>
                  <a:pt x="80826" y="146060"/>
                </a:lnTo>
                <a:lnTo>
                  <a:pt x="106155" y="146060"/>
                </a:lnTo>
                <a:lnTo>
                  <a:pt x="108777" y="145602"/>
                </a:lnTo>
                <a:lnTo>
                  <a:pt x="111184" y="144780"/>
                </a:lnTo>
                <a:lnTo>
                  <a:pt x="123759" y="144780"/>
                </a:lnTo>
                <a:lnTo>
                  <a:pt x="124241" y="142859"/>
                </a:lnTo>
                <a:close/>
              </a:path>
              <a:path w="267969" h="359410">
                <a:moveTo>
                  <a:pt x="152150" y="109514"/>
                </a:moveTo>
                <a:lnTo>
                  <a:pt x="139958" y="109514"/>
                </a:lnTo>
                <a:lnTo>
                  <a:pt x="140025" y="122041"/>
                </a:lnTo>
                <a:lnTo>
                  <a:pt x="141877" y="131182"/>
                </a:lnTo>
                <a:lnTo>
                  <a:pt x="147105" y="138924"/>
                </a:lnTo>
                <a:lnTo>
                  <a:pt x="154848" y="144145"/>
                </a:lnTo>
                <a:lnTo>
                  <a:pt x="164311" y="146060"/>
                </a:lnTo>
                <a:lnTo>
                  <a:pt x="186988" y="146060"/>
                </a:lnTo>
                <a:lnTo>
                  <a:pt x="191164" y="144871"/>
                </a:lnTo>
                <a:lnTo>
                  <a:pt x="194761" y="142798"/>
                </a:lnTo>
                <a:lnTo>
                  <a:pt x="219998" y="142794"/>
                </a:lnTo>
                <a:lnTo>
                  <a:pt x="222459" y="138318"/>
                </a:lnTo>
                <a:lnTo>
                  <a:pt x="206983" y="138318"/>
                </a:lnTo>
                <a:lnTo>
                  <a:pt x="206990" y="133898"/>
                </a:lnTo>
                <a:lnTo>
                  <a:pt x="157605" y="133898"/>
                </a:lnTo>
                <a:lnTo>
                  <a:pt x="152150" y="128412"/>
                </a:lnTo>
                <a:lnTo>
                  <a:pt x="152150" y="109514"/>
                </a:lnTo>
                <a:close/>
              </a:path>
              <a:path w="267969" h="359410">
                <a:moveTo>
                  <a:pt x="73145" y="117256"/>
                </a:moveTo>
                <a:lnTo>
                  <a:pt x="60850" y="117256"/>
                </a:lnTo>
                <a:lnTo>
                  <a:pt x="60969" y="138409"/>
                </a:lnTo>
                <a:lnTo>
                  <a:pt x="125358" y="138409"/>
                </a:lnTo>
                <a:lnTo>
                  <a:pt x="126490" y="133898"/>
                </a:lnTo>
                <a:lnTo>
                  <a:pt x="79059" y="133898"/>
                </a:lnTo>
                <a:lnTo>
                  <a:pt x="73999" y="129326"/>
                </a:lnTo>
                <a:lnTo>
                  <a:pt x="73256" y="124206"/>
                </a:lnTo>
                <a:lnTo>
                  <a:pt x="73145" y="117256"/>
                </a:lnTo>
                <a:close/>
              </a:path>
              <a:path w="267969" h="359410">
                <a:moveTo>
                  <a:pt x="223377" y="117317"/>
                </a:moveTo>
                <a:lnTo>
                  <a:pt x="207014" y="117317"/>
                </a:lnTo>
                <a:lnTo>
                  <a:pt x="210580" y="119451"/>
                </a:lnTo>
                <a:lnTo>
                  <a:pt x="212980" y="123291"/>
                </a:lnTo>
                <a:lnTo>
                  <a:pt x="212980" y="132344"/>
                </a:lnTo>
                <a:lnTo>
                  <a:pt x="210580" y="136184"/>
                </a:lnTo>
                <a:lnTo>
                  <a:pt x="206983" y="138318"/>
                </a:lnTo>
                <a:lnTo>
                  <a:pt x="222459" y="138318"/>
                </a:lnTo>
                <a:lnTo>
                  <a:pt x="223806" y="135868"/>
                </a:lnTo>
                <a:lnTo>
                  <a:pt x="225076" y="128412"/>
                </a:lnTo>
                <a:lnTo>
                  <a:pt x="225180" y="122041"/>
                </a:lnTo>
                <a:lnTo>
                  <a:pt x="223377" y="117317"/>
                </a:lnTo>
                <a:close/>
              </a:path>
              <a:path w="267969" h="359410">
                <a:moveTo>
                  <a:pt x="132612" y="109514"/>
                </a:moveTo>
                <a:lnTo>
                  <a:pt x="115635" y="109514"/>
                </a:lnTo>
                <a:lnTo>
                  <a:pt x="115635" y="128412"/>
                </a:lnTo>
                <a:lnTo>
                  <a:pt x="110179" y="133898"/>
                </a:lnTo>
                <a:lnTo>
                  <a:pt x="126490" y="133898"/>
                </a:lnTo>
                <a:lnTo>
                  <a:pt x="132612" y="109514"/>
                </a:lnTo>
                <a:close/>
              </a:path>
              <a:path w="267969" h="359410">
                <a:moveTo>
                  <a:pt x="220430" y="109514"/>
                </a:moveTo>
                <a:lnTo>
                  <a:pt x="194761" y="109514"/>
                </a:lnTo>
                <a:lnTo>
                  <a:pt x="194761" y="128412"/>
                </a:lnTo>
                <a:lnTo>
                  <a:pt x="189274" y="133898"/>
                </a:lnTo>
                <a:lnTo>
                  <a:pt x="206990" y="133898"/>
                </a:lnTo>
                <a:lnTo>
                  <a:pt x="207014" y="117317"/>
                </a:lnTo>
                <a:lnTo>
                  <a:pt x="223377" y="117317"/>
                </a:lnTo>
                <a:lnTo>
                  <a:pt x="223168" y="116768"/>
                </a:lnTo>
                <a:lnTo>
                  <a:pt x="219815" y="112593"/>
                </a:lnTo>
                <a:lnTo>
                  <a:pt x="220430" y="109514"/>
                </a:lnTo>
                <a:close/>
              </a:path>
              <a:path w="267969" h="359410">
                <a:moveTo>
                  <a:pt x="177448" y="54162"/>
                </a:moveTo>
                <a:lnTo>
                  <a:pt x="119902" y="73334"/>
                </a:lnTo>
                <a:lnTo>
                  <a:pt x="73064" y="78997"/>
                </a:lnTo>
                <a:lnTo>
                  <a:pt x="67056" y="79095"/>
                </a:lnTo>
                <a:lnTo>
                  <a:pt x="63709" y="79095"/>
                </a:lnTo>
                <a:lnTo>
                  <a:pt x="60969" y="81838"/>
                </a:lnTo>
                <a:lnTo>
                  <a:pt x="60850" y="104211"/>
                </a:lnTo>
                <a:lnTo>
                  <a:pt x="58717" y="104851"/>
                </a:lnTo>
                <a:lnTo>
                  <a:pt x="57814" y="105216"/>
                </a:lnTo>
                <a:lnTo>
                  <a:pt x="221289" y="105216"/>
                </a:lnTo>
                <a:lnTo>
                  <a:pt x="221362" y="104851"/>
                </a:lnTo>
                <a:lnTo>
                  <a:pt x="208934" y="104851"/>
                </a:lnTo>
                <a:lnTo>
                  <a:pt x="208324" y="104607"/>
                </a:lnTo>
                <a:lnTo>
                  <a:pt x="207684" y="104424"/>
                </a:lnTo>
                <a:lnTo>
                  <a:pt x="207044" y="104272"/>
                </a:lnTo>
                <a:lnTo>
                  <a:pt x="206996" y="102199"/>
                </a:lnTo>
                <a:lnTo>
                  <a:pt x="206770" y="101346"/>
                </a:lnTo>
                <a:lnTo>
                  <a:pt x="204505" y="97383"/>
                </a:lnTo>
                <a:lnTo>
                  <a:pt x="73145" y="97383"/>
                </a:lnTo>
                <a:lnTo>
                  <a:pt x="73145" y="91196"/>
                </a:lnTo>
                <a:lnTo>
                  <a:pt x="111310" y="87874"/>
                </a:lnTo>
                <a:lnTo>
                  <a:pt x="173790" y="68183"/>
                </a:lnTo>
                <a:lnTo>
                  <a:pt x="187817" y="68183"/>
                </a:lnTo>
                <a:lnTo>
                  <a:pt x="180465" y="55321"/>
                </a:lnTo>
                <a:lnTo>
                  <a:pt x="177448" y="54162"/>
                </a:lnTo>
                <a:close/>
              </a:path>
              <a:path w="267969" h="359410">
                <a:moveTo>
                  <a:pt x="185729" y="12161"/>
                </a:moveTo>
                <a:lnTo>
                  <a:pt x="150199" y="12161"/>
                </a:lnTo>
                <a:lnTo>
                  <a:pt x="164903" y="14497"/>
                </a:lnTo>
                <a:lnTo>
                  <a:pt x="177856" y="21088"/>
                </a:lnTo>
                <a:lnTo>
                  <a:pt x="188196" y="31308"/>
                </a:lnTo>
                <a:lnTo>
                  <a:pt x="195065" y="44531"/>
                </a:lnTo>
                <a:lnTo>
                  <a:pt x="195584" y="46024"/>
                </a:lnTo>
                <a:lnTo>
                  <a:pt x="196650" y="47244"/>
                </a:lnTo>
                <a:lnTo>
                  <a:pt x="199759" y="48889"/>
                </a:lnTo>
                <a:lnTo>
                  <a:pt x="206976" y="54113"/>
                </a:lnTo>
                <a:lnTo>
                  <a:pt x="212005" y="61215"/>
                </a:lnTo>
                <a:lnTo>
                  <a:pt x="214530" y="69545"/>
                </a:lnTo>
                <a:lnTo>
                  <a:pt x="214241" y="78352"/>
                </a:lnTo>
                <a:lnTo>
                  <a:pt x="214047" y="79400"/>
                </a:lnTo>
                <a:lnTo>
                  <a:pt x="208934" y="104851"/>
                </a:lnTo>
                <a:lnTo>
                  <a:pt x="221362" y="104851"/>
                </a:lnTo>
                <a:lnTo>
                  <a:pt x="226155" y="80863"/>
                </a:lnTo>
                <a:lnTo>
                  <a:pt x="226608" y="68076"/>
                </a:lnTo>
                <a:lnTo>
                  <a:pt x="223057" y="56109"/>
                </a:lnTo>
                <a:lnTo>
                  <a:pt x="215958" y="45874"/>
                </a:lnTo>
                <a:lnTo>
                  <a:pt x="205764" y="38282"/>
                </a:lnTo>
                <a:lnTo>
                  <a:pt x="196863" y="22605"/>
                </a:lnTo>
                <a:lnTo>
                  <a:pt x="185729" y="12161"/>
                </a:lnTo>
                <a:close/>
              </a:path>
              <a:path w="267969" h="359410">
                <a:moveTo>
                  <a:pt x="187817" y="68183"/>
                </a:moveTo>
                <a:lnTo>
                  <a:pt x="173790" y="68183"/>
                </a:lnTo>
                <a:lnTo>
                  <a:pt x="190463" y="97383"/>
                </a:lnTo>
                <a:lnTo>
                  <a:pt x="204505" y="97383"/>
                </a:lnTo>
                <a:lnTo>
                  <a:pt x="187817" y="681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59017" y="2888335"/>
            <a:ext cx="263525" cy="358140"/>
          </a:xfrm>
          <a:custGeom>
            <a:avLst/>
            <a:gdLst/>
            <a:ahLst/>
            <a:cxnLst/>
            <a:rect l="l" t="t" r="r" b="b"/>
            <a:pathLst>
              <a:path w="263525" h="358139">
                <a:moveTo>
                  <a:pt x="167640" y="204470"/>
                </a:moveTo>
                <a:lnTo>
                  <a:pt x="95707" y="204470"/>
                </a:lnTo>
                <a:lnTo>
                  <a:pt x="95737" y="226060"/>
                </a:lnTo>
                <a:lnTo>
                  <a:pt x="93482" y="228600"/>
                </a:lnTo>
                <a:lnTo>
                  <a:pt x="90495" y="228600"/>
                </a:lnTo>
                <a:lnTo>
                  <a:pt x="47122" y="233680"/>
                </a:lnTo>
                <a:lnTo>
                  <a:pt x="28430" y="240030"/>
                </a:lnTo>
                <a:lnTo>
                  <a:pt x="13491" y="251460"/>
                </a:lnTo>
                <a:lnTo>
                  <a:pt x="3586" y="267970"/>
                </a:lnTo>
                <a:lnTo>
                  <a:pt x="0" y="287020"/>
                </a:lnTo>
                <a:lnTo>
                  <a:pt x="0" y="358140"/>
                </a:lnTo>
                <a:lnTo>
                  <a:pt x="11978" y="358140"/>
                </a:lnTo>
                <a:lnTo>
                  <a:pt x="11978" y="287020"/>
                </a:lnTo>
                <a:lnTo>
                  <a:pt x="14767" y="271780"/>
                </a:lnTo>
                <a:lnTo>
                  <a:pt x="22471" y="259080"/>
                </a:lnTo>
                <a:lnTo>
                  <a:pt x="34095" y="250190"/>
                </a:lnTo>
                <a:lnTo>
                  <a:pt x="48646" y="245110"/>
                </a:lnTo>
                <a:lnTo>
                  <a:pt x="63124" y="243840"/>
                </a:lnTo>
                <a:lnTo>
                  <a:pt x="76423" y="243840"/>
                </a:lnTo>
                <a:lnTo>
                  <a:pt x="76992" y="242570"/>
                </a:lnTo>
                <a:lnTo>
                  <a:pt x="81076" y="241300"/>
                </a:lnTo>
                <a:lnTo>
                  <a:pt x="94013" y="241300"/>
                </a:lnTo>
                <a:lnTo>
                  <a:pt x="93451" y="240030"/>
                </a:lnTo>
                <a:lnTo>
                  <a:pt x="101742" y="238760"/>
                </a:lnTo>
                <a:lnTo>
                  <a:pt x="107746" y="231140"/>
                </a:lnTo>
                <a:lnTo>
                  <a:pt x="107685" y="210820"/>
                </a:lnTo>
                <a:lnTo>
                  <a:pt x="167640" y="210820"/>
                </a:lnTo>
                <a:lnTo>
                  <a:pt x="167640" y="204470"/>
                </a:lnTo>
                <a:close/>
              </a:path>
              <a:path w="263525" h="358139">
                <a:moveTo>
                  <a:pt x="76423" y="243840"/>
                </a:moveTo>
                <a:lnTo>
                  <a:pt x="63124" y="243840"/>
                </a:lnTo>
                <a:lnTo>
                  <a:pt x="41605" y="292100"/>
                </a:lnTo>
                <a:lnTo>
                  <a:pt x="41788" y="294640"/>
                </a:lnTo>
                <a:lnTo>
                  <a:pt x="43982" y="298450"/>
                </a:lnTo>
                <a:lnTo>
                  <a:pt x="82113" y="298450"/>
                </a:lnTo>
                <a:lnTo>
                  <a:pt x="77998" y="314960"/>
                </a:lnTo>
                <a:lnTo>
                  <a:pt x="77297" y="318770"/>
                </a:lnTo>
                <a:lnTo>
                  <a:pt x="78607" y="321310"/>
                </a:lnTo>
                <a:lnTo>
                  <a:pt x="125699" y="344170"/>
                </a:lnTo>
                <a:lnTo>
                  <a:pt x="125699" y="358140"/>
                </a:lnTo>
                <a:lnTo>
                  <a:pt x="137647" y="358140"/>
                </a:lnTo>
                <a:lnTo>
                  <a:pt x="137647" y="344170"/>
                </a:lnTo>
                <a:lnTo>
                  <a:pt x="171658" y="327660"/>
                </a:lnTo>
                <a:lnTo>
                  <a:pt x="119451" y="327660"/>
                </a:lnTo>
                <a:lnTo>
                  <a:pt x="90769" y="313690"/>
                </a:lnTo>
                <a:lnTo>
                  <a:pt x="95585" y="294640"/>
                </a:lnTo>
                <a:lnTo>
                  <a:pt x="96042" y="292100"/>
                </a:lnTo>
                <a:lnTo>
                  <a:pt x="95646" y="290830"/>
                </a:lnTo>
                <a:lnTo>
                  <a:pt x="93360" y="288290"/>
                </a:lnTo>
                <a:lnTo>
                  <a:pt x="91622" y="287020"/>
                </a:lnTo>
                <a:lnTo>
                  <a:pt x="57089" y="287020"/>
                </a:lnTo>
                <a:lnTo>
                  <a:pt x="76423" y="243840"/>
                </a:lnTo>
                <a:close/>
              </a:path>
              <a:path w="263525" h="358139">
                <a:moveTo>
                  <a:pt x="239886" y="243840"/>
                </a:moveTo>
                <a:lnTo>
                  <a:pt x="200223" y="243840"/>
                </a:lnTo>
                <a:lnTo>
                  <a:pt x="214701" y="245110"/>
                </a:lnTo>
                <a:lnTo>
                  <a:pt x="229251" y="250190"/>
                </a:lnTo>
                <a:lnTo>
                  <a:pt x="240875" y="259080"/>
                </a:lnTo>
                <a:lnTo>
                  <a:pt x="248579" y="271780"/>
                </a:lnTo>
                <a:lnTo>
                  <a:pt x="251368" y="287020"/>
                </a:lnTo>
                <a:lnTo>
                  <a:pt x="251368" y="358140"/>
                </a:lnTo>
                <a:lnTo>
                  <a:pt x="263347" y="358140"/>
                </a:lnTo>
                <a:lnTo>
                  <a:pt x="263347" y="287020"/>
                </a:lnTo>
                <a:lnTo>
                  <a:pt x="259760" y="267970"/>
                </a:lnTo>
                <a:lnTo>
                  <a:pt x="249852" y="251460"/>
                </a:lnTo>
                <a:lnTo>
                  <a:pt x="239886" y="243840"/>
                </a:lnTo>
                <a:close/>
              </a:path>
              <a:path w="263525" h="358139">
                <a:moveTo>
                  <a:pt x="94013" y="241300"/>
                </a:moveTo>
                <a:lnTo>
                  <a:pt x="81076" y="241300"/>
                </a:lnTo>
                <a:lnTo>
                  <a:pt x="119451" y="327660"/>
                </a:lnTo>
                <a:lnTo>
                  <a:pt x="143926" y="327660"/>
                </a:lnTo>
                <a:lnTo>
                  <a:pt x="144490" y="326390"/>
                </a:lnTo>
                <a:lnTo>
                  <a:pt x="131673" y="326390"/>
                </a:lnTo>
                <a:lnTo>
                  <a:pt x="94013" y="241300"/>
                </a:lnTo>
                <a:close/>
              </a:path>
              <a:path w="263525" h="358139">
                <a:moveTo>
                  <a:pt x="236564" y="241300"/>
                </a:moveTo>
                <a:lnTo>
                  <a:pt x="182300" y="241300"/>
                </a:lnTo>
                <a:lnTo>
                  <a:pt x="186385" y="242570"/>
                </a:lnTo>
                <a:lnTo>
                  <a:pt x="206258" y="287020"/>
                </a:lnTo>
                <a:lnTo>
                  <a:pt x="171724" y="287020"/>
                </a:lnTo>
                <a:lnTo>
                  <a:pt x="169986" y="288290"/>
                </a:lnTo>
                <a:lnTo>
                  <a:pt x="167700" y="290830"/>
                </a:lnTo>
                <a:lnTo>
                  <a:pt x="167304" y="292100"/>
                </a:lnTo>
                <a:lnTo>
                  <a:pt x="167761" y="294640"/>
                </a:lnTo>
                <a:lnTo>
                  <a:pt x="172577" y="313690"/>
                </a:lnTo>
                <a:lnTo>
                  <a:pt x="143926" y="327660"/>
                </a:lnTo>
                <a:lnTo>
                  <a:pt x="171658" y="327660"/>
                </a:lnTo>
                <a:lnTo>
                  <a:pt x="184739" y="321310"/>
                </a:lnTo>
                <a:lnTo>
                  <a:pt x="186049" y="318770"/>
                </a:lnTo>
                <a:lnTo>
                  <a:pt x="181234" y="298450"/>
                </a:lnTo>
                <a:lnTo>
                  <a:pt x="219395" y="298450"/>
                </a:lnTo>
                <a:lnTo>
                  <a:pt x="221589" y="294640"/>
                </a:lnTo>
                <a:lnTo>
                  <a:pt x="221772" y="292100"/>
                </a:lnTo>
                <a:lnTo>
                  <a:pt x="220919" y="290830"/>
                </a:lnTo>
                <a:lnTo>
                  <a:pt x="200223" y="243840"/>
                </a:lnTo>
                <a:lnTo>
                  <a:pt x="239886" y="243840"/>
                </a:lnTo>
                <a:lnTo>
                  <a:pt x="236564" y="241300"/>
                </a:lnTo>
                <a:close/>
              </a:path>
              <a:path w="263525" h="358139">
                <a:moveTo>
                  <a:pt x="167640" y="210820"/>
                </a:moveTo>
                <a:lnTo>
                  <a:pt x="155691" y="210820"/>
                </a:lnTo>
                <a:lnTo>
                  <a:pt x="155600" y="231140"/>
                </a:lnTo>
                <a:lnTo>
                  <a:pt x="161635" y="238760"/>
                </a:lnTo>
                <a:lnTo>
                  <a:pt x="169895" y="240030"/>
                </a:lnTo>
                <a:lnTo>
                  <a:pt x="131673" y="326390"/>
                </a:lnTo>
                <a:lnTo>
                  <a:pt x="144490" y="326390"/>
                </a:lnTo>
                <a:lnTo>
                  <a:pt x="182300" y="241300"/>
                </a:lnTo>
                <a:lnTo>
                  <a:pt x="236564" y="241300"/>
                </a:lnTo>
                <a:lnTo>
                  <a:pt x="234903" y="240030"/>
                </a:lnTo>
                <a:lnTo>
                  <a:pt x="216194" y="233680"/>
                </a:lnTo>
                <a:lnTo>
                  <a:pt x="172882" y="228600"/>
                </a:lnTo>
                <a:lnTo>
                  <a:pt x="169865" y="228600"/>
                </a:lnTo>
                <a:lnTo>
                  <a:pt x="167640" y="226060"/>
                </a:lnTo>
                <a:lnTo>
                  <a:pt x="167640" y="210820"/>
                </a:lnTo>
                <a:close/>
              </a:path>
              <a:path w="263525" h="358139">
                <a:moveTo>
                  <a:pt x="155691" y="210820"/>
                </a:moveTo>
                <a:lnTo>
                  <a:pt x="107685" y="210820"/>
                </a:lnTo>
                <a:lnTo>
                  <a:pt x="115153" y="213360"/>
                </a:lnTo>
                <a:lnTo>
                  <a:pt x="123230" y="214630"/>
                </a:lnTo>
                <a:lnTo>
                  <a:pt x="140116" y="214630"/>
                </a:lnTo>
                <a:lnTo>
                  <a:pt x="148193" y="213360"/>
                </a:lnTo>
                <a:lnTo>
                  <a:pt x="155691" y="210820"/>
                </a:lnTo>
                <a:close/>
              </a:path>
              <a:path w="263525" h="358139">
                <a:moveTo>
                  <a:pt x="169560" y="203200"/>
                </a:moveTo>
                <a:lnTo>
                  <a:pt x="93817" y="203200"/>
                </a:lnTo>
                <a:lnTo>
                  <a:pt x="94762" y="204470"/>
                </a:lnTo>
                <a:lnTo>
                  <a:pt x="168615" y="204470"/>
                </a:lnTo>
                <a:lnTo>
                  <a:pt x="169560" y="203200"/>
                </a:lnTo>
                <a:close/>
              </a:path>
              <a:path w="263525" h="358139">
                <a:moveTo>
                  <a:pt x="131673" y="0"/>
                </a:moveTo>
                <a:lnTo>
                  <a:pt x="96765" y="6350"/>
                </a:lnTo>
                <a:lnTo>
                  <a:pt x="68229" y="25400"/>
                </a:lnTo>
                <a:lnTo>
                  <a:pt x="48974" y="54610"/>
                </a:lnTo>
                <a:lnTo>
                  <a:pt x="41910" y="88900"/>
                </a:lnTo>
                <a:lnTo>
                  <a:pt x="41910" y="104140"/>
                </a:lnTo>
                <a:lnTo>
                  <a:pt x="38191" y="107950"/>
                </a:lnTo>
                <a:lnTo>
                  <a:pt x="35905" y="113030"/>
                </a:lnTo>
                <a:lnTo>
                  <a:pt x="35905" y="125730"/>
                </a:lnTo>
                <a:lnTo>
                  <a:pt x="38191" y="130810"/>
                </a:lnTo>
                <a:lnTo>
                  <a:pt x="41910" y="134620"/>
                </a:lnTo>
                <a:lnTo>
                  <a:pt x="41910" y="200660"/>
                </a:lnTo>
                <a:lnTo>
                  <a:pt x="44592" y="203200"/>
                </a:lnTo>
                <a:lnTo>
                  <a:pt x="131673" y="203200"/>
                </a:lnTo>
                <a:lnTo>
                  <a:pt x="110207" y="199390"/>
                </a:lnTo>
                <a:lnTo>
                  <a:pt x="98406" y="191770"/>
                </a:lnTo>
                <a:lnTo>
                  <a:pt x="53858" y="191770"/>
                </a:lnTo>
                <a:lnTo>
                  <a:pt x="53858" y="142240"/>
                </a:lnTo>
                <a:lnTo>
                  <a:pt x="74700" y="142240"/>
                </a:lnTo>
                <a:lnTo>
                  <a:pt x="74218" y="134620"/>
                </a:lnTo>
                <a:lnTo>
                  <a:pt x="125394" y="134620"/>
                </a:lnTo>
                <a:lnTo>
                  <a:pt x="121310" y="133350"/>
                </a:lnTo>
                <a:lnTo>
                  <a:pt x="122182" y="130810"/>
                </a:lnTo>
                <a:lnTo>
                  <a:pt x="53248" y="130810"/>
                </a:lnTo>
                <a:lnTo>
                  <a:pt x="47884" y="125730"/>
                </a:lnTo>
                <a:lnTo>
                  <a:pt x="47884" y="113030"/>
                </a:lnTo>
                <a:lnTo>
                  <a:pt x="53248" y="107950"/>
                </a:lnTo>
                <a:lnTo>
                  <a:pt x="78945" y="107950"/>
                </a:lnTo>
                <a:lnTo>
                  <a:pt x="79227" y="106680"/>
                </a:lnTo>
                <a:lnTo>
                  <a:pt x="83077" y="100330"/>
                </a:lnTo>
                <a:lnTo>
                  <a:pt x="88783" y="96520"/>
                </a:lnTo>
                <a:lnTo>
                  <a:pt x="53858" y="96520"/>
                </a:lnTo>
                <a:lnTo>
                  <a:pt x="53858" y="88900"/>
                </a:lnTo>
                <a:lnTo>
                  <a:pt x="59986" y="59690"/>
                </a:lnTo>
                <a:lnTo>
                  <a:pt x="76683" y="34290"/>
                </a:lnTo>
                <a:lnTo>
                  <a:pt x="101422" y="17780"/>
                </a:lnTo>
                <a:lnTo>
                  <a:pt x="131673" y="11430"/>
                </a:lnTo>
                <a:lnTo>
                  <a:pt x="174198" y="11430"/>
                </a:lnTo>
                <a:lnTo>
                  <a:pt x="166586" y="6350"/>
                </a:lnTo>
                <a:lnTo>
                  <a:pt x="131673" y="0"/>
                </a:lnTo>
                <a:close/>
              </a:path>
              <a:path w="263525" h="358139">
                <a:moveTo>
                  <a:pt x="221467" y="134620"/>
                </a:moveTo>
                <a:lnTo>
                  <a:pt x="189158" y="134620"/>
                </a:lnTo>
                <a:lnTo>
                  <a:pt x="188244" y="148590"/>
                </a:lnTo>
                <a:lnTo>
                  <a:pt x="183112" y="170180"/>
                </a:lnTo>
                <a:lnTo>
                  <a:pt x="170851" y="187960"/>
                </a:lnTo>
                <a:lnTo>
                  <a:pt x="153144" y="199390"/>
                </a:lnTo>
                <a:lnTo>
                  <a:pt x="131673" y="203200"/>
                </a:lnTo>
                <a:lnTo>
                  <a:pt x="218785" y="203200"/>
                </a:lnTo>
                <a:lnTo>
                  <a:pt x="221467" y="200660"/>
                </a:lnTo>
                <a:lnTo>
                  <a:pt x="221467" y="191770"/>
                </a:lnTo>
                <a:lnTo>
                  <a:pt x="183824" y="191770"/>
                </a:lnTo>
                <a:lnTo>
                  <a:pt x="190347" y="181610"/>
                </a:lnTo>
                <a:lnTo>
                  <a:pt x="195357" y="172720"/>
                </a:lnTo>
                <a:lnTo>
                  <a:pt x="198693" y="161290"/>
                </a:lnTo>
                <a:lnTo>
                  <a:pt x="200192" y="149860"/>
                </a:lnTo>
                <a:lnTo>
                  <a:pt x="200588" y="143510"/>
                </a:lnTo>
                <a:lnTo>
                  <a:pt x="207568" y="143510"/>
                </a:lnTo>
                <a:lnTo>
                  <a:pt x="209489" y="142240"/>
                </a:lnTo>
                <a:lnTo>
                  <a:pt x="221467" y="142240"/>
                </a:lnTo>
                <a:lnTo>
                  <a:pt x="221467" y="134620"/>
                </a:lnTo>
                <a:close/>
              </a:path>
              <a:path w="263525" h="358139">
                <a:moveTo>
                  <a:pt x="74700" y="142240"/>
                </a:moveTo>
                <a:lnTo>
                  <a:pt x="53858" y="142240"/>
                </a:lnTo>
                <a:lnTo>
                  <a:pt x="55778" y="143510"/>
                </a:lnTo>
                <a:lnTo>
                  <a:pt x="62788" y="143510"/>
                </a:lnTo>
                <a:lnTo>
                  <a:pt x="63154" y="149860"/>
                </a:lnTo>
                <a:lnTo>
                  <a:pt x="64658" y="161290"/>
                </a:lnTo>
                <a:lnTo>
                  <a:pt x="68004" y="172720"/>
                </a:lnTo>
                <a:lnTo>
                  <a:pt x="73025" y="181610"/>
                </a:lnTo>
                <a:lnTo>
                  <a:pt x="79552" y="191770"/>
                </a:lnTo>
                <a:lnTo>
                  <a:pt x="98406" y="191770"/>
                </a:lnTo>
                <a:lnTo>
                  <a:pt x="92506" y="187960"/>
                </a:lnTo>
                <a:lnTo>
                  <a:pt x="80247" y="170180"/>
                </a:lnTo>
                <a:lnTo>
                  <a:pt x="75102" y="148590"/>
                </a:lnTo>
                <a:lnTo>
                  <a:pt x="74700" y="142240"/>
                </a:lnTo>
                <a:close/>
              </a:path>
              <a:path w="263525" h="358139">
                <a:moveTo>
                  <a:pt x="221467" y="142240"/>
                </a:moveTo>
                <a:lnTo>
                  <a:pt x="209489" y="142240"/>
                </a:lnTo>
                <a:lnTo>
                  <a:pt x="209489" y="191770"/>
                </a:lnTo>
                <a:lnTo>
                  <a:pt x="221467" y="191770"/>
                </a:lnTo>
                <a:lnTo>
                  <a:pt x="221467" y="142240"/>
                </a:lnTo>
                <a:close/>
              </a:path>
              <a:path w="263525" h="358139">
                <a:moveTo>
                  <a:pt x="146944" y="156210"/>
                </a:moveTo>
                <a:lnTo>
                  <a:pt x="139964" y="160020"/>
                </a:lnTo>
                <a:lnTo>
                  <a:pt x="132100" y="161290"/>
                </a:lnTo>
                <a:lnTo>
                  <a:pt x="119725" y="161290"/>
                </a:lnTo>
                <a:lnTo>
                  <a:pt x="119725" y="172720"/>
                </a:lnTo>
                <a:lnTo>
                  <a:pt x="131520" y="172720"/>
                </a:lnTo>
                <a:lnTo>
                  <a:pt x="138676" y="171450"/>
                </a:lnTo>
                <a:lnTo>
                  <a:pt x="145638" y="168910"/>
                </a:lnTo>
                <a:lnTo>
                  <a:pt x="152308" y="166370"/>
                </a:lnTo>
                <a:lnTo>
                  <a:pt x="146944" y="156210"/>
                </a:lnTo>
                <a:close/>
              </a:path>
              <a:path w="263525" h="358139">
                <a:moveTo>
                  <a:pt x="132303" y="140970"/>
                </a:moveTo>
                <a:lnTo>
                  <a:pt x="108600" y="140970"/>
                </a:lnTo>
                <a:lnTo>
                  <a:pt x="109301" y="142240"/>
                </a:lnTo>
                <a:lnTo>
                  <a:pt x="110429" y="142240"/>
                </a:lnTo>
                <a:lnTo>
                  <a:pt x="129783" y="148590"/>
                </a:lnTo>
                <a:lnTo>
                  <a:pt x="132303" y="140970"/>
                </a:lnTo>
                <a:close/>
              </a:path>
              <a:path w="263525" h="358139">
                <a:moveTo>
                  <a:pt x="125394" y="134620"/>
                </a:moveTo>
                <a:lnTo>
                  <a:pt x="74218" y="134620"/>
                </a:lnTo>
                <a:lnTo>
                  <a:pt x="79674" y="139700"/>
                </a:lnTo>
                <a:lnTo>
                  <a:pt x="87294" y="143510"/>
                </a:lnTo>
                <a:lnTo>
                  <a:pt x="100340" y="143510"/>
                </a:lnTo>
                <a:lnTo>
                  <a:pt x="104698" y="142240"/>
                </a:lnTo>
                <a:lnTo>
                  <a:pt x="108600" y="140970"/>
                </a:lnTo>
                <a:lnTo>
                  <a:pt x="132303" y="140970"/>
                </a:lnTo>
                <a:lnTo>
                  <a:pt x="133563" y="137160"/>
                </a:lnTo>
                <a:lnTo>
                  <a:pt x="125394" y="134620"/>
                </a:lnTo>
                <a:close/>
              </a:path>
              <a:path w="263525" h="358139">
                <a:moveTo>
                  <a:pt x="150755" y="107950"/>
                </a:moveTo>
                <a:lnTo>
                  <a:pt x="138257" y="107950"/>
                </a:lnTo>
                <a:lnTo>
                  <a:pt x="137861" y="109220"/>
                </a:lnTo>
                <a:lnTo>
                  <a:pt x="137647" y="111760"/>
                </a:lnTo>
                <a:lnTo>
                  <a:pt x="137647" y="113030"/>
                </a:lnTo>
                <a:lnTo>
                  <a:pt x="140005" y="124460"/>
                </a:lnTo>
                <a:lnTo>
                  <a:pt x="146429" y="134620"/>
                </a:lnTo>
                <a:lnTo>
                  <a:pt x="155945" y="140970"/>
                </a:lnTo>
                <a:lnTo>
                  <a:pt x="167579" y="143510"/>
                </a:lnTo>
                <a:lnTo>
                  <a:pt x="176052" y="143510"/>
                </a:lnTo>
                <a:lnTo>
                  <a:pt x="183702" y="139700"/>
                </a:lnTo>
                <a:lnTo>
                  <a:pt x="189158" y="134620"/>
                </a:lnTo>
                <a:lnTo>
                  <a:pt x="221467" y="134620"/>
                </a:lnTo>
                <a:lnTo>
                  <a:pt x="225186" y="130810"/>
                </a:lnTo>
                <a:lnTo>
                  <a:pt x="157673" y="130810"/>
                </a:lnTo>
                <a:lnTo>
                  <a:pt x="149626" y="123190"/>
                </a:lnTo>
                <a:lnTo>
                  <a:pt x="149626" y="113030"/>
                </a:lnTo>
                <a:lnTo>
                  <a:pt x="150755" y="107950"/>
                </a:lnTo>
                <a:close/>
              </a:path>
              <a:path w="263525" h="358139">
                <a:moveTo>
                  <a:pt x="78945" y="107950"/>
                </a:moveTo>
                <a:lnTo>
                  <a:pt x="60594" y="107950"/>
                </a:lnTo>
                <a:lnTo>
                  <a:pt x="62026" y="130810"/>
                </a:lnTo>
                <a:lnTo>
                  <a:pt x="85862" y="130810"/>
                </a:lnTo>
                <a:lnTo>
                  <a:pt x="77815" y="123190"/>
                </a:lnTo>
                <a:lnTo>
                  <a:pt x="77815" y="113030"/>
                </a:lnTo>
                <a:lnTo>
                  <a:pt x="78945" y="107950"/>
                </a:lnTo>
                <a:close/>
              </a:path>
              <a:path w="263525" h="358139">
                <a:moveTo>
                  <a:pt x="167579" y="95250"/>
                </a:moveTo>
                <a:lnTo>
                  <a:pt x="95768" y="95250"/>
                </a:lnTo>
                <a:lnTo>
                  <a:pt x="102752" y="96520"/>
                </a:lnTo>
                <a:lnTo>
                  <a:pt x="108459" y="100330"/>
                </a:lnTo>
                <a:lnTo>
                  <a:pt x="112308" y="106680"/>
                </a:lnTo>
                <a:lnTo>
                  <a:pt x="113720" y="113030"/>
                </a:lnTo>
                <a:lnTo>
                  <a:pt x="113720" y="123190"/>
                </a:lnTo>
                <a:lnTo>
                  <a:pt x="105674" y="130810"/>
                </a:lnTo>
                <a:lnTo>
                  <a:pt x="122182" y="130810"/>
                </a:lnTo>
                <a:lnTo>
                  <a:pt x="130027" y="107950"/>
                </a:lnTo>
                <a:lnTo>
                  <a:pt x="150755" y="107950"/>
                </a:lnTo>
                <a:lnTo>
                  <a:pt x="151038" y="106680"/>
                </a:lnTo>
                <a:lnTo>
                  <a:pt x="154887" y="100330"/>
                </a:lnTo>
                <a:lnTo>
                  <a:pt x="160594" y="96520"/>
                </a:lnTo>
                <a:lnTo>
                  <a:pt x="167579" y="95250"/>
                </a:lnTo>
                <a:close/>
              </a:path>
              <a:path w="263525" h="358139">
                <a:moveTo>
                  <a:pt x="207568" y="95250"/>
                </a:moveTo>
                <a:lnTo>
                  <a:pt x="167579" y="95250"/>
                </a:lnTo>
                <a:lnTo>
                  <a:pt x="174563" y="96520"/>
                </a:lnTo>
                <a:lnTo>
                  <a:pt x="180270" y="100330"/>
                </a:lnTo>
                <a:lnTo>
                  <a:pt x="184119" y="106680"/>
                </a:lnTo>
                <a:lnTo>
                  <a:pt x="185531" y="113030"/>
                </a:lnTo>
                <a:lnTo>
                  <a:pt x="185531" y="123190"/>
                </a:lnTo>
                <a:lnTo>
                  <a:pt x="177485" y="130810"/>
                </a:lnTo>
                <a:lnTo>
                  <a:pt x="201320" y="130810"/>
                </a:lnTo>
                <a:lnTo>
                  <a:pt x="202783" y="107950"/>
                </a:lnTo>
                <a:lnTo>
                  <a:pt x="225186" y="107950"/>
                </a:lnTo>
                <a:lnTo>
                  <a:pt x="221467" y="104140"/>
                </a:lnTo>
                <a:lnTo>
                  <a:pt x="221467" y="96520"/>
                </a:lnTo>
                <a:lnTo>
                  <a:pt x="209489" y="96520"/>
                </a:lnTo>
                <a:lnTo>
                  <a:pt x="207568" y="95250"/>
                </a:lnTo>
                <a:close/>
              </a:path>
              <a:path w="263525" h="358139">
                <a:moveTo>
                  <a:pt x="225186" y="107950"/>
                </a:moveTo>
                <a:lnTo>
                  <a:pt x="210098" y="107950"/>
                </a:lnTo>
                <a:lnTo>
                  <a:pt x="215463" y="113030"/>
                </a:lnTo>
                <a:lnTo>
                  <a:pt x="215463" y="125730"/>
                </a:lnTo>
                <a:lnTo>
                  <a:pt x="210098" y="130810"/>
                </a:lnTo>
                <a:lnTo>
                  <a:pt x="225186" y="130810"/>
                </a:lnTo>
                <a:lnTo>
                  <a:pt x="227441" y="125730"/>
                </a:lnTo>
                <a:lnTo>
                  <a:pt x="227441" y="113030"/>
                </a:lnTo>
                <a:lnTo>
                  <a:pt x="225186" y="107950"/>
                </a:lnTo>
                <a:close/>
              </a:path>
              <a:path w="263525" h="358139">
                <a:moveTo>
                  <a:pt x="95768" y="95250"/>
                </a:moveTo>
                <a:lnTo>
                  <a:pt x="55778" y="95250"/>
                </a:lnTo>
                <a:lnTo>
                  <a:pt x="53858" y="96520"/>
                </a:lnTo>
                <a:lnTo>
                  <a:pt x="88783" y="96520"/>
                </a:lnTo>
                <a:lnTo>
                  <a:pt x="95768" y="95250"/>
                </a:lnTo>
                <a:close/>
              </a:path>
              <a:path w="263525" h="358139">
                <a:moveTo>
                  <a:pt x="183714" y="17780"/>
                </a:moveTo>
                <a:lnTo>
                  <a:pt x="162702" y="17780"/>
                </a:lnTo>
                <a:lnTo>
                  <a:pt x="165567" y="19050"/>
                </a:lnTo>
                <a:lnTo>
                  <a:pt x="168310" y="20320"/>
                </a:lnTo>
                <a:lnTo>
                  <a:pt x="169133" y="21590"/>
                </a:lnTo>
                <a:lnTo>
                  <a:pt x="169651" y="21590"/>
                </a:lnTo>
                <a:lnTo>
                  <a:pt x="171724" y="22860"/>
                </a:lnTo>
                <a:lnTo>
                  <a:pt x="172821" y="22860"/>
                </a:lnTo>
                <a:lnTo>
                  <a:pt x="174040" y="24130"/>
                </a:lnTo>
                <a:lnTo>
                  <a:pt x="174315" y="24130"/>
                </a:lnTo>
                <a:lnTo>
                  <a:pt x="175290" y="25400"/>
                </a:lnTo>
                <a:lnTo>
                  <a:pt x="176448" y="25400"/>
                </a:lnTo>
                <a:lnTo>
                  <a:pt x="179161" y="27940"/>
                </a:lnTo>
                <a:lnTo>
                  <a:pt x="180929" y="29210"/>
                </a:lnTo>
                <a:lnTo>
                  <a:pt x="182971" y="30480"/>
                </a:lnTo>
                <a:lnTo>
                  <a:pt x="184129" y="31750"/>
                </a:lnTo>
                <a:lnTo>
                  <a:pt x="185897" y="34290"/>
                </a:lnTo>
                <a:lnTo>
                  <a:pt x="186994" y="34290"/>
                </a:lnTo>
                <a:lnTo>
                  <a:pt x="187482" y="35560"/>
                </a:lnTo>
                <a:lnTo>
                  <a:pt x="189097" y="36830"/>
                </a:lnTo>
                <a:lnTo>
                  <a:pt x="191841" y="40640"/>
                </a:lnTo>
                <a:lnTo>
                  <a:pt x="193304" y="41910"/>
                </a:lnTo>
                <a:lnTo>
                  <a:pt x="193761" y="43180"/>
                </a:lnTo>
                <a:lnTo>
                  <a:pt x="195224" y="44450"/>
                </a:lnTo>
                <a:lnTo>
                  <a:pt x="197358" y="48260"/>
                </a:lnTo>
                <a:lnTo>
                  <a:pt x="199095" y="50800"/>
                </a:lnTo>
                <a:lnTo>
                  <a:pt x="199369" y="50800"/>
                </a:lnTo>
                <a:lnTo>
                  <a:pt x="199948" y="52070"/>
                </a:lnTo>
                <a:lnTo>
                  <a:pt x="200223" y="53340"/>
                </a:lnTo>
                <a:lnTo>
                  <a:pt x="201046" y="54610"/>
                </a:lnTo>
                <a:lnTo>
                  <a:pt x="201747" y="55880"/>
                </a:lnTo>
                <a:lnTo>
                  <a:pt x="202752" y="58420"/>
                </a:lnTo>
                <a:lnTo>
                  <a:pt x="203454" y="59690"/>
                </a:lnTo>
                <a:lnTo>
                  <a:pt x="204033" y="60960"/>
                </a:lnTo>
                <a:lnTo>
                  <a:pt x="204673" y="62230"/>
                </a:lnTo>
                <a:lnTo>
                  <a:pt x="204856" y="63500"/>
                </a:lnTo>
                <a:lnTo>
                  <a:pt x="205953" y="66040"/>
                </a:lnTo>
                <a:lnTo>
                  <a:pt x="206441" y="68580"/>
                </a:lnTo>
                <a:lnTo>
                  <a:pt x="206623" y="68580"/>
                </a:lnTo>
                <a:lnTo>
                  <a:pt x="206928" y="69850"/>
                </a:lnTo>
                <a:lnTo>
                  <a:pt x="207081" y="69850"/>
                </a:lnTo>
                <a:lnTo>
                  <a:pt x="207477" y="72390"/>
                </a:lnTo>
                <a:lnTo>
                  <a:pt x="207873" y="73660"/>
                </a:lnTo>
                <a:lnTo>
                  <a:pt x="208300" y="76200"/>
                </a:lnTo>
                <a:lnTo>
                  <a:pt x="208574" y="77470"/>
                </a:lnTo>
                <a:lnTo>
                  <a:pt x="208848" y="80010"/>
                </a:lnTo>
                <a:lnTo>
                  <a:pt x="209031" y="81280"/>
                </a:lnTo>
                <a:lnTo>
                  <a:pt x="209367" y="85090"/>
                </a:lnTo>
                <a:lnTo>
                  <a:pt x="209458" y="88900"/>
                </a:lnTo>
                <a:lnTo>
                  <a:pt x="209489" y="96520"/>
                </a:lnTo>
                <a:lnTo>
                  <a:pt x="221467" y="96520"/>
                </a:lnTo>
                <a:lnTo>
                  <a:pt x="221467" y="88900"/>
                </a:lnTo>
                <a:lnTo>
                  <a:pt x="214398" y="54610"/>
                </a:lnTo>
                <a:lnTo>
                  <a:pt x="195132" y="25400"/>
                </a:lnTo>
                <a:lnTo>
                  <a:pt x="183714" y="17780"/>
                </a:lnTo>
                <a:close/>
              </a:path>
              <a:path w="263525" h="358139">
                <a:moveTo>
                  <a:pt x="174198" y="11430"/>
                </a:moveTo>
                <a:lnTo>
                  <a:pt x="137647" y="11430"/>
                </a:lnTo>
                <a:lnTo>
                  <a:pt x="140229" y="12264"/>
                </a:lnTo>
                <a:lnTo>
                  <a:pt x="142631" y="12700"/>
                </a:lnTo>
                <a:lnTo>
                  <a:pt x="147187" y="12700"/>
                </a:lnTo>
                <a:lnTo>
                  <a:pt x="149626" y="13970"/>
                </a:lnTo>
                <a:lnTo>
                  <a:pt x="149626" y="49530"/>
                </a:lnTo>
                <a:lnTo>
                  <a:pt x="64343" y="95250"/>
                </a:lnTo>
                <a:lnTo>
                  <a:pt x="119694" y="95250"/>
                </a:lnTo>
                <a:lnTo>
                  <a:pt x="116586" y="91440"/>
                </a:lnTo>
                <a:lnTo>
                  <a:pt x="112440" y="87630"/>
                </a:lnTo>
                <a:lnTo>
                  <a:pt x="107624" y="86360"/>
                </a:lnTo>
                <a:lnTo>
                  <a:pt x="154228" y="60960"/>
                </a:lnTo>
                <a:lnTo>
                  <a:pt x="170431" y="60960"/>
                </a:lnTo>
                <a:lnTo>
                  <a:pt x="161604" y="50800"/>
                </a:lnTo>
                <a:lnTo>
                  <a:pt x="161604" y="17780"/>
                </a:lnTo>
                <a:lnTo>
                  <a:pt x="183714" y="17780"/>
                </a:lnTo>
                <a:lnTo>
                  <a:pt x="174198" y="11430"/>
                </a:lnTo>
                <a:close/>
              </a:path>
              <a:path w="263525" h="358139">
                <a:moveTo>
                  <a:pt x="170431" y="60960"/>
                </a:moveTo>
                <a:lnTo>
                  <a:pt x="154228" y="60960"/>
                </a:lnTo>
                <a:lnTo>
                  <a:pt x="174589" y="83820"/>
                </a:lnTo>
                <a:lnTo>
                  <a:pt x="160492" y="83820"/>
                </a:lnTo>
                <a:lnTo>
                  <a:pt x="154004" y="86360"/>
                </a:lnTo>
                <a:lnTo>
                  <a:pt x="148320" y="90170"/>
                </a:lnTo>
                <a:lnTo>
                  <a:pt x="143652" y="95250"/>
                </a:lnTo>
                <a:lnTo>
                  <a:pt x="200223" y="95250"/>
                </a:lnTo>
                <a:lnTo>
                  <a:pt x="170431" y="60960"/>
                </a:lnTo>
                <a:close/>
              </a:path>
              <a:path w="263525" h="358139">
                <a:moveTo>
                  <a:pt x="135636" y="11430"/>
                </a:moveTo>
                <a:lnTo>
                  <a:pt x="131673" y="11430"/>
                </a:lnTo>
                <a:lnTo>
                  <a:pt x="149626" y="13970"/>
                </a:lnTo>
                <a:lnTo>
                  <a:pt x="142631" y="12700"/>
                </a:lnTo>
                <a:lnTo>
                  <a:pt x="141579" y="12700"/>
                </a:lnTo>
                <a:lnTo>
                  <a:pt x="140229" y="12264"/>
                </a:lnTo>
                <a:lnTo>
                  <a:pt x="135636" y="11430"/>
                </a:lnTo>
                <a:close/>
              </a:path>
            </a:pathLst>
          </a:custGeom>
          <a:solidFill>
            <a:srgbClr val="AB10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18778" y="2888335"/>
            <a:ext cx="263525" cy="358140"/>
          </a:xfrm>
          <a:custGeom>
            <a:avLst/>
            <a:gdLst/>
            <a:ahLst/>
            <a:cxnLst/>
            <a:rect l="l" t="t" r="r" b="b"/>
            <a:pathLst>
              <a:path w="263525" h="358139">
                <a:moveTo>
                  <a:pt x="88910" y="191770"/>
                </a:moveTo>
                <a:lnTo>
                  <a:pt x="73334" y="191770"/>
                </a:lnTo>
                <a:lnTo>
                  <a:pt x="77937" y="198120"/>
                </a:lnTo>
                <a:lnTo>
                  <a:pt x="83515" y="203200"/>
                </a:lnTo>
                <a:lnTo>
                  <a:pt x="89794" y="207010"/>
                </a:lnTo>
                <a:lnTo>
                  <a:pt x="89763" y="229870"/>
                </a:lnTo>
                <a:lnTo>
                  <a:pt x="86227" y="233680"/>
                </a:lnTo>
                <a:lnTo>
                  <a:pt x="81564" y="234950"/>
                </a:lnTo>
                <a:lnTo>
                  <a:pt x="46725" y="240030"/>
                </a:lnTo>
                <a:lnTo>
                  <a:pt x="28186" y="245110"/>
                </a:lnTo>
                <a:lnTo>
                  <a:pt x="13373" y="257810"/>
                </a:lnTo>
                <a:lnTo>
                  <a:pt x="3554" y="274320"/>
                </a:lnTo>
                <a:lnTo>
                  <a:pt x="0" y="293370"/>
                </a:lnTo>
                <a:lnTo>
                  <a:pt x="0" y="358140"/>
                </a:lnTo>
                <a:lnTo>
                  <a:pt x="11978" y="358140"/>
                </a:lnTo>
                <a:lnTo>
                  <a:pt x="11978" y="335280"/>
                </a:lnTo>
                <a:lnTo>
                  <a:pt x="59862" y="335280"/>
                </a:lnTo>
                <a:lnTo>
                  <a:pt x="59862" y="322580"/>
                </a:lnTo>
                <a:lnTo>
                  <a:pt x="11978" y="322580"/>
                </a:lnTo>
                <a:lnTo>
                  <a:pt x="11978" y="293370"/>
                </a:lnTo>
                <a:lnTo>
                  <a:pt x="33889" y="256540"/>
                </a:lnTo>
                <a:lnTo>
                  <a:pt x="69524" y="248920"/>
                </a:lnTo>
                <a:lnTo>
                  <a:pt x="83026" y="248920"/>
                </a:lnTo>
                <a:lnTo>
                  <a:pt x="81899" y="246380"/>
                </a:lnTo>
                <a:lnTo>
                  <a:pt x="86197" y="246380"/>
                </a:lnTo>
                <a:lnTo>
                  <a:pt x="87630" y="245110"/>
                </a:lnTo>
                <a:lnTo>
                  <a:pt x="103100" y="245110"/>
                </a:lnTo>
                <a:lnTo>
                  <a:pt x="97292" y="238760"/>
                </a:lnTo>
                <a:lnTo>
                  <a:pt x="100065" y="234950"/>
                </a:lnTo>
                <a:lnTo>
                  <a:pt x="101742" y="229870"/>
                </a:lnTo>
                <a:lnTo>
                  <a:pt x="101742" y="214630"/>
                </a:lnTo>
                <a:lnTo>
                  <a:pt x="173553" y="214630"/>
                </a:lnTo>
                <a:lnTo>
                  <a:pt x="173553" y="209550"/>
                </a:lnTo>
                <a:lnTo>
                  <a:pt x="131643" y="209550"/>
                </a:lnTo>
                <a:lnTo>
                  <a:pt x="119706" y="208280"/>
                </a:lnTo>
                <a:lnTo>
                  <a:pt x="108390" y="204470"/>
                </a:lnTo>
                <a:lnTo>
                  <a:pt x="98017" y="199390"/>
                </a:lnTo>
                <a:lnTo>
                  <a:pt x="88910" y="191770"/>
                </a:lnTo>
                <a:close/>
              </a:path>
              <a:path w="263525" h="358139">
                <a:moveTo>
                  <a:pt x="59862" y="335280"/>
                </a:moveTo>
                <a:lnTo>
                  <a:pt x="47914" y="335280"/>
                </a:lnTo>
                <a:lnTo>
                  <a:pt x="47914" y="358140"/>
                </a:lnTo>
                <a:lnTo>
                  <a:pt x="59862" y="358140"/>
                </a:lnTo>
                <a:lnTo>
                  <a:pt x="59862" y="335280"/>
                </a:lnTo>
                <a:close/>
              </a:path>
              <a:path w="263525" h="358139">
                <a:moveTo>
                  <a:pt x="137647" y="294640"/>
                </a:moveTo>
                <a:lnTo>
                  <a:pt x="125699" y="294640"/>
                </a:lnTo>
                <a:lnTo>
                  <a:pt x="125699" y="358140"/>
                </a:lnTo>
                <a:lnTo>
                  <a:pt x="137647" y="358140"/>
                </a:lnTo>
                <a:lnTo>
                  <a:pt x="137647" y="294640"/>
                </a:lnTo>
                <a:close/>
              </a:path>
              <a:path w="263525" h="358139">
                <a:moveTo>
                  <a:pt x="215463" y="311150"/>
                </a:moveTo>
                <a:lnTo>
                  <a:pt x="203484" y="311150"/>
                </a:lnTo>
                <a:lnTo>
                  <a:pt x="203484" y="358140"/>
                </a:lnTo>
                <a:lnTo>
                  <a:pt x="215463" y="358140"/>
                </a:lnTo>
                <a:lnTo>
                  <a:pt x="215463" y="335280"/>
                </a:lnTo>
                <a:lnTo>
                  <a:pt x="263316" y="335280"/>
                </a:lnTo>
                <a:lnTo>
                  <a:pt x="263316" y="322580"/>
                </a:lnTo>
                <a:lnTo>
                  <a:pt x="215463" y="322580"/>
                </a:lnTo>
                <a:lnTo>
                  <a:pt x="215463" y="311150"/>
                </a:lnTo>
                <a:close/>
              </a:path>
              <a:path w="263525" h="358139">
                <a:moveTo>
                  <a:pt x="263316" y="335280"/>
                </a:moveTo>
                <a:lnTo>
                  <a:pt x="251368" y="335280"/>
                </a:lnTo>
                <a:lnTo>
                  <a:pt x="251368" y="358140"/>
                </a:lnTo>
                <a:lnTo>
                  <a:pt x="263316" y="358140"/>
                </a:lnTo>
                <a:lnTo>
                  <a:pt x="263316" y="335280"/>
                </a:lnTo>
                <a:close/>
              </a:path>
              <a:path w="263525" h="358139">
                <a:moveTo>
                  <a:pt x="59862" y="311150"/>
                </a:moveTo>
                <a:lnTo>
                  <a:pt x="47914" y="311150"/>
                </a:lnTo>
                <a:lnTo>
                  <a:pt x="47914" y="322580"/>
                </a:lnTo>
                <a:lnTo>
                  <a:pt x="59862" y="322580"/>
                </a:lnTo>
                <a:lnTo>
                  <a:pt x="59862" y="311150"/>
                </a:lnTo>
                <a:close/>
              </a:path>
              <a:path w="263525" h="358139">
                <a:moveTo>
                  <a:pt x="239586" y="248920"/>
                </a:moveTo>
                <a:lnTo>
                  <a:pt x="193852" y="248920"/>
                </a:lnTo>
                <a:lnTo>
                  <a:pt x="215036" y="251460"/>
                </a:lnTo>
                <a:lnTo>
                  <a:pt x="229457" y="256540"/>
                </a:lnTo>
                <a:lnTo>
                  <a:pt x="240974" y="265430"/>
                </a:lnTo>
                <a:lnTo>
                  <a:pt x="248606" y="278130"/>
                </a:lnTo>
                <a:lnTo>
                  <a:pt x="251368" y="293370"/>
                </a:lnTo>
                <a:lnTo>
                  <a:pt x="251368" y="322580"/>
                </a:lnTo>
                <a:lnTo>
                  <a:pt x="263316" y="322580"/>
                </a:lnTo>
                <a:lnTo>
                  <a:pt x="263316" y="293370"/>
                </a:lnTo>
                <a:lnTo>
                  <a:pt x="259766" y="274320"/>
                </a:lnTo>
                <a:lnTo>
                  <a:pt x="249955" y="257810"/>
                </a:lnTo>
                <a:lnTo>
                  <a:pt x="239586" y="248920"/>
                </a:lnTo>
                <a:close/>
              </a:path>
              <a:path w="263525" h="358139">
                <a:moveTo>
                  <a:pt x="83026" y="248920"/>
                </a:moveTo>
                <a:lnTo>
                  <a:pt x="69524" y="248920"/>
                </a:lnTo>
                <a:lnTo>
                  <a:pt x="91257" y="297180"/>
                </a:lnTo>
                <a:lnTo>
                  <a:pt x="93421" y="298450"/>
                </a:lnTo>
                <a:lnTo>
                  <a:pt x="96743" y="298450"/>
                </a:lnTo>
                <a:lnTo>
                  <a:pt x="125699" y="294640"/>
                </a:lnTo>
                <a:lnTo>
                  <a:pt x="173627" y="294640"/>
                </a:lnTo>
                <a:lnTo>
                  <a:pt x="177560" y="285750"/>
                </a:lnTo>
                <a:lnTo>
                  <a:pt x="99364" y="285750"/>
                </a:lnTo>
                <a:lnTo>
                  <a:pt x="83026" y="248920"/>
                </a:lnTo>
                <a:close/>
              </a:path>
              <a:path w="263525" h="358139">
                <a:moveTo>
                  <a:pt x="173627" y="294640"/>
                </a:moveTo>
                <a:lnTo>
                  <a:pt x="137647" y="294640"/>
                </a:lnTo>
                <a:lnTo>
                  <a:pt x="166603" y="298450"/>
                </a:lnTo>
                <a:lnTo>
                  <a:pt x="169926" y="298450"/>
                </a:lnTo>
                <a:lnTo>
                  <a:pt x="172059" y="297180"/>
                </a:lnTo>
                <a:lnTo>
                  <a:pt x="173065" y="295910"/>
                </a:lnTo>
                <a:lnTo>
                  <a:pt x="173627" y="294640"/>
                </a:lnTo>
                <a:close/>
              </a:path>
              <a:path w="263525" h="358139">
                <a:moveTo>
                  <a:pt x="103100" y="245110"/>
                </a:moveTo>
                <a:lnTo>
                  <a:pt x="87630" y="245110"/>
                </a:lnTo>
                <a:lnTo>
                  <a:pt x="120121" y="283210"/>
                </a:lnTo>
                <a:lnTo>
                  <a:pt x="99364" y="285750"/>
                </a:lnTo>
                <a:lnTo>
                  <a:pt x="163982" y="285750"/>
                </a:lnTo>
                <a:lnTo>
                  <a:pt x="143256" y="283210"/>
                </a:lnTo>
                <a:lnTo>
                  <a:pt x="147588" y="278130"/>
                </a:lnTo>
                <a:lnTo>
                  <a:pt x="131673" y="278130"/>
                </a:lnTo>
                <a:lnTo>
                  <a:pt x="118018" y="261620"/>
                </a:lnTo>
                <a:lnTo>
                  <a:pt x="161667" y="261620"/>
                </a:lnTo>
                <a:lnTo>
                  <a:pt x="171415" y="250190"/>
                </a:lnTo>
                <a:lnTo>
                  <a:pt x="107746" y="250190"/>
                </a:lnTo>
                <a:lnTo>
                  <a:pt x="103100" y="245110"/>
                </a:lnTo>
                <a:close/>
              </a:path>
              <a:path w="263525" h="358139">
                <a:moveTo>
                  <a:pt x="235143" y="245110"/>
                </a:moveTo>
                <a:lnTo>
                  <a:pt x="175747" y="245110"/>
                </a:lnTo>
                <a:lnTo>
                  <a:pt x="177149" y="246380"/>
                </a:lnTo>
                <a:lnTo>
                  <a:pt x="181477" y="246380"/>
                </a:lnTo>
                <a:lnTo>
                  <a:pt x="163982" y="285750"/>
                </a:lnTo>
                <a:lnTo>
                  <a:pt x="177560" y="285750"/>
                </a:lnTo>
                <a:lnTo>
                  <a:pt x="193852" y="248920"/>
                </a:lnTo>
                <a:lnTo>
                  <a:pt x="239586" y="248920"/>
                </a:lnTo>
                <a:lnTo>
                  <a:pt x="235143" y="245110"/>
                </a:lnTo>
                <a:close/>
              </a:path>
              <a:path w="263525" h="358139">
                <a:moveTo>
                  <a:pt x="161667" y="261620"/>
                </a:moveTo>
                <a:lnTo>
                  <a:pt x="145328" y="261620"/>
                </a:lnTo>
                <a:lnTo>
                  <a:pt x="131673" y="278130"/>
                </a:lnTo>
                <a:lnTo>
                  <a:pt x="147588" y="278130"/>
                </a:lnTo>
                <a:lnTo>
                  <a:pt x="161667" y="261620"/>
                </a:lnTo>
                <a:close/>
              </a:path>
              <a:path w="263525" h="358139">
                <a:moveTo>
                  <a:pt x="173553" y="214630"/>
                </a:moveTo>
                <a:lnTo>
                  <a:pt x="161604" y="214630"/>
                </a:lnTo>
                <a:lnTo>
                  <a:pt x="161604" y="229870"/>
                </a:lnTo>
                <a:lnTo>
                  <a:pt x="163250" y="234950"/>
                </a:lnTo>
                <a:lnTo>
                  <a:pt x="166055" y="238760"/>
                </a:lnTo>
                <a:lnTo>
                  <a:pt x="155600" y="250190"/>
                </a:lnTo>
                <a:lnTo>
                  <a:pt x="171415" y="250190"/>
                </a:lnTo>
                <a:lnTo>
                  <a:pt x="175747" y="245110"/>
                </a:lnTo>
                <a:lnTo>
                  <a:pt x="235143" y="245110"/>
                </a:lnTo>
                <a:lnTo>
                  <a:pt x="216590" y="240030"/>
                </a:lnTo>
                <a:lnTo>
                  <a:pt x="181782" y="234950"/>
                </a:lnTo>
                <a:lnTo>
                  <a:pt x="177119" y="233680"/>
                </a:lnTo>
                <a:lnTo>
                  <a:pt x="173583" y="229870"/>
                </a:lnTo>
                <a:lnTo>
                  <a:pt x="173553" y="214630"/>
                </a:lnTo>
                <a:close/>
              </a:path>
              <a:path w="263525" h="358139">
                <a:moveTo>
                  <a:pt x="161604" y="214630"/>
                </a:moveTo>
                <a:lnTo>
                  <a:pt x="101742" y="214630"/>
                </a:lnTo>
                <a:lnTo>
                  <a:pt x="108853" y="217170"/>
                </a:lnTo>
                <a:lnTo>
                  <a:pt x="116246" y="219710"/>
                </a:lnTo>
                <a:lnTo>
                  <a:pt x="123863" y="220980"/>
                </a:lnTo>
                <a:lnTo>
                  <a:pt x="139569" y="220980"/>
                </a:lnTo>
                <a:lnTo>
                  <a:pt x="147222" y="219710"/>
                </a:lnTo>
                <a:lnTo>
                  <a:pt x="154583" y="217170"/>
                </a:lnTo>
                <a:lnTo>
                  <a:pt x="161604" y="214630"/>
                </a:lnTo>
                <a:close/>
              </a:path>
              <a:path w="263525" h="358139">
                <a:moveTo>
                  <a:pt x="143111" y="175260"/>
                </a:moveTo>
                <a:lnTo>
                  <a:pt x="125699" y="175260"/>
                </a:lnTo>
                <a:lnTo>
                  <a:pt x="131331" y="181610"/>
                </a:lnTo>
                <a:lnTo>
                  <a:pt x="138386" y="186690"/>
                </a:lnTo>
                <a:lnTo>
                  <a:pt x="146573" y="190500"/>
                </a:lnTo>
                <a:lnTo>
                  <a:pt x="155600" y="191770"/>
                </a:lnTo>
                <a:lnTo>
                  <a:pt x="174345" y="191770"/>
                </a:lnTo>
                <a:lnTo>
                  <a:pt x="165449" y="198120"/>
                </a:lnTo>
                <a:lnTo>
                  <a:pt x="155204" y="204470"/>
                </a:lnTo>
                <a:lnTo>
                  <a:pt x="143861" y="208280"/>
                </a:lnTo>
                <a:lnTo>
                  <a:pt x="131643" y="209550"/>
                </a:lnTo>
                <a:lnTo>
                  <a:pt x="173553" y="209550"/>
                </a:lnTo>
                <a:lnTo>
                  <a:pt x="173553" y="207010"/>
                </a:lnTo>
                <a:lnTo>
                  <a:pt x="185880" y="196850"/>
                </a:lnTo>
                <a:lnTo>
                  <a:pt x="195319" y="182880"/>
                </a:lnTo>
                <a:lnTo>
                  <a:pt x="196713" y="179070"/>
                </a:lnTo>
                <a:lnTo>
                  <a:pt x="155600" y="179070"/>
                </a:lnTo>
                <a:lnTo>
                  <a:pt x="147659" y="177800"/>
                </a:lnTo>
                <a:lnTo>
                  <a:pt x="143111" y="175260"/>
                </a:lnTo>
                <a:close/>
              </a:path>
              <a:path w="263525" h="358139">
                <a:moveTo>
                  <a:pt x="137647" y="0"/>
                </a:moveTo>
                <a:lnTo>
                  <a:pt x="125699" y="0"/>
                </a:lnTo>
                <a:lnTo>
                  <a:pt x="110946" y="1270"/>
                </a:lnTo>
                <a:lnTo>
                  <a:pt x="97078" y="6350"/>
                </a:lnTo>
                <a:lnTo>
                  <a:pt x="84628" y="13970"/>
                </a:lnTo>
                <a:lnTo>
                  <a:pt x="74127" y="24130"/>
                </a:lnTo>
                <a:lnTo>
                  <a:pt x="58804" y="33020"/>
                </a:lnTo>
                <a:lnTo>
                  <a:pt x="47400" y="45720"/>
                </a:lnTo>
                <a:lnTo>
                  <a:pt x="40664" y="62230"/>
                </a:lnTo>
                <a:lnTo>
                  <a:pt x="39349" y="80010"/>
                </a:lnTo>
                <a:lnTo>
                  <a:pt x="41544" y="104140"/>
                </a:lnTo>
                <a:lnTo>
                  <a:pt x="38039" y="107950"/>
                </a:lnTo>
                <a:lnTo>
                  <a:pt x="35905" y="113030"/>
                </a:lnTo>
                <a:lnTo>
                  <a:pt x="35905" y="119380"/>
                </a:lnTo>
                <a:lnTo>
                  <a:pt x="37788" y="128270"/>
                </a:lnTo>
                <a:lnTo>
                  <a:pt x="42923" y="135890"/>
                </a:lnTo>
                <a:lnTo>
                  <a:pt x="50538" y="140970"/>
                </a:lnTo>
                <a:lnTo>
                  <a:pt x="59862" y="143510"/>
                </a:lnTo>
                <a:lnTo>
                  <a:pt x="59929" y="151130"/>
                </a:lnTo>
                <a:lnTo>
                  <a:pt x="60263" y="157480"/>
                </a:lnTo>
                <a:lnTo>
                  <a:pt x="61493" y="165100"/>
                </a:lnTo>
                <a:lnTo>
                  <a:pt x="63523" y="171450"/>
                </a:lnTo>
                <a:lnTo>
                  <a:pt x="66324" y="179070"/>
                </a:lnTo>
                <a:lnTo>
                  <a:pt x="66019" y="181610"/>
                </a:lnTo>
                <a:lnTo>
                  <a:pt x="65836" y="182880"/>
                </a:lnTo>
                <a:lnTo>
                  <a:pt x="65836" y="187960"/>
                </a:lnTo>
                <a:lnTo>
                  <a:pt x="68519" y="191770"/>
                </a:lnTo>
                <a:lnTo>
                  <a:pt x="95768" y="191770"/>
                </a:lnTo>
                <a:lnTo>
                  <a:pt x="104795" y="190500"/>
                </a:lnTo>
                <a:lnTo>
                  <a:pt x="112985" y="186690"/>
                </a:lnTo>
                <a:lnTo>
                  <a:pt x="120049" y="181610"/>
                </a:lnTo>
                <a:lnTo>
                  <a:pt x="122309" y="179070"/>
                </a:lnTo>
                <a:lnTo>
                  <a:pt x="78546" y="179070"/>
                </a:lnTo>
                <a:lnTo>
                  <a:pt x="81751" y="171450"/>
                </a:lnTo>
                <a:lnTo>
                  <a:pt x="86989" y="166370"/>
                </a:lnTo>
                <a:lnTo>
                  <a:pt x="93806" y="162560"/>
                </a:lnTo>
                <a:lnTo>
                  <a:pt x="73456" y="162560"/>
                </a:lnTo>
                <a:lnTo>
                  <a:pt x="72359" y="158750"/>
                </a:lnTo>
                <a:lnTo>
                  <a:pt x="71810" y="153670"/>
                </a:lnTo>
                <a:lnTo>
                  <a:pt x="71841" y="130810"/>
                </a:lnTo>
                <a:lnTo>
                  <a:pt x="53248" y="130810"/>
                </a:lnTo>
                <a:lnTo>
                  <a:pt x="47914" y="125730"/>
                </a:lnTo>
                <a:lnTo>
                  <a:pt x="47914" y="113030"/>
                </a:lnTo>
                <a:lnTo>
                  <a:pt x="53248" y="107950"/>
                </a:lnTo>
                <a:lnTo>
                  <a:pt x="71841" y="107950"/>
                </a:lnTo>
                <a:lnTo>
                  <a:pt x="71841" y="96520"/>
                </a:lnTo>
                <a:lnTo>
                  <a:pt x="52913" y="96520"/>
                </a:lnTo>
                <a:lnTo>
                  <a:pt x="51267" y="78740"/>
                </a:lnTo>
                <a:lnTo>
                  <a:pt x="52380" y="64770"/>
                </a:lnTo>
                <a:lnTo>
                  <a:pt x="57912" y="52070"/>
                </a:lnTo>
                <a:lnTo>
                  <a:pt x="67237" y="41910"/>
                </a:lnTo>
                <a:lnTo>
                  <a:pt x="79735" y="35560"/>
                </a:lnTo>
                <a:lnTo>
                  <a:pt x="80863" y="34290"/>
                </a:lnTo>
                <a:lnTo>
                  <a:pt x="81869" y="34290"/>
                </a:lnTo>
                <a:lnTo>
                  <a:pt x="82600" y="33020"/>
                </a:lnTo>
                <a:lnTo>
                  <a:pt x="91229" y="24130"/>
                </a:lnTo>
                <a:lnTo>
                  <a:pt x="101612" y="17780"/>
                </a:lnTo>
                <a:lnTo>
                  <a:pt x="113264" y="12700"/>
                </a:lnTo>
                <a:lnTo>
                  <a:pt x="125699" y="11430"/>
                </a:lnTo>
                <a:lnTo>
                  <a:pt x="174571" y="11430"/>
                </a:lnTo>
                <a:lnTo>
                  <a:pt x="166276" y="6350"/>
                </a:lnTo>
                <a:lnTo>
                  <a:pt x="152404" y="1270"/>
                </a:lnTo>
                <a:lnTo>
                  <a:pt x="137647" y="0"/>
                </a:lnTo>
                <a:close/>
              </a:path>
              <a:path w="263525" h="358139">
                <a:moveTo>
                  <a:pt x="132405" y="161290"/>
                </a:moveTo>
                <a:lnTo>
                  <a:pt x="118932" y="161290"/>
                </a:lnTo>
                <a:lnTo>
                  <a:pt x="115759" y="168910"/>
                </a:lnTo>
                <a:lnTo>
                  <a:pt x="110528" y="173990"/>
                </a:lnTo>
                <a:lnTo>
                  <a:pt x="103708" y="177800"/>
                </a:lnTo>
                <a:lnTo>
                  <a:pt x="95768" y="179070"/>
                </a:lnTo>
                <a:lnTo>
                  <a:pt x="122309" y="179070"/>
                </a:lnTo>
                <a:lnTo>
                  <a:pt x="125699" y="175260"/>
                </a:lnTo>
                <a:lnTo>
                  <a:pt x="143111" y="175260"/>
                </a:lnTo>
                <a:lnTo>
                  <a:pt x="140836" y="173990"/>
                </a:lnTo>
                <a:lnTo>
                  <a:pt x="135596" y="168910"/>
                </a:lnTo>
                <a:lnTo>
                  <a:pt x="132405" y="161290"/>
                </a:lnTo>
                <a:close/>
              </a:path>
              <a:path w="263525" h="358139">
                <a:moveTo>
                  <a:pt x="175509" y="161290"/>
                </a:moveTo>
                <a:lnTo>
                  <a:pt x="149626" y="161290"/>
                </a:lnTo>
                <a:lnTo>
                  <a:pt x="157566" y="162560"/>
                </a:lnTo>
                <a:lnTo>
                  <a:pt x="164386" y="166370"/>
                </a:lnTo>
                <a:lnTo>
                  <a:pt x="169617" y="171450"/>
                </a:lnTo>
                <a:lnTo>
                  <a:pt x="172791" y="179070"/>
                </a:lnTo>
                <a:lnTo>
                  <a:pt x="196713" y="179070"/>
                </a:lnTo>
                <a:lnTo>
                  <a:pt x="197642" y="176530"/>
                </a:lnTo>
                <a:lnTo>
                  <a:pt x="184617" y="176530"/>
                </a:lnTo>
                <a:lnTo>
                  <a:pt x="180002" y="166370"/>
                </a:lnTo>
                <a:lnTo>
                  <a:pt x="175509" y="161290"/>
                </a:lnTo>
                <a:close/>
              </a:path>
              <a:path w="263525" h="358139">
                <a:moveTo>
                  <a:pt x="196547" y="53340"/>
                </a:moveTo>
                <a:lnTo>
                  <a:pt x="173553" y="53340"/>
                </a:lnTo>
                <a:lnTo>
                  <a:pt x="180537" y="54610"/>
                </a:lnTo>
                <a:lnTo>
                  <a:pt x="186244" y="58420"/>
                </a:lnTo>
                <a:lnTo>
                  <a:pt x="190093" y="64770"/>
                </a:lnTo>
                <a:lnTo>
                  <a:pt x="191505" y="71120"/>
                </a:lnTo>
                <a:lnTo>
                  <a:pt x="191414" y="151130"/>
                </a:lnTo>
                <a:lnTo>
                  <a:pt x="191046" y="156210"/>
                </a:lnTo>
                <a:lnTo>
                  <a:pt x="189707" y="163830"/>
                </a:lnTo>
                <a:lnTo>
                  <a:pt x="187545" y="170180"/>
                </a:lnTo>
                <a:lnTo>
                  <a:pt x="184617" y="176530"/>
                </a:lnTo>
                <a:lnTo>
                  <a:pt x="197642" y="176530"/>
                </a:lnTo>
                <a:lnTo>
                  <a:pt x="201358" y="166370"/>
                </a:lnTo>
                <a:lnTo>
                  <a:pt x="203484" y="149860"/>
                </a:lnTo>
                <a:lnTo>
                  <a:pt x="203484" y="143510"/>
                </a:lnTo>
                <a:lnTo>
                  <a:pt x="212795" y="140970"/>
                </a:lnTo>
                <a:lnTo>
                  <a:pt x="220412" y="135890"/>
                </a:lnTo>
                <a:lnTo>
                  <a:pt x="223840" y="130810"/>
                </a:lnTo>
                <a:lnTo>
                  <a:pt x="203484" y="130810"/>
                </a:lnTo>
                <a:lnTo>
                  <a:pt x="203484" y="107950"/>
                </a:lnTo>
                <a:lnTo>
                  <a:pt x="225308" y="107950"/>
                </a:lnTo>
                <a:lnTo>
                  <a:pt x="221772" y="104140"/>
                </a:lnTo>
                <a:lnTo>
                  <a:pt x="222475" y="96520"/>
                </a:lnTo>
                <a:lnTo>
                  <a:pt x="210433" y="96520"/>
                </a:lnTo>
                <a:lnTo>
                  <a:pt x="208239" y="95250"/>
                </a:lnTo>
                <a:lnTo>
                  <a:pt x="203484" y="95250"/>
                </a:lnTo>
                <a:lnTo>
                  <a:pt x="203484" y="71120"/>
                </a:lnTo>
                <a:lnTo>
                  <a:pt x="201130" y="59690"/>
                </a:lnTo>
                <a:lnTo>
                  <a:pt x="196547" y="53340"/>
                </a:lnTo>
                <a:close/>
              </a:path>
              <a:path w="263525" h="358139">
                <a:moveTo>
                  <a:pt x="149626" y="149860"/>
                </a:moveTo>
                <a:lnTo>
                  <a:pt x="93396" y="149860"/>
                </a:lnTo>
                <a:lnTo>
                  <a:pt x="85747" y="153670"/>
                </a:lnTo>
                <a:lnTo>
                  <a:pt x="79025" y="157480"/>
                </a:lnTo>
                <a:lnTo>
                  <a:pt x="73456" y="162560"/>
                </a:lnTo>
                <a:lnTo>
                  <a:pt x="93806" y="162560"/>
                </a:lnTo>
                <a:lnTo>
                  <a:pt x="101742" y="161290"/>
                </a:lnTo>
                <a:lnTo>
                  <a:pt x="175509" y="161290"/>
                </a:lnTo>
                <a:lnTo>
                  <a:pt x="172139" y="157480"/>
                </a:lnTo>
                <a:lnTo>
                  <a:pt x="161767" y="151130"/>
                </a:lnTo>
                <a:lnTo>
                  <a:pt x="149626" y="149860"/>
                </a:lnTo>
                <a:close/>
              </a:path>
              <a:path w="263525" h="358139">
                <a:moveTo>
                  <a:pt x="126065" y="105410"/>
                </a:moveTo>
                <a:lnTo>
                  <a:pt x="109545" y="149860"/>
                </a:lnTo>
                <a:lnTo>
                  <a:pt x="122346" y="149860"/>
                </a:lnTo>
                <a:lnTo>
                  <a:pt x="137281" y="109220"/>
                </a:lnTo>
                <a:lnTo>
                  <a:pt x="126065" y="105410"/>
                </a:lnTo>
                <a:close/>
              </a:path>
              <a:path w="263525" h="358139">
                <a:moveTo>
                  <a:pt x="71841" y="107950"/>
                </a:moveTo>
                <a:lnTo>
                  <a:pt x="59862" y="107950"/>
                </a:lnTo>
                <a:lnTo>
                  <a:pt x="59862" y="130810"/>
                </a:lnTo>
                <a:lnTo>
                  <a:pt x="71841" y="130810"/>
                </a:lnTo>
                <a:lnTo>
                  <a:pt x="71841" y="107950"/>
                </a:lnTo>
                <a:close/>
              </a:path>
              <a:path w="263525" h="358139">
                <a:moveTo>
                  <a:pt x="102351" y="107950"/>
                </a:moveTo>
                <a:lnTo>
                  <a:pt x="89154" y="107950"/>
                </a:lnTo>
                <a:lnTo>
                  <a:pt x="83789" y="113030"/>
                </a:lnTo>
                <a:lnTo>
                  <a:pt x="83789" y="125730"/>
                </a:lnTo>
                <a:lnTo>
                  <a:pt x="89154" y="130810"/>
                </a:lnTo>
                <a:lnTo>
                  <a:pt x="102351" y="130810"/>
                </a:lnTo>
                <a:lnTo>
                  <a:pt x="107746" y="125730"/>
                </a:lnTo>
                <a:lnTo>
                  <a:pt x="107746" y="113030"/>
                </a:lnTo>
                <a:lnTo>
                  <a:pt x="102351" y="107950"/>
                </a:lnTo>
                <a:close/>
              </a:path>
              <a:path w="263525" h="358139">
                <a:moveTo>
                  <a:pt x="168219" y="107950"/>
                </a:moveTo>
                <a:lnTo>
                  <a:pt x="154990" y="107950"/>
                </a:lnTo>
                <a:lnTo>
                  <a:pt x="149626" y="113030"/>
                </a:lnTo>
                <a:lnTo>
                  <a:pt x="149626" y="125730"/>
                </a:lnTo>
                <a:lnTo>
                  <a:pt x="154990" y="130810"/>
                </a:lnTo>
                <a:lnTo>
                  <a:pt x="168219" y="130810"/>
                </a:lnTo>
                <a:lnTo>
                  <a:pt x="173553" y="125730"/>
                </a:lnTo>
                <a:lnTo>
                  <a:pt x="173553" y="113030"/>
                </a:lnTo>
                <a:lnTo>
                  <a:pt x="168219" y="107950"/>
                </a:lnTo>
                <a:close/>
              </a:path>
              <a:path w="263525" h="358139">
                <a:moveTo>
                  <a:pt x="225308" y="107950"/>
                </a:moveTo>
                <a:lnTo>
                  <a:pt x="210098" y="107950"/>
                </a:lnTo>
                <a:lnTo>
                  <a:pt x="215463" y="113030"/>
                </a:lnTo>
                <a:lnTo>
                  <a:pt x="215463" y="125730"/>
                </a:lnTo>
                <a:lnTo>
                  <a:pt x="210098" y="130810"/>
                </a:lnTo>
                <a:lnTo>
                  <a:pt x="223840" y="130810"/>
                </a:lnTo>
                <a:lnTo>
                  <a:pt x="225554" y="128270"/>
                </a:lnTo>
                <a:lnTo>
                  <a:pt x="227441" y="119380"/>
                </a:lnTo>
                <a:lnTo>
                  <a:pt x="227441" y="113030"/>
                </a:lnTo>
                <a:lnTo>
                  <a:pt x="225308" y="107950"/>
                </a:lnTo>
                <a:close/>
              </a:path>
              <a:path w="263525" h="358139">
                <a:moveTo>
                  <a:pt x="103723" y="41910"/>
                </a:moveTo>
                <a:lnTo>
                  <a:pt x="89763" y="41910"/>
                </a:lnTo>
                <a:lnTo>
                  <a:pt x="78135" y="44450"/>
                </a:lnTo>
                <a:lnTo>
                  <a:pt x="68629" y="50800"/>
                </a:lnTo>
                <a:lnTo>
                  <a:pt x="62215" y="59690"/>
                </a:lnTo>
                <a:lnTo>
                  <a:pt x="59862" y="71120"/>
                </a:lnTo>
                <a:lnTo>
                  <a:pt x="59862" y="95250"/>
                </a:lnTo>
                <a:lnTo>
                  <a:pt x="55107" y="95250"/>
                </a:lnTo>
                <a:lnTo>
                  <a:pt x="52913" y="96520"/>
                </a:lnTo>
                <a:lnTo>
                  <a:pt x="71841" y="96520"/>
                </a:lnTo>
                <a:lnTo>
                  <a:pt x="71841" y="62230"/>
                </a:lnTo>
                <a:lnTo>
                  <a:pt x="79888" y="53340"/>
                </a:lnTo>
                <a:lnTo>
                  <a:pt x="115010" y="53340"/>
                </a:lnTo>
                <a:lnTo>
                  <a:pt x="113182" y="52070"/>
                </a:lnTo>
                <a:lnTo>
                  <a:pt x="108722" y="46990"/>
                </a:lnTo>
                <a:lnTo>
                  <a:pt x="106680" y="44450"/>
                </a:lnTo>
                <a:lnTo>
                  <a:pt x="105582" y="43180"/>
                </a:lnTo>
                <a:lnTo>
                  <a:pt x="103723" y="41910"/>
                </a:lnTo>
                <a:close/>
              </a:path>
              <a:path w="263525" h="358139">
                <a:moveTo>
                  <a:pt x="174571" y="11430"/>
                </a:moveTo>
                <a:lnTo>
                  <a:pt x="137647" y="11430"/>
                </a:lnTo>
                <a:lnTo>
                  <a:pt x="150069" y="12700"/>
                </a:lnTo>
                <a:lnTo>
                  <a:pt x="161723" y="17780"/>
                </a:lnTo>
                <a:lnTo>
                  <a:pt x="172113" y="24130"/>
                </a:lnTo>
                <a:lnTo>
                  <a:pt x="180746" y="33020"/>
                </a:lnTo>
                <a:lnTo>
                  <a:pt x="181477" y="34290"/>
                </a:lnTo>
                <a:lnTo>
                  <a:pt x="182483" y="34290"/>
                </a:lnTo>
                <a:lnTo>
                  <a:pt x="183642" y="35560"/>
                </a:lnTo>
                <a:lnTo>
                  <a:pt x="196117" y="41910"/>
                </a:lnTo>
                <a:lnTo>
                  <a:pt x="205423" y="52070"/>
                </a:lnTo>
                <a:lnTo>
                  <a:pt x="210941" y="64770"/>
                </a:lnTo>
                <a:lnTo>
                  <a:pt x="212049" y="78740"/>
                </a:lnTo>
                <a:lnTo>
                  <a:pt x="210433" y="96520"/>
                </a:lnTo>
                <a:lnTo>
                  <a:pt x="222475" y="96520"/>
                </a:lnTo>
                <a:lnTo>
                  <a:pt x="223997" y="80010"/>
                </a:lnTo>
                <a:lnTo>
                  <a:pt x="222669" y="62230"/>
                </a:lnTo>
                <a:lnTo>
                  <a:pt x="215931" y="45720"/>
                </a:lnTo>
                <a:lnTo>
                  <a:pt x="204525" y="33020"/>
                </a:lnTo>
                <a:lnTo>
                  <a:pt x="189189" y="24130"/>
                </a:lnTo>
                <a:lnTo>
                  <a:pt x="178718" y="13970"/>
                </a:lnTo>
                <a:lnTo>
                  <a:pt x="174571" y="11430"/>
                </a:lnTo>
                <a:close/>
              </a:path>
              <a:path w="263525" h="358139">
                <a:moveTo>
                  <a:pt x="179539" y="83820"/>
                </a:moveTo>
                <a:lnTo>
                  <a:pt x="83789" y="83820"/>
                </a:lnTo>
                <a:lnTo>
                  <a:pt x="83789" y="95250"/>
                </a:lnTo>
                <a:lnTo>
                  <a:pt x="179539" y="95250"/>
                </a:lnTo>
                <a:lnTo>
                  <a:pt x="179539" y="83820"/>
                </a:lnTo>
                <a:close/>
              </a:path>
              <a:path w="263525" h="358139">
                <a:moveTo>
                  <a:pt x="115010" y="53340"/>
                </a:moveTo>
                <a:lnTo>
                  <a:pt x="98785" y="53340"/>
                </a:lnTo>
                <a:lnTo>
                  <a:pt x="105158" y="60960"/>
                </a:lnTo>
                <a:lnTo>
                  <a:pt x="113012" y="67310"/>
                </a:lnTo>
                <a:lnTo>
                  <a:pt x="121974" y="69850"/>
                </a:lnTo>
                <a:lnTo>
                  <a:pt x="131673" y="71120"/>
                </a:lnTo>
                <a:lnTo>
                  <a:pt x="141354" y="69850"/>
                </a:lnTo>
                <a:lnTo>
                  <a:pt x="150304" y="67310"/>
                </a:lnTo>
                <a:lnTo>
                  <a:pt x="158145" y="60960"/>
                </a:lnTo>
                <a:lnTo>
                  <a:pt x="159204" y="59690"/>
                </a:lnTo>
                <a:lnTo>
                  <a:pt x="131673" y="59690"/>
                </a:lnTo>
                <a:lnTo>
                  <a:pt x="124915" y="58420"/>
                </a:lnTo>
                <a:lnTo>
                  <a:pt x="118666" y="55880"/>
                </a:lnTo>
                <a:lnTo>
                  <a:pt x="115010" y="53340"/>
                </a:lnTo>
                <a:close/>
              </a:path>
              <a:path w="263525" h="358139">
                <a:moveTo>
                  <a:pt x="173553" y="41910"/>
                </a:moveTo>
                <a:lnTo>
                  <a:pt x="159623" y="41910"/>
                </a:lnTo>
                <a:lnTo>
                  <a:pt x="157764" y="43180"/>
                </a:lnTo>
                <a:lnTo>
                  <a:pt x="154594" y="46990"/>
                </a:lnTo>
                <a:lnTo>
                  <a:pt x="150151" y="52070"/>
                </a:lnTo>
                <a:lnTo>
                  <a:pt x="144677" y="55880"/>
                </a:lnTo>
                <a:lnTo>
                  <a:pt x="138431" y="58420"/>
                </a:lnTo>
                <a:lnTo>
                  <a:pt x="131673" y="59690"/>
                </a:lnTo>
                <a:lnTo>
                  <a:pt x="159204" y="59690"/>
                </a:lnTo>
                <a:lnTo>
                  <a:pt x="164500" y="53340"/>
                </a:lnTo>
                <a:lnTo>
                  <a:pt x="196547" y="53340"/>
                </a:lnTo>
                <a:lnTo>
                  <a:pt x="194713" y="50800"/>
                </a:lnTo>
                <a:lnTo>
                  <a:pt x="185199" y="44450"/>
                </a:lnTo>
                <a:lnTo>
                  <a:pt x="173553" y="419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95304" y="2888335"/>
            <a:ext cx="287020" cy="358140"/>
          </a:xfrm>
          <a:custGeom>
            <a:avLst/>
            <a:gdLst/>
            <a:ahLst/>
            <a:cxnLst/>
            <a:rect l="l" t="t" r="r" b="b"/>
            <a:pathLst>
              <a:path w="287020" h="358139">
                <a:moveTo>
                  <a:pt x="143645" y="0"/>
                </a:moveTo>
                <a:lnTo>
                  <a:pt x="108736" y="6350"/>
                </a:lnTo>
                <a:lnTo>
                  <a:pt x="80200" y="25400"/>
                </a:lnTo>
                <a:lnTo>
                  <a:pt x="60946" y="54610"/>
                </a:lnTo>
                <a:lnTo>
                  <a:pt x="53881" y="88900"/>
                </a:lnTo>
                <a:lnTo>
                  <a:pt x="53881" y="104140"/>
                </a:lnTo>
                <a:lnTo>
                  <a:pt x="50162" y="107950"/>
                </a:lnTo>
                <a:lnTo>
                  <a:pt x="47907" y="113030"/>
                </a:lnTo>
                <a:lnTo>
                  <a:pt x="47907" y="120650"/>
                </a:lnTo>
                <a:lnTo>
                  <a:pt x="48029" y="121920"/>
                </a:lnTo>
                <a:lnTo>
                  <a:pt x="40717" y="125730"/>
                </a:lnTo>
                <a:lnTo>
                  <a:pt x="35002" y="132080"/>
                </a:lnTo>
                <a:lnTo>
                  <a:pt x="31282" y="140970"/>
                </a:lnTo>
                <a:lnTo>
                  <a:pt x="29954" y="149860"/>
                </a:lnTo>
                <a:lnTo>
                  <a:pt x="29985" y="152400"/>
                </a:lnTo>
                <a:lnTo>
                  <a:pt x="30350" y="154940"/>
                </a:lnTo>
                <a:lnTo>
                  <a:pt x="31021" y="157480"/>
                </a:lnTo>
                <a:lnTo>
                  <a:pt x="20373" y="162560"/>
                </a:lnTo>
                <a:lnTo>
                  <a:pt x="12249" y="171450"/>
                </a:lnTo>
                <a:lnTo>
                  <a:pt x="7331" y="181610"/>
                </a:lnTo>
                <a:lnTo>
                  <a:pt x="6302" y="194310"/>
                </a:lnTo>
                <a:lnTo>
                  <a:pt x="6881" y="200660"/>
                </a:lnTo>
                <a:lnTo>
                  <a:pt x="9075" y="207010"/>
                </a:lnTo>
                <a:lnTo>
                  <a:pt x="12611" y="212090"/>
                </a:lnTo>
                <a:lnTo>
                  <a:pt x="7247" y="215900"/>
                </a:lnTo>
                <a:lnTo>
                  <a:pt x="3345" y="222250"/>
                </a:lnTo>
                <a:lnTo>
                  <a:pt x="1333" y="228600"/>
                </a:lnTo>
                <a:lnTo>
                  <a:pt x="0" y="236220"/>
                </a:lnTo>
                <a:lnTo>
                  <a:pt x="57" y="242570"/>
                </a:lnTo>
                <a:lnTo>
                  <a:pt x="14562" y="267970"/>
                </a:lnTo>
                <a:lnTo>
                  <a:pt x="12855" y="273050"/>
                </a:lnTo>
                <a:lnTo>
                  <a:pt x="11941" y="278130"/>
                </a:lnTo>
                <a:lnTo>
                  <a:pt x="12001" y="358140"/>
                </a:lnTo>
                <a:lnTo>
                  <a:pt x="23950" y="358140"/>
                </a:lnTo>
                <a:lnTo>
                  <a:pt x="23950" y="283210"/>
                </a:lnTo>
                <a:lnTo>
                  <a:pt x="25877" y="271780"/>
                </a:lnTo>
                <a:lnTo>
                  <a:pt x="31368" y="262890"/>
                </a:lnTo>
                <a:lnTo>
                  <a:pt x="38042" y="257810"/>
                </a:lnTo>
                <a:lnTo>
                  <a:pt x="20414" y="257810"/>
                </a:lnTo>
                <a:lnTo>
                  <a:pt x="18128" y="255270"/>
                </a:lnTo>
                <a:lnTo>
                  <a:pt x="16208" y="252730"/>
                </a:lnTo>
                <a:lnTo>
                  <a:pt x="14775" y="250190"/>
                </a:lnTo>
                <a:lnTo>
                  <a:pt x="11727" y="245110"/>
                </a:lnTo>
                <a:lnTo>
                  <a:pt x="11026" y="238760"/>
                </a:lnTo>
                <a:lnTo>
                  <a:pt x="14623" y="226060"/>
                </a:lnTo>
                <a:lnTo>
                  <a:pt x="18707" y="220980"/>
                </a:lnTo>
                <a:lnTo>
                  <a:pt x="24315" y="218440"/>
                </a:lnTo>
                <a:lnTo>
                  <a:pt x="25992" y="217170"/>
                </a:lnTo>
                <a:lnTo>
                  <a:pt x="27120" y="215900"/>
                </a:lnTo>
                <a:lnTo>
                  <a:pt x="27363" y="213360"/>
                </a:lnTo>
                <a:lnTo>
                  <a:pt x="27638" y="212090"/>
                </a:lnTo>
                <a:lnTo>
                  <a:pt x="26937" y="209550"/>
                </a:lnTo>
                <a:lnTo>
                  <a:pt x="25565" y="208280"/>
                </a:lnTo>
                <a:lnTo>
                  <a:pt x="21359" y="204470"/>
                </a:lnTo>
                <a:lnTo>
                  <a:pt x="18768" y="199390"/>
                </a:lnTo>
                <a:lnTo>
                  <a:pt x="39921" y="167640"/>
                </a:lnTo>
                <a:lnTo>
                  <a:pt x="41994" y="167640"/>
                </a:lnTo>
                <a:lnTo>
                  <a:pt x="43823" y="166370"/>
                </a:lnTo>
                <a:lnTo>
                  <a:pt x="45651" y="162560"/>
                </a:lnTo>
                <a:lnTo>
                  <a:pt x="45590" y="160020"/>
                </a:lnTo>
                <a:lnTo>
                  <a:pt x="44493" y="158750"/>
                </a:lnTo>
                <a:lnTo>
                  <a:pt x="42847" y="154940"/>
                </a:lnTo>
                <a:lnTo>
                  <a:pt x="41963" y="152400"/>
                </a:lnTo>
                <a:lnTo>
                  <a:pt x="41902" y="142240"/>
                </a:lnTo>
                <a:lnTo>
                  <a:pt x="46109" y="135890"/>
                </a:lnTo>
                <a:lnTo>
                  <a:pt x="52205" y="133350"/>
                </a:lnTo>
                <a:lnTo>
                  <a:pt x="86133" y="133350"/>
                </a:lnTo>
                <a:lnTo>
                  <a:pt x="85976" y="130810"/>
                </a:lnTo>
                <a:lnTo>
                  <a:pt x="65281" y="130810"/>
                </a:lnTo>
                <a:lnTo>
                  <a:pt x="59947" y="125730"/>
                </a:lnTo>
                <a:lnTo>
                  <a:pt x="59855" y="113030"/>
                </a:lnTo>
                <a:lnTo>
                  <a:pt x="65220" y="107950"/>
                </a:lnTo>
                <a:lnTo>
                  <a:pt x="84566" y="107950"/>
                </a:lnTo>
                <a:lnTo>
                  <a:pt x="84331" y="104140"/>
                </a:lnTo>
                <a:lnTo>
                  <a:pt x="93696" y="96520"/>
                </a:lnTo>
                <a:lnTo>
                  <a:pt x="65860" y="96520"/>
                </a:lnTo>
                <a:lnTo>
                  <a:pt x="65860" y="88900"/>
                </a:lnTo>
                <a:lnTo>
                  <a:pt x="71439" y="60960"/>
                </a:lnTo>
                <a:lnTo>
                  <a:pt x="86719" y="36830"/>
                </a:lnTo>
                <a:lnTo>
                  <a:pt x="109515" y="19050"/>
                </a:lnTo>
                <a:lnTo>
                  <a:pt x="137640" y="11430"/>
                </a:lnTo>
                <a:lnTo>
                  <a:pt x="186182" y="11430"/>
                </a:lnTo>
                <a:lnTo>
                  <a:pt x="178570" y="6350"/>
                </a:lnTo>
                <a:lnTo>
                  <a:pt x="143645" y="0"/>
                </a:lnTo>
                <a:close/>
              </a:path>
              <a:path w="287020" h="358139">
                <a:moveTo>
                  <a:pt x="257904" y="248920"/>
                </a:moveTo>
                <a:lnTo>
                  <a:pt x="199972" y="248920"/>
                </a:lnTo>
                <a:lnTo>
                  <a:pt x="237188" y="252730"/>
                </a:lnTo>
                <a:lnTo>
                  <a:pt x="247653" y="256540"/>
                </a:lnTo>
                <a:lnTo>
                  <a:pt x="255986" y="262890"/>
                </a:lnTo>
                <a:lnTo>
                  <a:pt x="261474" y="271780"/>
                </a:lnTo>
                <a:lnTo>
                  <a:pt x="263401" y="283210"/>
                </a:lnTo>
                <a:lnTo>
                  <a:pt x="263401" y="358140"/>
                </a:lnTo>
                <a:lnTo>
                  <a:pt x="275379" y="358140"/>
                </a:lnTo>
                <a:lnTo>
                  <a:pt x="275410" y="278130"/>
                </a:lnTo>
                <a:lnTo>
                  <a:pt x="274465" y="273050"/>
                </a:lnTo>
                <a:lnTo>
                  <a:pt x="272697" y="267970"/>
                </a:lnTo>
                <a:lnTo>
                  <a:pt x="276934" y="265430"/>
                </a:lnTo>
                <a:lnTo>
                  <a:pt x="280469" y="260350"/>
                </a:lnTo>
                <a:lnTo>
                  <a:pt x="282176" y="257810"/>
                </a:lnTo>
                <a:lnTo>
                  <a:pt x="266814" y="257810"/>
                </a:lnTo>
                <a:lnTo>
                  <a:pt x="261235" y="251460"/>
                </a:lnTo>
                <a:lnTo>
                  <a:pt x="257904" y="248920"/>
                </a:lnTo>
                <a:close/>
              </a:path>
              <a:path w="287020" h="358139">
                <a:moveTo>
                  <a:pt x="100407" y="247650"/>
                </a:moveTo>
                <a:lnTo>
                  <a:pt x="87196" y="247650"/>
                </a:lnTo>
                <a:lnTo>
                  <a:pt x="88110" y="250190"/>
                </a:lnTo>
                <a:lnTo>
                  <a:pt x="97404" y="265430"/>
                </a:lnTo>
                <a:lnTo>
                  <a:pt x="110364" y="276860"/>
                </a:lnTo>
                <a:lnTo>
                  <a:pt x="126073" y="284480"/>
                </a:lnTo>
                <a:lnTo>
                  <a:pt x="143675" y="287020"/>
                </a:lnTo>
                <a:lnTo>
                  <a:pt x="161216" y="284480"/>
                </a:lnTo>
                <a:lnTo>
                  <a:pt x="176925" y="276860"/>
                </a:lnTo>
                <a:lnTo>
                  <a:pt x="178365" y="275590"/>
                </a:lnTo>
                <a:lnTo>
                  <a:pt x="143645" y="275590"/>
                </a:lnTo>
                <a:lnTo>
                  <a:pt x="129827" y="273050"/>
                </a:lnTo>
                <a:lnTo>
                  <a:pt x="117413" y="266700"/>
                </a:lnTo>
                <a:lnTo>
                  <a:pt x="107096" y="257810"/>
                </a:lnTo>
                <a:lnTo>
                  <a:pt x="100407" y="247650"/>
                </a:lnTo>
                <a:close/>
              </a:path>
              <a:path w="287020" h="358139">
                <a:moveTo>
                  <a:pt x="179550" y="210820"/>
                </a:moveTo>
                <a:lnTo>
                  <a:pt x="167571" y="210820"/>
                </a:lnTo>
                <a:lnTo>
                  <a:pt x="167510" y="237490"/>
                </a:lnTo>
                <a:lnTo>
                  <a:pt x="174277" y="245110"/>
                </a:lnTo>
                <a:lnTo>
                  <a:pt x="183299" y="246380"/>
                </a:lnTo>
                <a:lnTo>
                  <a:pt x="187597" y="246380"/>
                </a:lnTo>
                <a:lnTo>
                  <a:pt x="180065" y="259080"/>
                </a:lnTo>
                <a:lnTo>
                  <a:pt x="169774" y="267970"/>
                </a:lnTo>
                <a:lnTo>
                  <a:pt x="157413" y="273050"/>
                </a:lnTo>
                <a:lnTo>
                  <a:pt x="143645" y="275590"/>
                </a:lnTo>
                <a:lnTo>
                  <a:pt x="178365" y="275590"/>
                </a:lnTo>
                <a:lnTo>
                  <a:pt x="189885" y="265430"/>
                </a:lnTo>
                <a:lnTo>
                  <a:pt x="199179" y="250190"/>
                </a:lnTo>
                <a:lnTo>
                  <a:pt x="199972" y="248920"/>
                </a:lnTo>
                <a:lnTo>
                  <a:pt x="257904" y="248920"/>
                </a:lnTo>
                <a:lnTo>
                  <a:pt x="254573" y="246380"/>
                </a:lnTo>
                <a:lnTo>
                  <a:pt x="246990" y="242570"/>
                </a:lnTo>
                <a:lnTo>
                  <a:pt x="238651" y="241300"/>
                </a:lnTo>
                <a:lnTo>
                  <a:pt x="181775" y="233680"/>
                </a:lnTo>
                <a:lnTo>
                  <a:pt x="179520" y="231140"/>
                </a:lnTo>
                <a:lnTo>
                  <a:pt x="179550" y="210820"/>
                </a:lnTo>
                <a:close/>
              </a:path>
              <a:path w="287020" h="358139">
                <a:moveTo>
                  <a:pt x="86133" y="133350"/>
                </a:moveTo>
                <a:lnTo>
                  <a:pt x="52205" y="133350"/>
                </a:lnTo>
                <a:lnTo>
                  <a:pt x="56533" y="139700"/>
                </a:lnTo>
                <a:lnTo>
                  <a:pt x="63726" y="143510"/>
                </a:lnTo>
                <a:lnTo>
                  <a:pt x="74760" y="143510"/>
                </a:lnTo>
                <a:lnTo>
                  <a:pt x="75126" y="149860"/>
                </a:lnTo>
                <a:lnTo>
                  <a:pt x="78024" y="166370"/>
                </a:lnTo>
                <a:lnTo>
                  <a:pt x="84799" y="181610"/>
                </a:lnTo>
                <a:lnTo>
                  <a:pt x="94907" y="194310"/>
                </a:lnTo>
                <a:lnTo>
                  <a:pt x="107800" y="204470"/>
                </a:lnTo>
                <a:lnTo>
                  <a:pt x="107831" y="231140"/>
                </a:lnTo>
                <a:lnTo>
                  <a:pt x="105575" y="233680"/>
                </a:lnTo>
                <a:lnTo>
                  <a:pt x="48699" y="241300"/>
                </a:lnTo>
                <a:lnTo>
                  <a:pt x="40294" y="242570"/>
                </a:lnTo>
                <a:lnTo>
                  <a:pt x="32659" y="246380"/>
                </a:lnTo>
                <a:lnTo>
                  <a:pt x="25974" y="251460"/>
                </a:lnTo>
                <a:lnTo>
                  <a:pt x="20414" y="257810"/>
                </a:lnTo>
                <a:lnTo>
                  <a:pt x="38042" y="257810"/>
                </a:lnTo>
                <a:lnTo>
                  <a:pt x="39710" y="256540"/>
                </a:lnTo>
                <a:lnTo>
                  <a:pt x="50193" y="252730"/>
                </a:lnTo>
                <a:lnTo>
                  <a:pt x="87196" y="247650"/>
                </a:lnTo>
                <a:lnTo>
                  <a:pt x="100407" y="247650"/>
                </a:lnTo>
                <a:lnTo>
                  <a:pt x="99571" y="246380"/>
                </a:lnTo>
                <a:lnTo>
                  <a:pt x="113104" y="245110"/>
                </a:lnTo>
                <a:lnTo>
                  <a:pt x="119840" y="237490"/>
                </a:lnTo>
                <a:lnTo>
                  <a:pt x="119779" y="210820"/>
                </a:lnTo>
                <a:lnTo>
                  <a:pt x="179550" y="210820"/>
                </a:lnTo>
                <a:lnTo>
                  <a:pt x="179550" y="204470"/>
                </a:lnTo>
                <a:lnTo>
                  <a:pt x="181159" y="203200"/>
                </a:lnTo>
                <a:lnTo>
                  <a:pt x="143645" y="203200"/>
                </a:lnTo>
                <a:lnTo>
                  <a:pt x="122174" y="199390"/>
                </a:lnTo>
                <a:lnTo>
                  <a:pt x="104466" y="187960"/>
                </a:lnTo>
                <a:lnTo>
                  <a:pt x="92205" y="170180"/>
                </a:lnTo>
                <a:lnTo>
                  <a:pt x="87074" y="148590"/>
                </a:lnTo>
                <a:lnTo>
                  <a:pt x="86133" y="133350"/>
                </a:lnTo>
                <a:close/>
              </a:path>
              <a:path w="287020" h="358139">
                <a:moveTo>
                  <a:pt x="252838" y="133350"/>
                </a:moveTo>
                <a:lnTo>
                  <a:pt x="235115" y="133350"/>
                </a:lnTo>
                <a:lnTo>
                  <a:pt x="241181" y="135890"/>
                </a:lnTo>
                <a:lnTo>
                  <a:pt x="245387" y="142240"/>
                </a:lnTo>
                <a:lnTo>
                  <a:pt x="245326" y="152400"/>
                </a:lnTo>
                <a:lnTo>
                  <a:pt x="244442" y="154940"/>
                </a:lnTo>
                <a:lnTo>
                  <a:pt x="242796" y="158750"/>
                </a:lnTo>
                <a:lnTo>
                  <a:pt x="241699" y="160020"/>
                </a:lnTo>
                <a:lnTo>
                  <a:pt x="241607" y="162560"/>
                </a:lnTo>
                <a:lnTo>
                  <a:pt x="243497" y="166370"/>
                </a:lnTo>
                <a:lnTo>
                  <a:pt x="245295" y="167640"/>
                </a:lnTo>
                <a:lnTo>
                  <a:pt x="247368" y="167640"/>
                </a:lnTo>
                <a:lnTo>
                  <a:pt x="256464" y="170180"/>
                </a:lnTo>
                <a:lnTo>
                  <a:pt x="263580" y="175260"/>
                </a:lnTo>
                <a:lnTo>
                  <a:pt x="268015" y="184150"/>
                </a:lnTo>
                <a:lnTo>
                  <a:pt x="269070" y="193040"/>
                </a:lnTo>
                <a:lnTo>
                  <a:pt x="268552" y="199390"/>
                </a:lnTo>
                <a:lnTo>
                  <a:pt x="265930" y="204470"/>
                </a:lnTo>
                <a:lnTo>
                  <a:pt x="261755" y="208280"/>
                </a:lnTo>
                <a:lnTo>
                  <a:pt x="260322" y="209550"/>
                </a:lnTo>
                <a:lnTo>
                  <a:pt x="259682" y="212090"/>
                </a:lnTo>
                <a:lnTo>
                  <a:pt x="260170" y="215900"/>
                </a:lnTo>
                <a:lnTo>
                  <a:pt x="261297" y="217170"/>
                </a:lnTo>
                <a:lnTo>
                  <a:pt x="263004" y="218440"/>
                </a:lnTo>
                <a:lnTo>
                  <a:pt x="270264" y="223520"/>
                </a:lnTo>
                <a:lnTo>
                  <a:pt x="274469" y="232410"/>
                </a:lnTo>
                <a:lnTo>
                  <a:pt x="266814" y="257810"/>
                </a:lnTo>
                <a:lnTo>
                  <a:pt x="282176" y="257810"/>
                </a:lnTo>
                <a:lnTo>
                  <a:pt x="283030" y="256540"/>
                </a:lnTo>
                <a:lnTo>
                  <a:pt x="287019" y="243840"/>
                </a:lnTo>
                <a:lnTo>
                  <a:pt x="286756" y="232410"/>
                </a:lnTo>
                <a:lnTo>
                  <a:pt x="282550" y="220980"/>
                </a:lnTo>
                <a:lnTo>
                  <a:pt x="274709" y="212090"/>
                </a:lnTo>
                <a:lnTo>
                  <a:pt x="278244" y="207010"/>
                </a:lnTo>
                <a:lnTo>
                  <a:pt x="280408" y="200660"/>
                </a:lnTo>
                <a:lnTo>
                  <a:pt x="280987" y="194310"/>
                </a:lnTo>
                <a:lnTo>
                  <a:pt x="279963" y="181610"/>
                </a:lnTo>
                <a:lnTo>
                  <a:pt x="275052" y="171450"/>
                </a:lnTo>
                <a:lnTo>
                  <a:pt x="266929" y="162560"/>
                </a:lnTo>
                <a:lnTo>
                  <a:pt x="256268" y="157480"/>
                </a:lnTo>
                <a:lnTo>
                  <a:pt x="256939" y="154940"/>
                </a:lnTo>
                <a:lnTo>
                  <a:pt x="257305" y="152400"/>
                </a:lnTo>
                <a:lnTo>
                  <a:pt x="257365" y="149860"/>
                </a:lnTo>
                <a:lnTo>
                  <a:pt x="256033" y="140970"/>
                </a:lnTo>
                <a:lnTo>
                  <a:pt x="252838" y="133350"/>
                </a:lnTo>
                <a:close/>
              </a:path>
              <a:path w="287020" h="358139">
                <a:moveTo>
                  <a:pt x="167571" y="210820"/>
                </a:moveTo>
                <a:lnTo>
                  <a:pt x="119779" y="210820"/>
                </a:lnTo>
                <a:lnTo>
                  <a:pt x="127185" y="213360"/>
                </a:lnTo>
                <a:lnTo>
                  <a:pt x="135263" y="214630"/>
                </a:lnTo>
                <a:lnTo>
                  <a:pt x="152057" y="214630"/>
                </a:lnTo>
                <a:lnTo>
                  <a:pt x="160134" y="213360"/>
                </a:lnTo>
                <a:lnTo>
                  <a:pt x="167571" y="210820"/>
                </a:lnTo>
                <a:close/>
              </a:path>
              <a:path w="287020" h="358139">
                <a:moveTo>
                  <a:pt x="163568" y="55880"/>
                </a:moveTo>
                <a:lnTo>
                  <a:pt x="143645" y="55880"/>
                </a:lnTo>
                <a:lnTo>
                  <a:pt x="202959" y="104140"/>
                </a:lnTo>
                <a:lnTo>
                  <a:pt x="200215" y="148590"/>
                </a:lnTo>
                <a:lnTo>
                  <a:pt x="195084" y="170180"/>
                </a:lnTo>
                <a:lnTo>
                  <a:pt x="182823" y="187960"/>
                </a:lnTo>
                <a:lnTo>
                  <a:pt x="165115" y="199390"/>
                </a:lnTo>
                <a:lnTo>
                  <a:pt x="143645" y="203200"/>
                </a:lnTo>
                <a:lnTo>
                  <a:pt x="181159" y="203200"/>
                </a:lnTo>
                <a:lnTo>
                  <a:pt x="209271" y="166370"/>
                </a:lnTo>
                <a:lnTo>
                  <a:pt x="212560" y="143510"/>
                </a:lnTo>
                <a:lnTo>
                  <a:pt x="223594" y="143510"/>
                </a:lnTo>
                <a:lnTo>
                  <a:pt x="230787" y="139700"/>
                </a:lnTo>
                <a:lnTo>
                  <a:pt x="235115" y="133350"/>
                </a:lnTo>
                <a:lnTo>
                  <a:pt x="252838" y="133350"/>
                </a:lnTo>
                <a:lnTo>
                  <a:pt x="252306" y="132080"/>
                </a:lnTo>
                <a:lnTo>
                  <a:pt x="251163" y="130810"/>
                </a:lnTo>
                <a:lnTo>
                  <a:pt x="213291" y="130810"/>
                </a:lnTo>
                <a:lnTo>
                  <a:pt x="214754" y="107950"/>
                </a:lnTo>
                <a:lnTo>
                  <a:pt x="237127" y="107950"/>
                </a:lnTo>
                <a:lnTo>
                  <a:pt x="233439" y="104140"/>
                </a:lnTo>
                <a:lnTo>
                  <a:pt x="233439" y="96520"/>
                </a:lnTo>
                <a:lnTo>
                  <a:pt x="221460" y="96520"/>
                </a:lnTo>
                <a:lnTo>
                  <a:pt x="219540" y="95250"/>
                </a:lnTo>
                <a:lnTo>
                  <a:pt x="211615" y="95250"/>
                </a:lnTo>
                <a:lnTo>
                  <a:pt x="163568" y="55880"/>
                </a:lnTo>
                <a:close/>
              </a:path>
              <a:path w="287020" h="358139">
                <a:moveTo>
                  <a:pt x="158915" y="156210"/>
                </a:moveTo>
                <a:lnTo>
                  <a:pt x="151935" y="160020"/>
                </a:lnTo>
                <a:lnTo>
                  <a:pt x="144071" y="161290"/>
                </a:lnTo>
                <a:lnTo>
                  <a:pt x="131696" y="161290"/>
                </a:lnTo>
                <a:lnTo>
                  <a:pt x="131696" y="172720"/>
                </a:lnTo>
                <a:lnTo>
                  <a:pt x="143491" y="172720"/>
                </a:lnTo>
                <a:lnTo>
                  <a:pt x="150647" y="171450"/>
                </a:lnTo>
                <a:lnTo>
                  <a:pt x="157609" y="168910"/>
                </a:lnTo>
                <a:lnTo>
                  <a:pt x="164280" y="166370"/>
                </a:lnTo>
                <a:lnTo>
                  <a:pt x="158915" y="156210"/>
                </a:lnTo>
                <a:close/>
              </a:path>
              <a:path w="287020" h="358139">
                <a:moveTo>
                  <a:pt x="137975" y="99060"/>
                </a:moveTo>
                <a:lnTo>
                  <a:pt x="124960" y="138430"/>
                </a:lnTo>
                <a:lnTo>
                  <a:pt x="126637" y="142240"/>
                </a:lnTo>
                <a:lnTo>
                  <a:pt x="147729" y="148590"/>
                </a:lnTo>
                <a:lnTo>
                  <a:pt x="151539" y="137160"/>
                </a:lnTo>
                <a:lnTo>
                  <a:pt x="139255" y="133350"/>
                </a:lnTo>
                <a:lnTo>
                  <a:pt x="149314" y="102870"/>
                </a:lnTo>
                <a:lnTo>
                  <a:pt x="137975" y="99060"/>
                </a:lnTo>
                <a:close/>
              </a:path>
              <a:path w="287020" h="358139">
                <a:moveTo>
                  <a:pt x="84566" y="107950"/>
                </a:moveTo>
                <a:lnTo>
                  <a:pt x="72535" y="107950"/>
                </a:lnTo>
                <a:lnTo>
                  <a:pt x="74028" y="130810"/>
                </a:lnTo>
                <a:lnTo>
                  <a:pt x="85976" y="130810"/>
                </a:lnTo>
                <a:lnTo>
                  <a:pt x="84566" y="107950"/>
                </a:lnTo>
                <a:close/>
              </a:path>
              <a:path w="287020" h="358139">
                <a:moveTo>
                  <a:pt x="237127" y="107950"/>
                </a:moveTo>
                <a:lnTo>
                  <a:pt x="222070" y="107950"/>
                </a:lnTo>
                <a:lnTo>
                  <a:pt x="227434" y="113030"/>
                </a:lnTo>
                <a:lnTo>
                  <a:pt x="227434" y="125730"/>
                </a:lnTo>
                <a:lnTo>
                  <a:pt x="222070" y="130810"/>
                </a:lnTo>
                <a:lnTo>
                  <a:pt x="251163" y="130810"/>
                </a:lnTo>
                <a:lnTo>
                  <a:pt x="246590" y="125730"/>
                </a:lnTo>
                <a:lnTo>
                  <a:pt x="239291" y="121920"/>
                </a:lnTo>
                <a:lnTo>
                  <a:pt x="239413" y="120650"/>
                </a:lnTo>
                <a:lnTo>
                  <a:pt x="239413" y="113030"/>
                </a:lnTo>
                <a:lnTo>
                  <a:pt x="237127" y="107950"/>
                </a:lnTo>
                <a:close/>
              </a:path>
              <a:path w="287020" h="358139">
                <a:moveTo>
                  <a:pt x="114353" y="101600"/>
                </a:moveTo>
                <a:lnTo>
                  <a:pt x="101125" y="101600"/>
                </a:lnTo>
                <a:lnTo>
                  <a:pt x="95761" y="106680"/>
                </a:lnTo>
                <a:lnTo>
                  <a:pt x="95761" y="119380"/>
                </a:lnTo>
                <a:lnTo>
                  <a:pt x="101125" y="125730"/>
                </a:lnTo>
                <a:lnTo>
                  <a:pt x="114353" y="125730"/>
                </a:lnTo>
                <a:lnTo>
                  <a:pt x="119687" y="119380"/>
                </a:lnTo>
                <a:lnTo>
                  <a:pt x="119687" y="106680"/>
                </a:lnTo>
                <a:lnTo>
                  <a:pt x="114353" y="101600"/>
                </a:lnTo>
                <a:close/>
              </a:path>
              <a:path w="287020" h="358139">
                <a:moveTo>
                  <a:pt x="186164" y="101600"/>
                </a:moveTo>
                <a:lnTo>
                  <a:pt x="172936" y="101600"/>
                </a:lnTo>
                <a:lnTo>
                  <a:pt x="167571" y="106680"/>
                </a:lnTo>
                <a:lnTo>
                  <a:pt x="167571" y="119380"/>
                </a:lnTo>
                <a:lnTo>
                  <a:pt x="172936" y="125730"/>
                </a:lnTo>
                <a:lnTo>
                  <a:pt x="186164" y="125730"/>
                </a:lnTo>
                <a:lnTo>
                  <a:pt x="191529" y="119380"/>
                </a:lnTo>
                <a:lnTo>
                  <a:pt x="191529" y="106680"/>
                </a:lnTo>
                <a:lnTo>
                  <a:pt x="186164" y="101600"/>
                </a:lnTo>
                <a:close/>
              </a:path>
              <a:path w="287020" h="358139">
                <a:moveTo>
                  <a:pt x="149619" y="11430"/>
                </a:moveTo>
                <a:lnTo>
                  <a:pt x="137640" y="11430"/>
                </a:lnTo>
                <a:lnTo>
                  <a:pt x="137640" y="44450"/>
                </a:lnTo>
                <a:lnTo>
                  <a:pt x="75674" y="95250"/>
                </a:lnTo>
                <a:lnTo>
                  <a:pt x="67749" y="95250"/>
                </a:lnTo>
                <a:lnTo>
                  <a:pt x="65860" y="96520"/>
                </a:lnTo>
                <a:lnTo>
                  <a:pt x="93696" y="96520"/>
                </a:lnTo>
                <a:lnTo>
                  <a:pt x="143645" y="55880"/>
                </a:lnTo>
                <a:lnTo>
                  <a:pt x="163568" y="55880"/>
                </a:lnTo>
                <a:lnTo>
                  <a:pt x="149619" y="44450"/>
                </a:lnTo>
                <a:lnTo>
                  <a:pt x="149619" y="11430"/>
                </a:lnTo>
                <a:close/>
              </a:path>
              <a:path w="287020" h="358139">
                <a:moveTo>
                  <a:pt x="186182" y="11430"/>
                </a:moveTo>
                <a:lnTo>
                  <a:pt x="149619" y="11430"/>
                </a:lnTo>
                <a:lnTo>
                  <a:pt x="177766" y="19050"/>
                </a:lnTo>
                <a:lnTo>
                  <a:pt x="200581" y="36830"/>
                </a:lnTo>
                <a:lnTo>
                  <a:pt x="215876" y="60960"/>
                </a:lnTo>
                <a:lnTo>
                  <a:pt x="221460" y="88900"/>
                </a:lnTo>
                <a:lnTo>
                  <a:pt x="221460" y="96520"/>
                </a:lnTo>
                <a:lnTo>
                  <a:pt x="233439" y="96520"/>
                </a:lnTo>
                <a:lnTo>
                  <a:pt x="233439" y="88900"/>
                </a:lnTo>
                <a:lnTo>
                  <a:pt x="226374" y="54610"/>
                </a:lnTo>
                <a:lnTo>
                  <a:pt x="207115" y="25400"/>
                </a:lnTo>
                <a:lnTo>
                  <a:pt x="186182" y="11430"/>
                </a:lnTo>
                <a:close/>
              </a:path>
            </a:pathLst>
          </a:custGeom>
          <a:solidFill>
            <a:srgbClr val="AB103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3168829" y="1108706"/>
            <a:ext cx="1123315" cy="297815"/>
            <a:chOff x="3168829" y="1108706"/>
            <a:chExt cx="1123315" cy="297815"/>
          </a:xfrm>
        </p:grpSpPr>
        <p:sp>
          <p:nvSpPr>
            <p:cNvPr id="21" name="object 21"/>
            <p:cNvSpPr/>
            <p:nvPr/>
          </p:nvSpPr>
          <p:spPr>
            <a:xfrm>
              <a:off x="3173851" y="1113729"/>
              <a:ext cx="1113790" cy="287655"/>
            </a:xfrm>
            <a:custGeom>
              <a:avLst/>
              <a:gdLst/>
              <a:ahLst/>
              <a:cxnLst/>
              <a:rect l="l" t="t" r="r" b="b"/>
              <a:pathLst>
                <a:path w="1113789" h="287655">
                  <a:moveTo>
                    <a:pt x="28712" y="0"/>
                  </a:moveTo>
                  <a:lnTo>
                    <a:pt x="1084478" y="0"/>
                  </a:lnTo>
                  <a:lnTo>
                    <a:pt x="1095625" y="2265"/>
                  </a:lnTo>
                  <a:lnTo>
                    <a:pt x="1104755" y="8435"/>
                  </a:lnTo>
                  <a:lnTo>
                    <a:pt x="1110924" y="17565"/>
                  </a:lnTo>
                  <a:lnTo>
                    <a:pt x="1113190" y="28712"/>
                  </a:lnTo>
                  <a:lnTo>
                    <a:pt x="1113190" y="258531"/>
                  </a:lnTo>
                  <a:lnTo>
                    <a:pt x="1110924" y="269696"/>
                  </a:lnTo>
                  <a:lnTo>
                    <a:pt x="1104755" y="278834"/>
                  </a:lnTo>
                  <a:lnTo>
                    <a:pt x="1095625" y="285007"/>
                  </a:lnTo>
                  <a:lnTo>
                    <a:pt x="1084478" y="287273"/>
                  </a:lnTo>
                  <a:lnTo>
                    <a:pt x="28712" y="287273"/>
                  </a:lnTo>
                  <a:lnTo>
                    <a:pt x="17577" y="285007"/>
                  </a:lnTo>
                  <a:lnTo>
                    <a:pt x="8446" y="278834"/>
                  </a:lnTo>
                  <a:lnTo>
                    <a:pt x="2270" y="269696"/>
                  </a:lnTo>
                  <a:lnTo>
                    <a:pt x="0" y="258531"/>
                  </a:lnTo>
                  <a:lnTo>
                    <a:pt x="0" y="28712"/>
                  </a:lnTo>
                  <a:lnTo>
                    <a:pt x="2270" y="17565"/>
                  </a:lnTo>
                  <a:lnTo>
                    <a:pt x="8446" y="8435"/>
                  </a:lnTo>
                  <a:lnTo>
                    <a:pt x="17577" y="2265"/>
                  </a:lnTo>
                  <a:lnTo>
                    <a:pt x="28712" y="0"/>
                  </a:lnTo>
                  <a:close/>
                </a:path>
              </a:pathLst>
            </a:custGeom>
            <a:ln w="1004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252978" y="1206906"/>
              <a:ext cx="579755" cy="100965"/>
            </a:xfrm>
            <a:custGeom>
              <a:avLst/>
              <a:gdLst/>
              <a:ahLst/>
              <a:cxnLst/>
              <a:rect l="l" t="t" r="r" b="b"/>
              <a:pathLst>
                <a:path w="579754" h="100965">
                  <a:moveTo>
                    <a:pt x="87503" y="87757"/>
                  </a:moveTo>
                  <a:lnTo>
                    <a:pt x="80035" y="71056"/>
                  </a:lnTo>
                  <a:lnTo>
                    <a:pt x="73914" y="57340"/>
                  </a:lnTo>
                  <a:lnTo>
                    <a:pt x="60540" y="27432"/>
                  </a:lnTo>
                  <a:lnTo>
                    <a:pt x="55956" y="17183"/>
                  </a:lnTo>
                  <a:lnTo>
                    <a:pt x="55956" y="57340"/>
                  </a:lnTo>
                  <a:lnTo>
                    <a:pt x="31242" y="57340"/>
                  </a:lnTo>
                  <a:lnTo>
                    <a:pt x="43586" y="27432"/>
                  </a:lnTo>
                  <a:lnTo>
                    <a:pt x="55956" y="57340"/>
                  </a:lnTo>
                  <a:lnTo>
                    <a:pt x="55956" y="17183"/>
                  </a:lnTo>
                  <a:lnTo>
                    <a:pt x="52628" y="9728"/>
                  </a:lnTo>
                  <a:lnTo>
                    <a:pt x="34772" y="9728"/>
                  </a:lnTo>
                  <a:lnTo>
                    <a:pt x="0" y="87757"/>
                  </a:lnTo>
                  <a:lnTo>
                    <a:pt x="18491" y="87757"/>
                  </a:lnTo>
                  <a:lnTo>
                    <a:pt x="25412" y="71056"/>
                  </a:lnTo>
                  <a:lnTo>
                    <a:pt x="61658" y="71056"/>
                  </a:lnTo>
                  <a:lnTo>
                    <a:pt x="68580" y="87757"/>
                  </a:lnTo>
                  <a:lnTo>
                    <a:pt x="87503" y="87757"/>
                  </a:lnTo>
                  <a:close/>
                </a:path>
                <a:path w="579754" h="100965">
                  <a:moveTo>
                    <a:pt x="151384" y="42164"/>
                  </a:moveTo>
                  <a:lnTo>
                    <a:pt x="149225" y="37249"/>
                  </a:lnTo>
                  <a:lnTo>
                    <a:pt x="145783" y="33477"/>
                  </a:lnTo>
                  <a:lnTo>
                    <a:pt x="136359" y="28206"/>
                  </a:lnTo>
                  <a:lnTo>
                    <a:pt x="130848" y="26885"/>
                  </a:lnTo>
                  <a:lnTo>
                    <a:pt x="118135" y="26885"/>
                  </a:lnTo>
                  <a:lnTo>
                    <a:pt x="91097" y="51828"/>
                  </a:lnTo>
                  <a:lnTo>
                    <a:pt x="91097" y="63703"/>
                  </a:lnTo>
                  <a:lnTo>
                    <a:pt x="118135" y="88646"/>
                  </a:lnTo>
                  <a:lnTo>
                    <a:pt x="124536" y="88646"/>
                  </a:lnTo>
                  <a:lnTo>
                    <a:pt x="130848" y="88646"/>
                  </a:lnTo>
                  <a:lnTo>
                    <a:pt x="136359" y="87325"/>
                  </a:lnTo>
                  <a:lnTo>
                    <a:pt x="145783" y="81965"/>
                  </a:lnTo>
                  <a:lnTo>
                    <a:pt x="149225" y="78219"/>
                  </a:lnTo>
                  <a:lnTo>
                    <a:pt x="151384" y="73456"/>
                  </a:lnTo>
                  <a:lnTo>
                    <a:pt x="137883" y="66141"/>
                  </a:lnTo>
                  <a:lnTo>
                    <a:pt x="134874" y="71640"/>
                  </a:lnTo>
                  <a:lnTo>
                    <a:pt x="130352" y="74371"/>
                  </a:lnTo>
                  <a:lnTo>
                    <a:pt x="119875" y="74371"/>
                  </a:lnTo>
                  <a:lnTo>
                    <a:pt x="116128" y="72885"/>
                  </a:lnTo>
                  <a:lnTo>
                    <a:pt x="110185" y="66941"/>
                  </a:lnTo>
                  <a:lnTo>
                    <a:pt x="108712" y="62890"/>
                  </a:lnTo>
                  <a:lnTo>
                    <a:pt x="108712" y="52641"/>
                  </a:lnTo>
                  <a:lnTo>
                    <a:pt x="110185" y="48590"/>
                  </a:lnTo>
                  <a:lnTo>
                    <a:pt x="116128" y="42646"/>
                  </a:lnTo>
                  <a:lnTo>
                    <a:pt x="119875" y="41160"/>
                  </a:lnTo>
                  <a:lnTo>
                    <a:pt x="130263" y="41160"/>
                  </a:lnTo>
                  <a:lnTo>
                    <a:pt x="134810" y="43891"/>
                  </a:lnTo>
                  <a:lnTo>
                    <a:pt x="137883" y="49377"/>
                  </a:lnTo>
                  <a:lnTo>
                    <a:pt x="151384" y="42164"/>
                  </a:lnTo>
                  <a:close/>
                </a:path>
                <a:path w="579754" h="100965">
                  <a:moveTo>
                    <a:pt x="222161" y="51816"/>
                  </a:moveTo>
                  <a:lnTo>
                    <a:pt x="206222" y="30848"/>
                  </a:lnTo>
                  <a:lnTo>
                    <a:pt x="204571" y="29972"/>
                  </a:lnTo>
                  <a:lnTo>
                    <a:pt x="204571" y="52705"/>
                  </a:lnTo>
                  <a:lnTo>
                    <a:pt x="204571" y="62826"/>
                  </a:lnTo>
                  <a:lnTo>
                    <a:pt x="203149" y="66852"/>
                  </a:lnTo>
                  <a:lnTo>
                    <a:pt x="197408" y="72847"/>
                  </a:lnTo>
                  <a:lnTo>
                    <a:pt x="193751" y="74371"/>
                  </a:lnTo>
                  <a:lnTo>
                    <a:pt x="184823" y="74371"/>
                  </a:lnTo>
                  <a:lnTo>
                    <a:pt x="181140" y="72847"/>
                  </a:lnTo>
                  <a:lnTo>
                    <a:pt x="175374" y="66852"/>
                  </a:lnTo>
                  <a:lnTo>
                    <a:pt x="173913" y="62826"/>
                  </a:lnTo>
                  <a:lnTo>
                    <a:pt x="173913" y="52705"/>
                  </a:lnTo>
                  <a:lnTo>
                    <a:pt x="175374" y="48679"/>
                  </a:lnTo>
                  <a:lnTo>
                    <a:pt x="178269" y="45694"/>
                  </a:lnTo>
                  <a:lnTo>
                    <a:pt x="181140" y="42672"/>
                  </a:lnTo>
                  <a:lnTo>
                    <a:pt x="184823" y="41148"/>
                  </a:lnTo>
                  <a:lnTo>
                    <a:pt x="193751" y="41148"/>
                  </a:lnTo>
                  <a:lnTo>
                    <a:pt x="197408" y="42672"/>
                  </a:lnTo>
                  <a:lnTo>
                    <a:pt x="203149" y="48679"/>
                  </a:lnTo>
                  <a:lnTo>
                    <a:pt x="204571" y="52705"/>
                  </a:lnTo>
                  <a:lnTo>
                    <a:pt x="204571" y="29972"/>
                  </a:lnTo>
                  <a:lnTo>
                    <a:pt x="201282" y="28194"/>
                  </a:lnTo>
                  <a:lnTo>
                    <a:pt x="195618" y="26885"/>
                  </a:lnTo>
                  <a:lnTo>
                    <a:pt x="182994" y="26885"/>
                  </a:lnTo>
                  <a:lnTo>
                    <a:pt x="156298" y="51816"/>
                  </a:lnTo>
                  <a:lnTo>
                    <a:pt x="156298" y="63703"/>
                  </a:lnTo>
                  <a:lnTo>
                    <a:pt x="182994" y="88646"/>
                  </a:lnTo>
                  <a:lnTo>
                    <a:pt x="195618" y="88646"/>
                  </a:lnTo>
                  <a:lnTo>
                    <a:pt x="222161" y="63703"/>
                  </a:lnTo>
                  <a:lnTo>
                    <a:pt x="222161" y="51816"/>
                  </a:lnTo>
                  <a:close/>
                </a:path>
                <a:path w="579754" h="100965">
                  <a:moveTo>
                    <a:pt x="301688" y="73456"/>
                  </a:moveTo>
                  <a:lnTo>
                    <a:pt x="292963" y="73456"/>
                  </a:lnTo>
                  <a:lnTo>
                    <a:pt x="292963" y="27774"/>
                  </a:lnTo>
                  <a:lnTo>
                    <a:pt x="275564" y="27774"/>
                  </a:lnTo>
                  <a:lnTo>
                    <a:pt x="275564" y="73456"/>
                  </a:lnTo>
                  <a:lnTo>
                    <a:pt x="251396" y="73456"/>
                  </a:lnTo>
                  <a:lnTo>
                    <a:pt x="251396" y="27774"/>
                  </a:lnTo>
                  <a:lnTo>
                    <a:pt x="234111" y="27774"/>
                  </a:lnTo>
                  <a:lnTo>
                    <a:pt x="234111" y="87757"/>
                  </a:lnTo>
                  <a:lnTo>
                    <a:pt x="285496" y="87757"/>
                  </a:lnTo>
                  <a:lnTo>
                    <a:pt x="285496" y="100888"/>
                  </a:lnTo>
                  <a:lnTo>
                    <a:pt x="301688" y="100888"/>
                  </a:lnTo>
                  <a:lnTo>
                    <a:pt x="301688" y="73456"/>
                  </a:lnTo>
                  <a:close/>
                </a:path>
                <a:path w="579754" h="100965">
                  <a:moveTo>
                    <a:pt x="329869" y="27774"/>
                  </a:moveTo>
                  <a:lnTo>
                    <a:pt x="312470" y="27774"/>
                  </a:lnTo>
                  <a:lnTo>
                    <a:pt x="312470" y="87731"/>
                  </a:lnTo>
                  <a:lnTo>
                    <a:pt x="329869" y="87731"/>
                  </a:lnTo>
                  <a:lnTo>
                    <a:pt x="329869" y="27774"/>
                  </a:lnTo>
                  <a:close/>
                </a:path>
                <a:path w="579754" h="100965">
                  <a:moveTo>
                    <a:pt x="331978" y="6705"/>
                  </a:moveTo>
                  <a:lnTo>
                    <a:pt x="330974" y="4483"/>
                  </a:lnTo>
                  <a:lnTo>
                    <a:pt x="326948" y="914"/>
                  </a:lnTo>
                  <a:lnTo>
                    <a:pt x="324358" y="0"/>
                  </a:lnTo>
                  <a:lnTo>
                    <a:pt x="317957" y="0"/>
                  </a:lnTo>
                  <a:lnTo>
                    <a:pt x="315366" y="952"/>
                  </a:lnTo>
                  <a:lnTo>
                    <a:pt x="311353" y="4673"/>
                  </a:lnTo>
                  <a:lnTo>
                    <a:pt x="310451" y="6705"/>
                  </a:lnTo>
                  <a:lnTo>
                    <a:pt x="310337" y="12471"/>
                  </a:lnTo>
                  <a:lnTo>
                    <a:pt x="311353" y="14757"/>
                  </a:lnTo>
                  <a:lnTo>
                    <a:pt x="315366" y="18478"/>
                  </a:lnTo>
                  <a:lnTo>
                    <a:pt x="317957" y="19418"/>
                  </a:lnTo>
                  <a:lnTo>
                    <a:pt x="324358" y="19418"/>
                  </a:lnTo>
                  <a:lnTo>
                    <a:pt x="326948" y="18478"/>
                  </a:lnTo>
                  <a:lnTo>
                    <a:pt x="330974" y="14668"/>
                  </a:lnTo>
                  <a:lnTo>
                    <a:pt x="331901" y="12471"/>
                  </a:lnTo>
                  <a:lnTo>
                    <a:pt x="331978" y="6705"/>
                  </a:lnTo>
                  <a:close/>
                </a:path>
                <a:path w="579754" h="100965">
                  <a:moveTo>
                    <a:pt x="398767" y="44602"/>
                  </a:moveTo>
                  <a:lnTo>
                    <a:pt x="397294" y="40690"/>
                  </a:lnTo>
                  <a:lnTo>
                    <a:pt x="396265" y="37947"/>
                  </a:lnTo>
                  <a:lnTo>
                    <a:pt x="386334" y="29108"/>
                  </a:lnTo>
                  <a:lnTo>
                    <a:pt x="379171" y="26885"/>
                  </a:lnTo>
                  <a:lnTo>
                    <a:pt x="365048" y="26885"/>
                  </a:lnTo>
                  <a:lnTo>
                    <a:pt x="360362" y="27533"/>
                  </a:lnTo>
                  <a:lnTo>
                    <a:pt x="351218" y="30060"/>
                  </a:lnTo>
                  <a:lnTo>
                    <a:pt x="347319" y="31826"/>
                  </a:lnTo>
                  <a:lnTo>
                    <a:pt x="344055" y="34137"/>
                  </a:lnTo>
                  <a:lnTo>
                    <a:pt x="350266" y="46278"/>
                  </a:lnTo>
                  <a:lnTo>
                    <a:pt x="352437" y="44602"/>
                  </a:lnTo>
                  <a:lnTo>
                    <a:pt x="355028" y="43230"/>
                  </a:lnTo>
                  <a:lnTo>
                    <a:pt x="358140" y="42189"/>
                  </a:lnTo>
                  <a:lnTo>
                    <a:pt x="361213" y="41211"/>
                  </a:lnTo>
                  <a:lnTo>
                    <a:pt x="364350" y="40690"/>
                  </a:lnTo>
                  <a:lnTo>
                    <a:pt x="372160" y="40690"/>
                  </a:lnTo>
                  <a:lnTo>
                    <a:pt x="375627" y="41732"/>
                  </a:lnTo>
                  <a:lnTo>
                    <a:pt x="380238" y="45821"/>
                  </a:lnTo>
                  <a:lnTo>
                    <a:pt x="381393" y="48742"/>
                  </a:lnTo>
                  <a:lnTo>
                    <a:pt x="381393" y="52527"/>
                  </a:lnTo>
                  <a:lnTo>
                    <a:pt x="381393" y="62674"/>
                  </a:lnTo>
                  <a:lnTo>
                    <a:pt x="381393" y="68795"/>
                  </a:lnTo>
                  <a:lnTo>
                    <a:pt x="380415" y="71475"/>
                  </a:lnTo>
                  <a:lnTo>
                    <a:pt x="378764" y="73494"/>
                  </a:lnTo>
                  <a:lnTo>
                    <a:pt x="376478" y="74891"/>
                  </a:lnTo>
                  <a:lnTo>
                    <a:pt x="374167" y="76238"/>
                  </a:lnTo>
                  <a:lnTo>
                    <a:pt x="371513" y="76936"/>
                  </a:lnTo>
                  <a:lnTo>
                    <a:pt x="365506" y="76936"/>
                  </a:lnTo>
                  <a:lnTo>
                    <a:pt x="363105" y="76301"/>
                  </a:lnTo>
                  <a:lnTo>
                    <a:pt x="359625" y="73710"/>
                  </a:lnTo>
                  <a:lnTo>
                    <a:pt x="358749" y="71907"/>
                  </a:lnTo>
                  <a:lnTo>
                    <a:pt x="358749" y="65024"/>
                  </a:lnTo>
                  <a:lnTo>
                    <a:pt x="362305" y="62674"/>
                  </a:lnTo>
                  <a:lnTo>
                    <a:pt x="381393" y="62674"/>
                  </a:lnTo>
                  <a:lnTo>
                    <a:pt x="381393" y="52527"/>
                  </a:lnTo>
                  <a:lnTo>
                    <a:pt x="358775" y="52527"/>
                  </a:lnTo>
                  <a:lnTo>
                    <a:pt x="352285" y="54140"/>
                  </a:lnTo>
                  <a:lnTo>
                    <a:pt x="343903" y="60502"/>
                  </a:lnTo>
                  <a:lnTo>
                    <a:pt x="341795" y="64897"/>
                  </a:lnTo>
                  <a:lnTo>
                    <a:pt x="341795" y="73952"/>
                  </a:lnTo>
                  <a:lnTo>
                    <a:pt x="352221" y="86296"/>
                  </a:lnTo>
                  <a:lnTo>
                    <a:pt x="355600" y="87884"/>
                  </a:lnTo>
                  <a:lnTo>
                    <a:pt x="359600" y="88646"/>
                  </a:lnTo>
                  <a:lnTo>
                    <a:pt x="373126" y="88646"/>
                  </a:lnTo>
                  <a:lnTo>
                    <a:pt x="379222" y="85839"/>
                  </a:lnTo>
                  <a:lnTo>
                    <a:pt x="382485" y="80289"/>
                  </a:lnTo>
                  <a:lnTo>
                    <a:pt x="382485" y="87757"/>
                  </a:lnTo>
                  <a:lnTo>
                    <a:pt x="398767" y="87757"/>
                  </a:lnTo>
                  <a:lnTo>
                    <a:pt x="398767" y="80289"/>
                  </a:lnTo>
                  <a:lnTo>
                    <a:pt x="398767" y="76936"/>
                  </a:lnTo>
                  <a:lnTo>
                    <a:pt x="398767" y="62674"/>
                  </a:lnTo>
                  <a:lnTo>
                    <a:pt x="398767" y="44602"/>
                  </a:lnTo>
                  <a:close/>
                </a:path>
                <a:path w="579754" h="100965">
                  <a:moveTo>
                    <a:pt x="481457" y="73456"/>
                  </a:moveTo>
                  <a:lnTo>
                    <a:pt x="472770" y="73456"/>
                  </a:lnTo>
                  <a:lnTo>
                    <a:pt x="472770" y="27774"/>
                  </a:lnTo>
                  <a:lnTo>
                    <a:pt x="455396" y="27774"/>
                  </a:lnTo>
                  <a:lnTo>
                    <a:pt x="455396" y="73456"/>
                  </a:lnTo>
                  <a:lnTo>
                    <a:pt x="431190" y="73456"/>
                  </a:lnTo>
                  <a:lnTo>
                    <a:pt x="431190" y="27774"/>
                  </a:lnTo>
                  <a:lnTo>
                    <a:pt x="413918" y="27774"/>
                  </a:lnTo>
                  <a:lnTo>
                    <a:pt x="413918" y="87757"/>
                  </a:lnTo>
                  <a:lnTo>
                    <a:pt x="465302" y="87757"/>
                  </a:lnTo>
                  <a:lnTo>
                    <a:pt x="465302" y="100888"/>
                  </a:lnTo>
                  <a:lnTo>
                    <a:pt x="481457" y="100888"/>
                  </a:lnTo>
                  <a:lnTo>
                    <a:pt x="481457" y="73456"/>
                  </a:lnTo>
                  <a:close/>
                </a:path>
                <a:path w="579754" h="100965">
                  <a:moveTo>
                    <a:pt x="509701" y="27774"/>
                  </a:moveTo>
                  <a:lnTo>
                    <a:pt x="492302" y="27774"/>
                  </a:lnTo>
                  <a:lnTo>
                    <a:pt x="492302" y="87731"/>
                  </a:lnTo>
                  <a:lnTo>
                    <a:pt x="509701" y="87731"/>
                  </a:lnTo>
                  <a:lnTo>
                    <a:pt x="509701" y="27774"/>
                  </a:lnTo>
                  <a:close/>
                </a:path>
                <a:path w="579754" h="100965">
                  <a:moveTo>
                    <a:pt x="511810" y="6705"/>
                  </a:moveTo>
                  <a:lnTo>
                    <a:pt x="510806" y="4483"/>
                  </a:lnTo>
                  <a:lnTo>
                    <a:pt x="506780" y="914"/>
                  </a:lnTo>
                  <a:lnTo>
                    <a:pt x="504190" y="0"/>
                  </a:lnTo>
                  <a:lnTo>
                    <a:pt x="497789" y="0"/>
                  </a:lnTo>
                  <a:lnTo>
                    <a:pt x="495173" y="952"/>
                  </a:lnTo>
                  <a:lnTo>
                    <a:pt x="491185" y="4673"/>
                  </a:lnTo>
                  <a:lnTo>
                    <a:pt x="490283" y="6705"/>
                  </a:lnTo>
                  <a:lnTo>
                    <a:pt x="490169" y="12471"/>
                  </a:lnTo>
                  <a:lnTo>
                    <a:pt x="491185" y="14757"/>
                  </a:lnTo>
                  <a:lnTo>
                    <a:pt x="495173" y="18478"/>
                  </a:lnTo>
                  <a:lnTo>
                    <a:pt x="497789" y="19418"/>
                  </a:lnTo>
                  <a:lnTo>
                    <a:pt x="504190" y="19418"/>
                  </a:lnTo>
                  <a:lnTo>
                    <a:pt x="506780" y="18478"/>
                  </a:lnTo>
                  <a:lnTo>
                    <a:pt x="510806" y="14668"/>
                  </a:lnTo>
                  <a:lnTo>
                    <a:pt x="511733" y="12471"/>
                  </a:lnTo>
                  <a:lnTo>
                    <a:pt x="511810" y="6705"/>
                  </a:lnTo>
                  <a:close/>
                </a:path>
                <a:path w="579754" h="100965">
                  <a:moveTo>
                    <a:pt x="579691" y="27774"/>
                  </a:moveTo>
                  <a:lnTo>
                    <a:pt x="564210" y="27774"/>
                  </a:lnTo>
                  <a:lnTo>
                    <a:pt x="564210" y="41948"/>
                  </a:lnTo>
                  <a:lnTo>
                    <a:pt x="564210" y="58978"/>
                  </a:lnTo>
                  <a:lnTo>
                    <a:pt x="547446" y="58978"/>
                  </a:lnTo>
                  <a:lnTo>
                    <a:pt x="544677" y="58318"/>
                  </a:lnTo>
                  <a:lnTo>
                    <a:pt x="541020" y="55537"/>
                  </a:lnTo>
                  <a:lnTo>
                    <a:pt x="540105" y="53378"/>
                  </a:lnTo>
                  <a:lnTo>
                    <a:pt x="540105" y="47434"/>
                  </a:lnTo>
                  <a:lnTo>
                    <a:pt x="541045" y="45262"/>
                  </a:lnTo>
                  <a:lnTo>
                    <a:pt x="544855" y="42583"/>
                  </a:lnTo>
                  <a:lnTo>
                    <a:pt x="547662" y="41948"/>
                  </a:lnTo>
                  <a:lnTo>
                    <a:pt x="564210" y="41948"/>
                  </a:lnTo>
                  <a:lnTo>
                    <a:pt x="564210" y="27774"/>
                  </a:lnTo>
                  <a:lnTo>
                    <a:pt x="542112" y="27774"/>
                  </a:lnTo>
                  <a:lnTo>
                    <a:pt x="535101" y="29692"/>
                  </a:lnTo>
                  <a:lnTo>
                    <a:pt x="524954" y="37338"/>
                  </a:lnTo>
                  <a:lnTo>
                    <a:pt x="522490" y="42583"/>
                  </a:lnTo>
                  <a:lnTo>
                    <a:pt x="522389" y="54229"/>
                  </a:lnTo>
                  <a:lnTo>
                    <a:pt x="523494" y="57975"/>
                  </a:lnTo>
                  <a:lnTo>
                    <a:pt x="525653" y="61061"/>
                  </a:lnTo>
                  <a:lnTo>
                    <a:pt x="527875" y="64135"/>
                  </a:lnTo>
                  <a:lnTo>
                    <a:pt x="531050" y="66509"/>
                  </a:lnTo>
                  <a:lnTo>
                    <a:pt x="535228" y="68122"/>
                  </a:lnTo>
                  <a:lnTo>
                    <a:pt x="521512" y="87757"/>
                  </a:lnTo>
                  <a:lnTo>
                    <a:pt x="540004" y="87757"/>
                  </a:lnTo>
                  <a:lnTo>
                    <a:pt x="551383" y="70599"/>
                  </a:lnTo>
                  <a:lnTo>
                    <a:pt x="564210" y="70599"/>
                  </a:lnTo>
                  <a:lnTo>
                    <a:pt x="564210" y="87757"/>
                  </a:lnTo>
                  <a:lnTo>
                    <a:pt x="579691" y="87757"/>
                  </a:lnTo>
                  <a:lnTo>
                    <a:pt x="579691" y="70599"/>
                  </a:lnTo>
                  <a:lnTo>
                    <a:pt x="579691" y="58978"/>
                  </a:lnTo>
                  <a:lnTo>
                    <a:pt x="579691" y="41948"/>
                  </a:lnTo>
                  <a:lnTo>
                    <a:pt x="579691" y="27774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6812" y="1215288"/>
              <a:ext cx="331104" cy="8068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88304" y="7093119"/>
            <a:ext cx="20764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10" b="1">
                <a:solidFill>
                  <a:srgbClr val="AC1032"/>
                </a:solidFill>
                <a:latin typeface="Trebuchet MS"/>
                <a:cs typeface="Trebuchet MS"/>
              </a:rPr>
              <a:t>110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86211" y="7093119"/>
            <a:ext cx="17081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111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6014" y="683961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 h="0">
                <a:moveTo>
                  <a:pt x="0" y="0"/>
                </a:moveTo>
                <a:lnTo>
                  <a:pt x="3887967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43312" y="537979"/>
            <a:ext cx="385191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9.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Взаємодія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органами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державної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влади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місцевого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самоврядування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995" y="683961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 h="0">
                <a:moveTo>
                  <a:pt x="0" y="0"/>
                </a:moveTo>
                <a:lnTo>
                  <a:pt x="3888022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8304" y="7093119"/>
            <a:ext cx="19621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40" b="1">
                <a:solidFill>
                  <a:srgbClr val="AC1032"/>
                </a:solidFill>
                <a:latin typeface="Trebuchet MS"/>
                <a:cs typeface="Trebuchet MS"/>
              </a:rPr>
              <a:t>112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60618" y="7093119"/>
            <a:ext cx="19621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40" b="1">
                <a:solidFill>
                  <a:srgbClr val="AC1032"/>
                </a:solidFill>
                <a:latin typeface="Trebuchet MS"/>
                <a:cs typeface="Trebuchet MS"/>
              </a:rPr>
              <a:t>113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855886"/>
            <a:ext cx="3914775" cy="137668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15" b="1">
                <a:solidFill>
                  <a:srgbClr val="AC1032"/>
                </a:solidFill>
                <a:latin typeface="Tahoma"/>
                <a:cs typeface="Tahoma"/>
              </a:rPr>
              <a:t>Тема</a:t>
            </a:r>
            <a:r>
              <a:rPr dirty="0" sz="16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-75" b="1">
                <a:solidFill>
                  <a:srgbClr val="AC1032"/>
                </a:solidFill>
                <a:latin typeface="Tahoma"/>
                <a:cs typeface="Tahoma"/>
              </a:rPr>
              <a:t>9.</a:t>
            </a:r>
            <a:r>
              <a:rPr dirty="0" sz="16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40" b="1">
                <a:solidFill>
                  <a:srgbClr val="AC1032"/>
                </a:solidFill>
                <a:latin typeface="Tahoma"/>
                <a:cs typeface="Tahoma"/>
              </a:rPr>
              <a:t>Взаємодія</a:t>
            </a:r>
            <a:r>
              <a:rPr dirty="0" sz="16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90" b="1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endParaRPr sz="1600">
              <a:latin typeface="Tahoma"/>
              <a:cs typeface="Tahoma"/>
            </a:endParaRPr>
          </a:p>
          <a:p>
            <a:pPr marL="12700" marR="732155">
              <a:lnSpc>
                <a:spcPct val="125000"/>
              </a:lnSpc>
            </a:pPr>
            <a:r>
              <a:rPr dirty="0" sz="1600" spc="45" b="1">
                <a:solidFill>
                  <a:srgbClr val="AC1032"/>
                </a:solidFill>
                <a:latin typeface="Tahoma"/>
                <a:cs typeface="Tahoma"/>
              </a:rPr>
              <a:t>з</a:t>
            </a:r>
            <a:r>
              <a:rPr dirty="0" sz="16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45" b="1">
                <a:solidFill>
                  <a:srgbClr val="AC1032"/>
                </a:solidFill>
                <a:latin typeface="Tahoma"/>
                <a:cs typeface="Tahoma"/>
              </a:rPr>
              <a:t>органами</a:t>
            </a:r>
            <a:r>
              <a:rPr dirty="0" sz="16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25" b="1">
                <a:solidFill>
                  <a:srgbClr val="AC1032"/>
                </a:solidFill>
                <a:latin typeface="Tahoma"/>
                <a:cs typeface="Tahoma"/>
              </a:rPr>
              <a:t>державної</a:t>
            </a:r>
            <a:r>
              <a:rPr dirty="0" sz="16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25" b="1">
                <a:solidFill>
                  <a:srgbClr val="AC1032"/>
                </a:solidFill>
                <a:latin typeface="Tahoma"/>
                <a:cs typeface="Tahoma"/>
              </a:rPr>
              <a:t>влади </a:t>
            </a:r>
            <a:r>
              <a:rPr dirty="0" sz="1600" spc="-45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-15" b="1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6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40" b="1">
                <a:solidFill>
                  <a:srgbClr val="AC1032"/>
                </a:solidFill>
                <a:latin typeface="Tahoma"/>
                <a:cs typeface="Tahoma"/>
              </a:rPr>
              <a:t>місцевого</a:t>
            </a:r>
            <a:r>
              <a:rPr dirty="0" sz="16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35" b="1">
                <a:solidFill>
                  <a:srgbClr val="AC1032"/>
                </a:solidFill>
                <a:latin typeface="Tahoma"/>
                <a:cs typeface="Tahoma"/>
              </a:rPr>
              <a:t>самоврядування</a:t>
            </a:r>
            <a:endParaRPr sz="1600">
              <a:latin typeface="Tahoma"/>
              <a:cs typeface="Tahoma"/>
            </a:endParaRPr>
          </a:p>
          <a:p>
            <a:pPr marL="192405" marR="5080">
              <a:lnSpc>
                <a:spcPct val="125000"/>
              </a:lnSpc>
              <a:spcBef>
                <a:spcPts val="1040"/>
              </a:spcBef>
            </a:pPr>
            <a:r>
              <a:rPr dirty="0" sz="800" spc="60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800" spc="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0" i="1">
                <a:solidFill>
                  <a:srgbClr val="231F20"/>
                </a:solidFill>
                <a:latin typeface="Verdana"/>
                <a:cs typeface="Verdana"/>
              </a:rPr>
              <a:t>цій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темі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65" i="1">
                <a:solidFill>
                  <a:srgbClr val="231F20"/>
                </a:solidFill>
                <a:latin typeface="Verdana"/>
                <a:cs typeface="Verdana"/>
              </a:rPr>
              <a:t>ми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5" i="1">
                <a:solidFill>
                  <a:srgbClr val="231F20"/>
                </a:solidFill>
                <a:latin typeface="Verdana"/>
                <a:cs typeface="Verdana"/>
              </a:rPr>
              <a:t>поговоримо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про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35" i="1">
                <a:solidFill>
                  <a:srgbClr val="231F20"/>
                </a:solidFill>
                <a:latin typeface="Verdana"/>
                <a:cs typeface="Verdana"/>
              </a:rPr>
              <a:t>те,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ким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чим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є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ОСББ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для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держави </a:t>
            </a:r>
            <a:r>
              <a:rPr dirty="0" sz="800" spc="-2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8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територіальних</a:t>
            </a:r>
            <a:r>
              <a:rPr dirty="0" sz="8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громад,</a:t>
            </a:r>
            <a:r>
              <a:rPr dirty="0" sz="8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70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8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0" i="1">
                <a:solidFill>
                  <a:srgbClr val="231F20"/>
                </a:solidFill>
                <a:latin typeface="Verdana"/>
                <a:cs typeface="Verdana"/>
              </a:rPr>
              <a:t>останні</a:t>
            </a:r>
            <a:r>
              <a:rPr dirty="0" sz="8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10" i="1">
                <a:solidFill>
                  <a:srgbClr val="231F20"/>
                </a:solidFill>
                <a:latin typeface="Verdana"/>
                <a:cs typeface="Verdana"/>
              </a:rPr>
              <a:t>–</a:t>
            </a:r>
            <a:r>
              <a:rPr dirty="0" sz="800" spc="-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для</a:t>
            </a:r>
            <a:r>
              <a:rPr dirty="0" sz="8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0" i="1">
                <a:solidFill>
                  <a:srgbClr val="231F20"/>
                </a:solidFill>
                <a:latin typeface="Verdana"/>
                <a:cs typeface="Verdana"/>
              </a:rPr>
              <a:t>об’єднань.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2362142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Як,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вашу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думку,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сприймають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одне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одного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держава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органи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міс-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цево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самов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ядування,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дно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?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ким 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вони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дійсності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одне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 одного?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Партнером?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Помічником?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«Непрошеним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контролером»?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«Провокатором»? «Цапом-відбу-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вайлом»?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Обманщиком?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Кожен,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виходячи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свого практичного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досвіду,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дасть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свою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відповідь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поставлене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запитання.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12" y="3428908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розуміємо,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всі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сторони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хотіли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бачити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іншій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стороні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на-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дійного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партнера.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кожен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свої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очікування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«партнерства».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Часом,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наприклад,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хтось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хоче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перекласти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когось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свої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обов’язки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й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проблеми.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очікування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справджуються,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з’являється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роз-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дратування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звинувачення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«обмані»,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«неробстві»,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«провокаціях».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312" y="4343355"/>
            <a:ext cx="3913504" cy="2616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Спробуємо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неупереджено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поглянути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ролі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держави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органів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місцевого самоврядування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зрозуміти, які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взаємні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очі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ування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вип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авданими,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ні.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Почнімо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держави.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приміщення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держав-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ній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власності,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держава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одним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повинна,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всі,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сплачувати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внески.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жаль,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той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обов’язок,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який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держа-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ва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найбільш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платоспроможний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практи-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виконує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найкращим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чином.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Часто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почути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нарікання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тими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іншими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державними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установами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виникають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непорозуміння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сплати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жавні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органи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часом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навіть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вважають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потрібне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закласти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трати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своїх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кошторисів.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Крім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держава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Верховної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Ради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розпоряджа-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ється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коштами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платників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податків,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справедливо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очі-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кують,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державні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програми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соціально-економічного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розвитку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967646"/>
            <a:ext cx="3914775" cy="810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solidFill>
                  <a:srgbClr val="AC1032"/>
                </a:solidFill>
                <a:latin typeface="Tahoma"/>
                <a:cs typeface="Tahoma"/>
              </a:rPr>
              <a:t>Висновки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-195" b="1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00" spc="-100" b="1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оціаці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ОСБ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окрем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орган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заційн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-пр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авов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форм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юри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дичної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особи,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передбачена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Законом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співвласників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1904919"/>
            <a:ext cx="39147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231F20"/>
                </a:solidFill>
                <a:latin typeface="Tahoma"/>
                <a:cs typeface="Tahoma"/>
              </a:rPr>
              <a:t>2.</a:t>
            </a:r>
            <a:r>
              <a:rPr dirty="0" sz="900" spc="1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Членами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асоціації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виключно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97" y="2362121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231F20"/>
                </a:solidFill>
                <a:latin typeface="Tahoma"/>
                <a:cs typeface="Tahoma"/>
              </a:rPr>
              <a:t>3.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засновують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асоціацію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вступають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неї,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зберігають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свій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статус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юридичної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особи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обов’язки,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визначені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Законом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гатоквартирного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297" y="3124016"/>
            <a:ext cx="3914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b="1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r>
              <a:rPr dirty="0" sz="900" spc="-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Унікальною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функцією,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відрізняє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асоціацію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інших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об’єднань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юридичних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осіб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предметом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діяльності,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управлін-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будинком.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61429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1.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Замість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вступу.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Чому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співвласники?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Чому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ОСББ?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38142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цілком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виправдано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відноситься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оптимального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варіанту,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витрачаються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самими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(за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рішення-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зборів,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руками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обраного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правлін-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ня,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наглядом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обраної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ревізійної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комісії).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1752542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Щойно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згадали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«кошти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співвласників»,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згадуватимемо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іще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раз.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дехто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заперечити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мовляв,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після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гроші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потрапили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рахунок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вони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належать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нанню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юридичній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особі.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Дехто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йде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далі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каже,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майно,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набуте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бути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звернено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стягнення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за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боргами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об’єд-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юридичної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особи.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299" y="2819213"/>
            <a:ext cx="3913504" cy="10922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219"/>
              </a:spcBef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Втім,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підстав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тверджень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немає.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Стаття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4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 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 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 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 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будинку»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приводу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прямо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встановлює,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«майно,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придбане</a:t>
            </a:r>
            <a:r>
              <a:rPr dirty="0" sz="900" spc="-9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об’єд-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нанням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за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рахунок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внесків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та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платежів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співвласників,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є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їхньою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спільною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власністю»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Тобто,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набуває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майно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свою </a:t>
            </a:r>
            <a:r>
              <a:rPr dirty="0" sz="900" spc="-2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власність.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наголошуємо,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змінює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відносин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97" y="838153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такого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несуть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«балан-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соутримувач»,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«ЖЕК»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«держава».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1447706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Важливо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усвідомити,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спіль-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ного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майна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ширше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поняття,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ніж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просто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«плата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послуги»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«внески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ОСББ».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завж-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ди,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різняться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форми,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яких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вони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здійснюються.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ник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несе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витрати з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утримання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спільного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майна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незалежно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фактично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користується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таким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майном.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2514496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Але,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треба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разом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утримувати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майно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нести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відпо-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відні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витрати,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треба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домовлятися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що,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кошти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робити.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Іншими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словами,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динку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просто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приречені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домовлятися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і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приймати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спільні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рішен-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ня.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Відмовитися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цього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можна,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відмовившись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своєї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ква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тири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лово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приміщення.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3581285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Сьогодні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законодавство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дає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співвласникам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механізми прийнят-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тя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виконання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спільних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рішень.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 співвласників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тирно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них,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найефе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тивніший.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4190968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Чому</a:t>
            </a:r>
            <a:r>
              <a:rPr dirty="0" sz="900" spc="2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2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2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називаємо</a:t>
            </a:r>
            <a:r>
              <a:rPr dirty="0" sz="900" spc="2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2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найефективнішим</a:t>
            </a:r>
            <a:r>
              <a:rPr dirty="0" sz="900" spc="2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інструментом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прийняття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виконання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спільних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рішень?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чому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сила?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97" y="4648170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Погляньте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таблицю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нижче.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ній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порівнюються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різні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економічні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моделі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двома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критеріями: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чиї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(свої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чужі)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чиї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потреби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(свої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чужі)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використовуються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задіяним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моделі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суб’єк-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том.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Оптимальним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порівнянні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варіант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«свої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треби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»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найгірши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«ч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ошт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ч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треби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»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4613" y="5565893"/>
            <a:ext cx="1494212" cy="72517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2827096" y="6335839"/>
            <a:ext cx="1127125" cy="598170"/>
          </a:xfrm>
          <a:custGeom>
            <a:avLst/>
            <a:gdLst/>
            <a:ahLst/>
            <a:cxnLst/>
            <a:rect l="l" t="t" r="r" b="b"/>
            <a:pathLst>
              <a:path w="1127125" h="598170">
                <a:moveTo>
                  <a:pt x="743839" y="322173"/>
                </a:moveTo>
                <a:lnTo>
                  <a:pt x="742581" y="313575"/>
                </a:lnTo>
                <a:lnTo>
                  <a:pt x="739063" y="305854"/>
                </a:lnTo>
                <a:lnTo>
                  <a:pt x="733602" y="299339"/>
                </a:lnTo>
                <a:lnTo>
                  <a:pt x="730885" y="297408"/>
                </a:lnTo>
                <a:lnTo>
                  <a:pt x="730885" y="322338"/>
                </a:lnTo>
                <a:lnTo>
                  <a:pt x="729246" y="329704"/>
                </a:lnTo>
                <a:lnTo>
                  <a:pt x="724789" y="335686"/>
                </a:lnTo>
                <a:lnTo>
                  <a:pt x="718185" y="339699"/>
                </a:lnTo>
                <a:lnTo>
                  <a:pt x="710107" y="341172"/>
                </a:lnTo>
                <a:lnTo>
                  <a:pt x="594182" y="341299"/>
                </a:lnTo>
                <a:lnTo>
                  <a:pt x="592505" y="342011"/>
                </a:lnTo>
                <a:lnTo>
                  <a:pt x="590067" y="344538"/>
                </a:lnTo>
                <a:lnTo>
                  <a:pt x="589407" y="346240"/>
                </a:lnTo>
                <a:lnTo>
                  <a:pt x="591693" y="428980"/>
                </a:lnTo>
                <a:lnTo>
                  <a:pt x="588873" y="442633"/>
                </a:lnTo>
                <a:lnTo>
                  <a:pt x="581698" y="454113"/>
                </a:lnTo>
                <a:lnTo>
                  <a:pt x="571030" y="462457"/>
                </a:lnTo>
                <a:lnTo>
                  <a:pt x="557758" y="466712"/>
                </a:lnTo>
                <a:lnTo>
                  <a:pt x="549960" y="467918"/>
                </a:lnTo>
                <a:lnTo>
                  <a:pt x="544499" y="396125"/>
                </a:lnTo>
                <a:lnTo>
                  <a:pt x="543217" y="387223"/>
                </a:lnTo>
                <a:lnTo>
                  <a:pt x="522401" y="350710"/>
                </a:lnTo>
                <a:lnTo>
                  <a:pt x="511378" y="343255"/>
                </a:lnTo>
                <a:lnTo>
                  <a:pt x="508838" y="341591"/>
                </a:lnTo>
                <a:lnTo>
                  <a:pt x="496341" y="333184"/>
                </a:lnTo>
                <a:lnTo>
                  <a:pt x="484873" y="324637"/>
                </a:lnTo>
                <a:lnTo>
                  <a:pt x="483603" y="323697"/>
                </a:lnTo>
                <a:lnTo>
                  <a:pt x="472605" y="313474"/>
                </a:lnTo>
                <a:lnTo>
                  <a:pt x="465251" y="302831"/>
                </a:lnTo>
                <a:lnTo>
                  <a:pt x="465251" y="148958"/>
                </a:lnTo>
                <a:lnTo>
                  <a:pt x="638238" y="148907"/>
                </a:lnTo>
                <a:lnTo>
                  <a:pt x="680872" y="148920"/>
                </a:lnTo>
                <a:lnTo>
                  <a:pt x="688987" y="150444"/>
                </a:lnTo>
                <a:lnTo>
                  <a:pt x="695693" y="154520"/>
                </a:lnTo>
                <a:lnTo>
                  <a:pt x="700252" y="160566"/>
                </a:lnTo>
                <a:lnTo>
                  <a:pt x="701929" y="167944"/>
                </a:lnTo>
                <a:lnTo>
                  <a:pt x="701929" y="168516"/>
                </a:lnTo>
                <a:lnTo>
                  <a:pt x="660844" y="187198"/>
                </a:lnTo>
                <a:lnTo>
                  <a:pt x="657923" y="190106"/>
                </a:lnTo>
                <a:lnTo>
                  <a:pt x="657923" y="197294"/>
                </a:lnTo>
                <a:lnTo>
                  <a:pt x="660844" y="200202"/>
                </a:lnTo>
                <a:lnTo>
                  <a:pt x="694651" y="200202"/>
                </a:lnTo>
                <a:lnTo>
                  <a:pt x="702754" y="201714"/>
                </a:lnTo>
                <a:lnTo>
                  <a:pt x="709371" y="205816"/>
                </a:lnTo>
                <a:lnTo>
                  <a:pt x="713828" y="211886"/>
                </a:lnTo>
                <a:lnTo>
                  <a:pt x="715467" y="219290"/>
                </a:lnTo>
                <a:lnTo>
                  <a:pt x="713828" y="226733"/>
                </a:lnTo>
                <a:lnTo>
                  <a:pt x="709371" y="232816"/>
                </a:lnTo>
                <a:lnTo>
                  <a:pt x="702754" y="236931"/>
                </a:lnTo>
                <a:lnTo>
                  <a:pt x="694651" y="238442"/>
                </a:lnTo>
                <a:lnTo>
                  <a:pt x="659053" y="238442"/>
                </a:lnTo>
                <a:lnTo>
                  <a:pt x="656120" y="241350"/>
                </a:lnTo>
                <a:lnTo>
                  <a:pt x="656120" y="248539"/>
                </a:lnTo>
                <a:lnTo>
                  <a:pt x="659053" y="251447"/>
                </a:lnTo>
                <a:lnTo>
                  <a:pt x="703453" y="251447"/>
                </a:lnTo>
                <a:lnTo>
                  <a:pt x="711479" y="252971"/>
                </a:lnTo>
                <a:lnTo>
                  <a:pt x="717969" y="257086"/>
                </a:lnTo>
                <a:lnTo>
                  <a:pt x="722299" y="263169"/>
                </a:lnTo>
                <a:lnTo>
                  <a:pt x="723874" y="270573"/>
                </a:lnTo>
                <a:lnTo>
                  <a:pt x="723874" y="271195"/>
                </a:lnTo>
                <a:lnTo>
                  <a:pt x="722376" y="278396"/>
                </a:lnTo>
                <a:lnTo>
                  <a:pt x="718261" y="284365"/>
                </a:lnTo>
                <a:lnTo>
                  <a:pt x="712063" y="288569"/>
                </a:lnTo>
                <a:lnTo>
                  <a:pt x="704342" y="290487"/>
                </a:lnTo>
                <a:lnTo>
                  <a:pt x="654786" y="290487"/>
                </a:lnTo>
                <a:lnTo>
                  <a:pt x="651852" y="293408"/>
                </a:lnTo>
                <a:lnTo>
                  <a:pt x="651852" y="300596"/>
                </a:lnTo>
                <a:lnTo>
                  <a:pt x="654786" y="303504"/>
                </a:lnTo>
                <a:lnTo>
                  <a:pt x="710107" y="303504"/>
                </a:lnTo>
                <a:lnTo>
                  <a:pt x="718185" y="304977"/>
                </a:lnTo>
                <a:lnTo>
                  <a:pt x="724789" y="308991"/>
                </a:lnTo>
                <a:lnTo>
                  <a:pt x="729246" y="314972"/>
                </a:lnTo>
                <a:lnTo>
                  <a:pt x="730885" y="322338"/>
                </a:lnTo>
                <a:lnTo>
                  <a:pt x="730885" y="297408"/>
                </a:lnTo>
                <a:lnTo>
                  <a:pt x="726592" y="294335"/>
                </a:lnTo>
                <a:lnTo>
                  <a:pt x="733171" y="288442"/>
                </a:lnTo>
                <a:lnTo>
                  <a:pt x="736930" y="280009"/>
                </a:lnTo>
                <a:lnTo>
                  <a:pt x="736930" y="270573"/>
                </a:lnTo>
                <a:lnTo>
                  <a:pt x="735609" y="261607"/>
                </a:lnTo>
                <a:lnTo>
                  <a:pt x="731875" y="253619"/>
                </a:lnTo>
                <a:lnTo>
                  <a:pt x="726097" y="246964"/>
                </a:lnTo>
                <a:lnTo>
                  <a:pt x="718604" y="242023"/>
                </a:lnTo>
                <a:lnTo>
                  <a:pt x="724852" y="236220"/>
                </a:lnTo>
                <a:lnTo>
                  <a:pt x="728446" y="228104"/>
                </a:lnTo>
                <a:lnTo>
                  <a:pt x="728522" y="219290"/>
                </a:lnTo>
                <a:lnTo>
                  <a:pt x="726935" y="209677"/>
                </a:lnTo>
                <a:lnTo>
                  <a:pt x="722376" y="201028"/>
                </a:lnTo>
                <a:lnTo>
                  <a:pt x="715391" y="194132"/>
                </a:lnTo>
                <a:lnTo>
                  <a:pt x="706501" y="189484"/>
                </a:lnTo>
                <a:lnTo>
                  <a:pt x="711835" y="183781"/>
                </a:lnTo>
                <a:lnTo>
                  <a:pt x="714857" y="176301"/>
                </a:lnTo>
                <a:lnTo>
                  <a:pt x="714946" y="167944"/>
                </a:lnTo>
                <a:lnTo>
                  <a:pt x="712241" y="155511"/>
                </a:lnTo>
                <a:lnTo>
                  <a:pt x="707453" y="148882"/>
                </a:lnTo>
                <a:lnTo>
                  <a:pt x="704900" y="145338"/>
                </a:lnTo>
                <a:lnTo>
                  <a:pt x="694067" y="138468"/>
                </a:lnTo>
                <a:lnTo>
                  <a:pt x="681024" y="135953"/>
                </a:lnTo>
                <a:lnTo>
                  <a:pt x="680897" y="135928"/>
                </a:lnTo>
                <a:lnTo>
                  <a:pt x="581367" y="135864"/>
                </a:lnTo>
                <a:lnTo>
                  <a:pt x="465251" y="135953"/>
                </a:lnTo>
                <a:lnTo>
                  <a:pt x="465251" y="128651"/>
                </a:lnTo>
                <a:lnTo>
                  <a:pt x="465315" y="120167"/>
                </a:lnTo>
                <a:lnTo>
                  <a:pt x="464680" y="118567"/>
                </a:lnTo>
                <a:lnTo>
                  <a:pt x="462330" y="116205"/>
                </a:lnTo>
                <a:lnTo>
                  <a:pt x="460717" y="115570"/>
                </a:lnTo>
                <a:lnTo>
                  <a:pt x="459041" y="115620"/>
                </a:lnTo>
                <a:lnTo>
                  <a:pt x="452208" y="115620"/>
                </a:lnTo>
                <a:lnTo>
                  <a:pt x="452208" y="128651"/>
                </a:lnTo>
                <a:lnTo>
                  <a:pt x="452208" y="340931"/>
                </a:lnTo>
                <a:lnTo>
                  <a:pt x="396100" y="340931"/>
                </a:lnTo>
                <a:lnTo>
                  <a:pt x="396100" y="128651"/>
                </a:lnTo>
                <a:lnTo>
                  <a:pt x="452208" y="128651"/>
                </a:lnTo>
                <a:lnTo>
                  <a:pt x="452208" y="115620"/>
                </a:lnTo>
                <a:lnTo>
                  <a:pt x="386308" y="115620"/>
                </a:lnTo>
                <a:lnTo>
                  <a:pt x="383082" y="118237"/>
                </a:lnTo>
                <a:lnTo>
                  <a:pt x="383209" y="350837"/>
                </a:lnTo>
                <a:lnTo>
                  <a:pt x="386194" y="353809"/>
                </a:lnTo>
                <a:lnTo>
                  <a:pt x="389915" y="353936"/>
                </a:lnTo>
                <a:lnTo>
                  <a:pt x="462635" y="353936"/>
                </a:lnTo>
                <a:lnTo>
                  <a:pt x="465150" y="350837"/>
                </a:lnTo>
                <a:lnTo>
                  <a:pt x="465251" y="340931"/>
                </a:lnTo>
                <a:lnTo>
                  <a:pt x="465251" y="324637"/>
                </a:lnTo>
                <a:lnTo>
                  <a:pt x="473798" y="332473"/>
                </a:lnTo>
                <a:lnTo>
                  <a:pt x="483133" y="339750"/>
                </a:lnTo>
                <a:lnTo>
                  <a:pt x="492645" y="346417"/>
                </a:lnTo>
                <a:lnTo>
                  <a:pt x="504151" y="354088"/>
                </a:lnTo>
                <a:lnTo>
                  <a:pt x="506653" y="355638"/>
                </a:lnTo>
                <a:lnTo>
                  <a:pt x="508787" y="357073"/>
                </a:lnTo>
                <a:lnTo>
                  <a:pt x="530517" y="389940"/>
                </a:lnTo>
                <a:lnTo>
                  <a:pt x="537552" y="475919"/>
                </a:lnTo>
                <a:lnTo>
                  <a:pt x="537705" y="477723"/>
                </a:lnTo>
                <a:lnTo>
                  <a:pt x="538594" y="479412"/>
                </a:lnTo>
                <a:lnTo>
                  <a:pt x="541426" y="481647"/>
                </a:lnTo>
                <a:lnTo>
                  <a:pt x="543255" y="482130"/>
                </a:lnTo>
                <a:lnTo>
                  <a:pt x="559536" y="479615"/>
                </a:lnTo>
                <a:lnTo>
                  <a:pt x="577278" y="473938"/>
                </a:lnTo>
                <a:lnTo>
                  <a:pt x="584936" y="467918"/>
                </a:lnTo>
                <a:lnTo>
                  <a:pt x="591515" y="462749"/>
                </a:lnTo>
                <a:lnTo>
                  <a:pt x="601052" y="447357"/>
                </a:lnTo>
                <a:lnTo>
                  <a:pt x="604735" y="428980"/>
                </a:lnTo>
                <a:lnTo>
                  <a:pt x="604697" y="428777"/>
                </a:lnTo>
                <a:lnTo>
                  <a:pt x="602627" y="354304"/>
                </a:lnTo>
                <a:lnTo>
                  <a:pt x="710069" y="354190"/>
                </a:lnTo>
                <a:lnTo>
                  <a:pt x="723214" y="351663"/>
                </a:lnTo>
                <a:lnTo>
                  <a:pt x="733958" y="344792"/>
                </a:lnTo>
                <a:lnTo>
                  <a:pt x="741184" y="334619"/>
                </a:lnTo>
                <a:lnTo>
                  <a:pt x="743839" y="322173"/>
                </a:lnTo>
                <a:close/>
              </a:path>
              <a:path w="1127125" h="598170">
                <a:moveTo>
                  <a:pt x="1126921" y="56769"/>
                </a:moveTo>
                <a:lnTo>
                  <a:pt x="1125753" y="45377"/>
                </a:lnTo>
                <a:lnTo>
                  <a:pt x="1122438" y="34747"/>
                </a:lnTo>
                <a:lnTo>
                  <a:pt x="1117193" y="25107"/>
                </a:lnTo>
                <a:lnTo>
                  <a:pt x="1114234" y="21551"/>
                </a:lnTo>
                <a:lnTo>
                  <a:pt x="1114234" y="56769"/>
                </a:lnTo>
                <a:lnTo>
                  <a:pt x="1114234" y="540766"/>
                </a:lnTo>
                <a:lnTo>
                  <a:pt x="1094740" y="577291"/>
                </a:lnTo>
                <a:lnTo>
                  <a:pt x="1070165" y="584847"/>
                </a:lnTo>
                <a:lnTo>
                  <a:pt x="56769" y="584847"/>
                </a:lnTo>
                <a:lnTo>
                  <a:pt x="20269" y="565365"/>
                </a:lnTo>
                <a:lnTo>
                  <a:pt x="12700" y="540766"/>
                </a:lnTo>
                <a:lnTo>
                  <a:pt x="12700" y="56769"/>
                </a:lnTo>
                <a:lnTo>
                  <a:pt x="32181" y="20256"/>
                </a:lnTo>
                <a:lnTo>
                  <a:pt x="56769" y="12700"/>
                </a:lnTo>
                <a:lnTo>
                  <a:pt x="1070165" y="12700"/>
                </a:lnTo>
                <a:lnTo>
                  <a:pt x="1106678" y="32169"/>
                </a:lnTo>
                <a:lnTo>
                  <a:pt x="1114234" y="56769"/>
                </a:lnTo>
                <a:lnTo>
                  <a:pt x="1114234" y="21551"/>
                </a:lnTo>
                <a:lnTo>
                  <a:pt x="1081544" y="1168"/>
                </a:lnTo>
                <a:lnTo>
                  <a:pt x="1070165" y="0"/>
                </a:lnTo>
                <a:lnTo>
                  <a:pt x="56769" y="0"/>
                </a:lnTo>
                <a:lnTo>
                  <a:pt x="16700" y="16700"/>
                </a:lnTo>
                <a:lnTo>
                  <a:pt x="0" y="56769"/>
                </a:lnTo>
                <a:lnTo>
                  <a:pt x="0" y="540766"/>
                </a:lnTo>
                <a:lnTo>
                  <a:pt x="16687" y="580872"/>
                </a:lnTo>
                <a:lnTo>
                  <a:pt x="56769" y="597547"/>
                </a:lnTo>
                <a:lnTo>
                  <a:pt x="1070165" y="597547"/>
                </a:lnTo>
                <a:lnTo>
                  <a:pt x="1081570" y="596392"/>
                </a:lnTo>
                <a:lnTo>
                  <a:pt x="1092200" y="593064"/>
                </a:lnTo>
                <a:lnTo>
                  <a:pt x="1101839" y="587819"/>
                </a:lnTo>
                <a:lnTo>
                  <a:pt x="1105433" y="584847"/>
                </a:lnTo>
                <a:lnTo>
                  <a:pt x="1110246" y="580872"/>
                </a:lnTo>
                <a:lnTo>
                  <a:pt x="1117193" y="572465"/>
                </a:lnTo>
                <a:lnTo>
                  <a:pt x="1122438" y="562825"/>
                </a:lnTo>
                <a:lnTo>
                  <a:pt x="1125753" y="552183"/>
                </a:lnTo>
                <a:lnTo>
                  <a:pt x="1126921" y="540766"/>
                </a:lnTo>
                <a:lnTo>
                  <a:pt x="1126921" y="567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7151" y="5565893"/>
            <a:ext cx="1126836" cy="72431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9898" y="6336705"/>
            <a:ext cx="1488890" cy="595810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6156014" y="4090963"/>
            <a:ext cx="3888104" cy="9525"/>
            <a:chOff x="6156014" y="4090963"/>
            <a:chExt cx="3888104" cy="9525"/>
          </a:xfrm>
        </p:grpSpPr>
        <p:sp>
          <p:nvSpPr>
            <p:cNvPr id="18" name="object 18"/>
            <p:cNvSpPr/>
            <p:nvPr/>
          </p:nvSpPr>
          <p:spPr>
            <a:xfrm>
              <a:off x="6187653" y="4095466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156014" y="4095466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6156014" y="4582301"/>
            <a:ext cx="3888104" cy="9525"/>
            <a:chOff x="6156014" y="4582301"/>
            <a:chExt cx="3888104" cy="9525"/>
          </a:xfrm>
        </p:grpSpPr>
        <p:sp>
          <p:nvSpPr>
            <p:cNvPr id="21" name="object 21"/>
            <p:cNvSpPr/>
            <p:nvPr/>
          </p:nvSpPr>
          <p:spPr>
            <a:xfrm>
              <a:off x="6187653" y="4586803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156014" y="4586803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6414229" y="4186679"/>
            <a:ext cx="33756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1980" marR="5080" indent="-589915">
              <a:lnSpc>
                <a:spcPct val="100000"/>
              </a:lnSpc>
              <a:spcBef>
                <a:spcPts val="100"/>
              </a:spcBef>
            </a:pP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Створення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55">
                <a:solidFill>
                  <a:srgbClr val="AC1032"/>
                </a:solidFill>
                <a:latin typeface="Tahoma"/>
                <a:cs typeface="Tahoma"/>
              </a:rPr>
              <a:t>ОСББ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не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змінює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відносин</a:t>
            </a:r>
            <a:r>
              <a:rPr dirty="0" sz="1000" spc="2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власності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5">
                <a:solidFill>
                  <a:srgbClr val="AC1032"/>
                </a:solidFill>
                <a:latin typeface="Tahoma"/>
                <a:cs typeface="Tahoma"/>
              </a:rPr>
              <a:t>в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багатоквартирному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будинку!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43312" y="6800613"/>
            <a:ext cx="3913504" cy="16510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опановувати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елементарні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прийоми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фінансового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планування,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8304" y="7093119"/>
            <a:ext cx="10541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40" b="1">
                <a:solidFill>
                  <a:srgbClr val="AC1032"/>
                </a:solidFill>
                <a:latin typeface="Trebuchet MS"/>
                <a:cs typeface="Trebuchet MS"/>
              </a:rPr>
              <a:t>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54143" y="7093119"/>
            <a:ext cx="10287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20" b="1">
                <a:solidFill>
                  <a:srgbClr val="AC1032"/>
                </a:solidFill>
                <a:latin typeface="Trebuchet MS"/>
                <a:cs typeface="Trebuchet MS"/>
              </a:rPr>
              <a:t>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43312" y="4800544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Тож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новий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«власник»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інструмент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руках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43312" y="5272949"/>
            <a:ext cx="35344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Додамо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сказаного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дві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тези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місію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суспільстві.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43297" y="5562545"/>
            <a:ext cx="3913504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Перша: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«школа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демократії».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тут,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конкретному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осяжному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зв’язку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собою,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навчаються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обира-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л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л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працьовувати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спільні рішення,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менш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важливо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брати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себе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відповідальність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них.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5"/>
              </a:spcBef>
            </a:pP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Друга: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«школа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бюджетування».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називаємо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тому,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майна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змуше-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8304" y="7093119"/>
            <a:ext cx="20891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10" b="1">
                <a:solidFill>
                  <a:srgbClr val="AC1032"/>
                </a:solidFill>
                <a:latin typeface="Trebuchet MS"/>
                <a:cs typeface="Trebuchet MS"/>
              </a:rPr>
              <a:t>114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60429" y="7093119"/>
            <a:ext cx="19685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40" b="1">
                <a:solidFill>
                  <a:srgbClr val="AC1032"/>
                </a:solidFill>
                <a:latin typeface="Trebuchet MS"/>
                <a:cs typeface="Trebuchet MS"/>
              </a:rPr>
              <a:t>115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85191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9.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Взаємодія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органами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державної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влади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місцевого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самоврядування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адміністративної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відповідальності,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часом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«політичний»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захист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(наприклад,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звернення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міських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рад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відповідних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державних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критичних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ситуаціях).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09" y="1447708"/>
            <a:ext cx="3913504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40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означили основні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ролі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держави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місцевого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врядування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от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роль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вичерпуєть-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ся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роллю, яку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воно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виконує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будь-якого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ба-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гатоквартирного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чітко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визначено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Законом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будинку».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Це,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насамперед,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сприяння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використанню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власного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ників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управління,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користання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майна.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09" y="2819085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Погляньмо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схематичне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порівняння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функцій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 органів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місцевого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самоврядування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держави,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приводу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яких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часом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никають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непорозуміння: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312" y="837811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присвячуватимуть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увагу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потребам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багатоквартирних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будинків,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яких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створено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Яскравим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доволі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успішним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прикладом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такої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співпраці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програма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«теплих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кредитів».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312" y="1447390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Держава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власником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певної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інфраструктури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(насамперед,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електричних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газових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мереж), а також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деяких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підприємств-мо-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нополістів.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вправі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розраховувати,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держава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гарантува-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тиме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справедливе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ставлення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боку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своїх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підприємств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користувачів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майна.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12" y="2361661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найважливіше.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Держава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влада.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Завданням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держави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вста-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новлювати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правила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гри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контролювати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виконання,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забезпе-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чивши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ефективну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роботу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правоохоронних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органів,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водночас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мій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дотримуючись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правил.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12" y="3123590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ери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оріальні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громади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(в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місцево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самов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ядува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ня)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мають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практично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самі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функції,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держава,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місцевому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рівні.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312" y="3733155"/>
            <a:ext cx="3913504" cy="322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По-перше,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територіальна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громада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власник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житлових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нежит-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лових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(якщо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такі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комунальній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власності)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співвласником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По-друге,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орган місцевого самоврядування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розпорядником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коштів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громади.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Місцеві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програми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соціально-економічного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витку,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передбачають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спів-фінансування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капітальних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ремон-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тів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енергоефективних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заходів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будинках,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добрим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прикладом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співпраці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По-третє,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територіальні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громади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власниками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міської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інфраструк-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тури.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розраховують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місцевого самоврядування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арбітра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«лобіста»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стосунках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підприємствами-мо-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нополістами,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експлуатують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майно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громади.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Крім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добре,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органи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місцевого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самоврядування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через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комунальні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підпри-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ємства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належно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дбають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об’єкти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благоустрою,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шукають,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перекласти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відповідні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будинках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По-четверте,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органи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місцевого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самоврядування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влада.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очікують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органів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місцевого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самоврядування,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зокрема,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правил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благоустрою,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притягнення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порушників</a:t>
            </a:r>
            <a:endParaRPr sz="900">
              <a:latin typeface="Tahoma"/>
              <a:cs typeface="Tahoma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155993" y="3511447"/>
          <a:ext cx="3882390" cy="3413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1544"/>
                <a:gridCol w="979169"/>
                <a:gridCol w="979169"/>
                <a:gridCol w="979169"/>
              </a:tblGrid>
              <a:tr h="18763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Функція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470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Хто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повинен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виконувати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функцію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92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 marR="80645" indent="63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Орган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місцево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 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самов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ядування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76225">
                        <a:lnSpc>
                          <a:spcPct val="100000"/>
                        </a:lnSpc>
                      </a:pP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Держава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731641">
                <a:tc>
                  <a:txBody>
                    <a:bodyPr/>
                    <a:lstStyle/>
                    <a:p>
                      <a:pPr marL="50800" marR="16129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Управління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ага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оква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ни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ом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5588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органу 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місцевого само-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врядування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6827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жави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731672">
                <a:tc>
                  <a:txBody>
                    <a:bodyPr/>
                    <a:lstStyle/>
                    <a:p>
                      <a:pPr marL="50800" marR="4635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Утримання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ремон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4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ч.  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капітальний)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спільно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майна  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ага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оква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тирн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</a:t>
                      </a:r>
                      <a:r>
                        <a:rPr dirty="0" sz="70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5588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органу 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місцевого само-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врядування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165" marR="61594">
                        <a:lnSpc>
                          <a:spcPts val="800"/>
                        </a:lnSpc>
                        <a:spcBef>
                          <a:spcPts val="28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жливе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надання 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підтримки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через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місцеві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прог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ами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6827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жави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165" marR="61594">
                        <a:lnSpc>
                          <a:spcPts val="800"/>
                        </a:lnSpc>
                        <a:spcBef>
                          <a:spcPts val="28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жливе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надання 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підтримки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через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державні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про-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грами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731638">
                <a:tc>
                  <a:txBody>
                    <a:bodyPr/>
                    <a:lstStyle/>
                    <a:p>
                      <a:pPr marL="50800" marR="13906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Утримання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ті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місь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ої 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інфраструктури </a:t>
                      </a:r>
                      <a:r>
                        <a:rPr dirty="0" sz="700" spc="-19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(комунальної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власності)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6573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органу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місцево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сам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врядування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8351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жави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731663">
                <a:tc>
                  <a:txBody>
                    <a:bodyPr/>
                    <a:lstStyle/>
                    <a:p>
                      <a:pPr marL="50800" marR="7048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триманн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ті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ла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тро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 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спільним 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майном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токвартирного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16573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органу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місцево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сам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врядування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8351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жави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385191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Тема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9.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Взаємодія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органами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державної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влади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місцевого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самоврядування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38106"/>
            <a:ext cx="3913504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7211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разі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можливого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оскарження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прийнятих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рішень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«край-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нім»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залишитися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голова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правління,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який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перевищив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свої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повноваження.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marL="12700" marR="5080">
              <a:lnSpc>
                <a:spcPct val="111100"/>
              </a:lnSpc>
            </a:pP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робити?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Постійно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задавати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собі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три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запитання,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також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утримуватися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від:</a:t>
            </a:r>
            <a:endParaRPr sz="900">
              <a:latin typeface="Tahoma"/>
              <a:cs typeface="Tahoma"/>
            </a:endParaRPr>
          </a:p>
          <a:p>
            <a:pPr marL="372745" marR="5080" indent="-180340">
              <a:lnSpc>
                <a:spcPct val="111100"/>
              </a:lnSpc>
              <a:buFont typeface="Tahoma"/>
              <a:buChar char="■"/>
              <a:tabLst>
                <a:tab pos="372745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одноособових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рішень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(виконавчим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органом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прав-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ління,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голова!);</a:t>
            </a:r>
            <a:endParaRPr sz="900">
              <a:latin typeface="Tahoma"/>
              <a:cs typeface="Tahoma"/>
            </a:endParaRPr>
          </a:p>
          <a:p>
            <a:pPr marL="37274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372745" algn="l"/>
              </a:tabLst>
            </a:pP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інформації,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законним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володільцем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якої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є;</a:t>
            </a:r>
            <a:endParaRPr sz="900">
              <a:latin typeface="Tahoma"/>
              <a:cs typeface="Tahoma"/>
            </a:endParaRPr>
          </a:p>
          <a:p>
            <a:pPr marL="372745" indent="-180340">
              <a:lnSpc>
                <a:spcPct val="100000"/>
              </a:lnSpc>
              <a:spcBef>
                <a:spcPts val="125"/>
              </a:spcBef>
              <a:buFont typeface="Tahoma"/>
              <a:buChar char="■"/>
              <a:tabLst>
                <a:tab pos="372745" algn="l"/>
              </a:tabLst>
            </a:pP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«практичної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доцільності»,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«жалісливості»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усупереч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законності.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2514543"/>
            <a:ext cx="3913504" cy="3302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І,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насамкінець,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кілька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слів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ситуацію,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опиняється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«між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співвласником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державою».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2971743"/>
            <a:ext cx="3912870" cy="4826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Погляньте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цю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діаграму.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ній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хотіли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показати,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відносини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11100"/>
              </a:lnSpc>
            </a:pP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«співвласник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-ОСББ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держава»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являють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собою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лінію,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трикутник,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якому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кожен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прямий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зв’язок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кожним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без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«посередників».</a:t>
            </a:r>
            <a:endParaRPr sz="900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7995" y="980357"/>
          <a:ext cx="3882390" cy="1537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1544"/>
                <a:gridCol w="979169"/>
                <a:gridCol w="979169"/>
                <a:gridCol w="979169"/>
              </a:tblGrid>
              <a:tr h="731641">
                <a:tc>
                  <a:txBody>
                    <a:bodyPr/>
                    <a:lstStyle/>
                    <a:p>
                      <a:pPr marL="50800" marR="15303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оціальни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хи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лення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5588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органу 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місцевого само-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врядування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165" marR="61594">
                        <a:lnSpc>
                          <a:spcPts val="800"/>
                        </a:lnSpc>
                        <a:spcBef>
                          <a:spcPts val="28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жливе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надання 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підтримки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через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місцеві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прог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ами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ави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  <a:tr h="797265">
                <a:tc>
                  <a:txBody>
                    <a:bodyPr/>
                    <a:lstStyle/>
                    <a:p>
                      <a:pPr marL="50800" marR="43815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Притягнення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авопо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ушників 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адміні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атив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но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ї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криміналь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ної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відповідаль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ності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ОСББ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9779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органу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місцево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сам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ядування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 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адміністративної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відповідальності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ах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повнова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жень)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Функція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ави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AC1032"/>
                      </a:solidFill>
                      <a:prstDash val="solid"/>
                    </a:lnL>
                    <a:lnR w="9525">
                      <a:solidFill>
                        <a:srgbClr val="AC1032"/>
                      </a:solidFill>
                      <a:prstDash val="solid"/>
                    </a:lnR>
                    <a:lnT w="9525">
                      <a:solidFill>
                        <a:srgbClr val="AC1032"/>
                      </a:solidFill>
                      <a:prstDash val="solid"/>
                    </a:lnT>
                    <a:lnB w="9525">
                      <a:solidFill>
                        <a:srgbClr val="AC103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15297" y="2666943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Важливо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пам’ятати,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свої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завдання,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визначені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законом,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виконує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інтересах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держави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органу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місцевого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самовряду-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вання,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ін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ересах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Бо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3276520"/>
            <a:ext cx="39147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посадовим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особам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(та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просто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співвласнику)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таннях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взаємодії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державою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органами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місцевого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самовря-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дування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дуже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важливо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знати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«свої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межі»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перевищувати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своїх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повноважень.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цього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завжди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задавати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собі три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контрольні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запитання: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5295" y="4038544"/>
            <a:ext cx="3735070" cy="292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5080" indent="-180340">
              <a:lnSpc>
                <a:spcPct val="111100"/>
              </a:lnSpc>
              <a:spcBef>
                <a:spcPts val="100"/>
              </a:spcBef>
              <a:buChar char="■"/>
              <a:tabLst>
                <a:tab pos="193040" algn="l"/>
              </a:tabLst>
            </a:pPr>
            <a:r>
              <a:rPr dirty="0" sz="900" spc="30" b="1">
                <a:solidFill>
                  <a:srgbClr val="231F20"/>
                </a:solidFill>
                <a:latin typeface="Tahoma"/>
                <a:cs typeface="Tahoma"/>
              </a:rPr>
              <a:t>Чиї права </a:t>
            </a:r>
            <a:r>
              <a:rPr dirty="0" sz="900" spc="40" b="1">
                <a:solidFill>
                  <a:srgbClr val="231F20"/>
                </a:solidFill>
                <a:latin typeface="Tahoma"/>
                <a:cs typeface="Tahoma"/>
              </a:rPr>
              <a:t>порушені?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юридичної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 особи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власників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спільного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майна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порушені,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компетенції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  <a:p>
            <a:pPr algn="just" marL="192405" marR="5715" indent="-180340">
              <a:lnSpc>
                <a:spcPct val="111100"/>
              </a:lnSpc>
              <a:buChar char="■"/>
              <a:tabLst>
                <a:tab pos="193040" algn="l"/>
              </a:tabLst>
            </a:pP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Чия 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компетенція?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Логічно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витікає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попереднього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питання.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навіть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 співвласників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порушено,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компетенції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займатися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цим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питанням?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Скажімо,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вандали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псують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майно,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куди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спершу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телефо-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нувати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голові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поліцію?</a:t>
            </a:r>
            <a:endParaRPr sz="900">
              <a:latin typeface="Tahoma"/>
              <a:cs typeface="Tahoma"/>
            </a:endParaRPr>
          </a:p>
          <a:p>
            <a:pPr algn="just" marL="192405" marR="5715" indent="-180340">
              <a:lnSpc>
                <a:spcPct val="111100"/>
              </a:lnSpc>
              <a:buChar char="■"/>
              <a:tabLst>
                <a:tab pos="193040" algn="l"/>
              </a:tabLst>
            </a:pPr>
            <a:r>
              <a:rPr dirty="0" sz="900" spc="40" b="1">
                <a:solidFill>
                  <a:srgbClr val="231F20"/>
                </a:solidFill>
                <a:latin typeface="Tahoma"/>
                <a:cs typeface="Tahoma"/>
              </a:rPr>
              <a:t>Чим </a:t>
            </a:r>
            <a:r>
              <a:rPr dirty="0" sz="900" spc="30" b="1">
                <a:solidFill>
                  <a:srgbClr val="231F20"/>
                </a:solidFill>
                <a:latin typeface="Tahoma"/>
                <a:cs typeface="Tahoma"/>
              </a:rPr>
              <a:t>обернеться 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перевищення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повноважень?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остан-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нє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контрольне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запитання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стосується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ситуації,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коли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порушені,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компетенції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«д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оч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ть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допомо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»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Звучить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смішн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але, 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жаль,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дуже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життєво.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Часом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голови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правлінь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«ідуть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назу-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тріч»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громадянин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посадовій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обі,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вчиня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ю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ть 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дії,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вп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аві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вчиняти.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Наприклад,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маючи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вноважень,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достатньої інформації,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видають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довідку,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підставі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якої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потім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встановлюється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мінімум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особи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житлову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субсидію,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максимум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спадщину.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923216" y="4279197"/>
            <a:ext cx="730250" cy="255270"/>
            <a:chOff x="8923216" y="4279197"/>
            <a:chExt cx="730250" cy="255270"/>
          </a:xfrm>
        </p:grpSpPr>
        <p:sp>
          <p:nvSpPr>
            <p:cNvPr id="12" name="object 12"/>
            <p:cNvSpPr/>
            <p:nvPr/>
          </p:nvSpPr>
          <p:spPr>
            <a:xfrm>
              <a:off x="8929583" y="4285563"/>
              <a:ext cx="717550" cy="242570"/>
            </a:xfrm>
            <a:custGeom>
              <a:avLst/>
              <a:gdLst/>
              <a:ahLst/>
              <a:cxnLst/>
              <a:rect l="l" t="t" r="r" b="b"/>
              <a:pathLst>
                <a:path w="717550" h="242570">
                  <a:moveTo>
                    <a:pt x="24156" y="0"/>
                  </a:moveTo>
                  <a:lnTo>
                    <a:pt x="692900" y="0"/>
                  </a:lnTo>
                  <a:lnTo>
                    <a:pt x="702296" y="1907"/>
                  </a:lnTo>
                  <a:lnTo>
                    <a:pt x="709997" y="7101"/>
                  </a:lnTo>
                  <a:lnTo>
                    <a:pt x="715205" y="14791"/>
                  </a:lnTo>
                  <a:lnTo>
                    <a:pt x="717118" y="24183"/>
                  </a:lnTo>
                  <a:lnTo>
                    <a:pt x="717118" y="217777"/>
                  </a:lnTo>
                  <a:lnTo>
                    <a:pt x="715205" y="227170"/>
                  </a:lnTo>
                  <a:lnTo>
                    <a:pt x="709997" y="234859"/>
                  </a:lnTo>
                  <a:lnTo>
                    <a:pt x="702296" y="240053"/>
                  </a:lnTo>
                  <a:lnTo>
                    <a:pt x="692900" y="241961"/>
                  </a:lnTo>
                  <a:lnTo>
                    <a:pt x="24156" y="241961"/>
                  </a:lnTo>
                  <a:lnTo>
                    <a:pt x="14783" y="240053"/>
                  </a:lnTo>
                  <a:lnTo>
                    <a:pt x="7101" y="234859"/>
                  </a:lnTo>
                  <a:lnTo>
                    <a:pt x="1908" y="227170"/>
                  </a:lnTo>
                  <a:lnTo>
                    <a:pt x="0" y="217777"/>
                  </a:lnTo>
                  <a:lnTo>
                    <a:pt x="0" y="24183"/>
                  </a:lnTo>
                  <a:lnTo>
                    <a:pt x="1908" y="14791"/>
                  </a:lnTo>
                  <a:lnTo>
                    <a:pt x="7101" y="7101"/>
                  </a:lnTo>
                  <a:lnTo>
                    <a:pt x="14783" y="1907"/>
                  </a:lnTo>
                  <a:lnTo>
                    <a:pt x="24156" y="0"/>
                  </a:lnTo>
                  <a:close/>
                </a:path>
              </a:pathLst>
            </a:custGeom>
            <a:ln w="1279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001201" y="4353115"/>
              <a:ext cx="574040" cy="107314"/>
            </a:xfrm>
            <a:custGeom>
              <a:avLst/>
              <a:gdLst/>
              <a:ahLst/>
              <a:cxnLst/>
              <a:rect l="l" t="t" r="r" b="b"/>
              <a:pathLst>
                <a:path w="574040" h="107314">
                  <a:moveTo>
                    <a:pt x="94907" y="67906"/>
                  </a:moveTo>
                  <a:lnTo>
                    <a:pt x="83172" y="67906"/>
                  </a:lnTo>
                  <a:lnTo>
                    <a:pt x="83172" y="15786"/>
                  </a:lnTo>
                  <a:lnTo>
                    <a:pt x="83172" y="0"/>
                  </a:lnTo>
                  <a:lnTo>
                    <a:pt x="64058" y="0"/>
                  </a:lnTo>
                  <a:lnTo>
                    <a:pt x="64058" y="15786"/>
                  </a:lnTo>
                  <a:lnTo>
                    <a:pt x="64058" y="67906"/>
                  </a:lnTo>
                  <a:lnTo>
                    <a:pt x="26631" y="67906"/>
                  </a:lnTo>
                  <a:lnTo>
                    <a:pt x="29286" y="64706"/>
                  </a:lnTo>
                  <a:lnTo>
                    <a:pt x="31242" y="59740"/>
                  </a:lnTo>
                  <a:lnTo>
                    <a:pt x="33794" y="46304"/>
                  </a:lnTo>
                  <a:lnTo>
                    <a:pt x="34620" y="37922"/>
                  </a:lnTo>
                  <a:lnTo>
                    <a:pt x="35013" y="27978"/>
                  </a:lnTo>
                  <a:lnTo>
                    <a:pt x="35382" y="15786"/>
                  </a:lnTo>
                  <a:lnTo>
                    <a:pt x="64058" y="15786"/>
                  </a:lnTo>
                  <a:lnTo>
                    <a:pt x="64058" y="0"/>
                  </a:lnTo>
                  <a:lnTo>
                    <a:pt x="18897" y="0"/>
                  </a:lnTo>
                  <a:lnTo>
                    <a:pt x="17945" y="26187"/>
                  </a:lnTo>
                  <a:lnTo>
                    <a:pt x="17437" y="35598"/>
                  </a:lnTo>
                  <a:lnTo>
                    <a:pt x="3467" y="67906"/>
                  </a:lnTo>
                  <a:lnTo>
                    <a:pt x="114" y="67906"/>
                  </a:lnTo>
                  <a:lnTo>
                    <a:pt x="0" y="101015"/>
                  </a:lnTo>
                  <a:lnTo>
                    <a:pt x="17945" y="101015"/>
                  </a:lnTo>
                  <a:lnTo>
                    <a:pt x="17945" y="83667"/>
                  </a:lnTo>
                  <a:lnTo>
                    <a:pt x="76962" y="83667"/>
                  </a:lnTo>
                  <a:lnTo>
                    <a:pt x="76962" y="101015"/>
                  </a:lnTo>
                  <a:lnTo>
                    <a:pt x="94907" y="101015"/>
                  </a:lnTo>
                  <a:lnTo>
                    <a:pt x="94907" y="83667"/>
                  </a:lnTo>
                  <a:lnTo>
                    <a:pt x="94907" y="67906"/>
                  </a:lnTo>
                  <a:close/>
                </a:path>
                <a:path w="574040" h="107314">
                  <a:moveTo>
                    <a:pt x="168148" y="45085"/>
                  </a:moveTo>
                  <a:lnTo>
                    <a:pt x="150571" y="21831"/>
                  </a:lnTo>
                  <a:lnTo>
                    <a:pt x="150571" y="45910"/>
                  </a:lnTo>
                  <a:lnTo>
                    <a:pt x="118922" y="45910"/>
                  </a:lnTo>
                  <a:lnTo>
                    <a:pt x="119570" y="41757"/>
                  </a:lnTo>
                  <a:lnTo>
                    <a:pt x="121310" y="38493"/>
                  </a:lnTo>
                  <a:lnTo>
                    <a:pt x="127038" y="33718"/>
                  </a:lnTo>
                  <a:lnTo>
                    <a:pt x="130568" y="32524"/>
                  </a:lnTo>
                  <a:lnTo>
                    <a:pt x="138950" y="32524"/>
                  </a:lnTo>
                  <a:lnTo>
                    <a:pt x="142455" y="33743"/>
                  </a:lnTo>
                  <a:lnTo>
                    <a:pt x="148183" y="38595"/>
                  </a:lnTo>
                  <a:lnTo>
                    <a:pt x="149961" y="41846"/>
                  </a:lnTo>
                  <a:lnTo>
                    <a:pt x="150571" y="45910"/>
                  </a:lnTo>
                  <a:lnTo>
                    <a:pt x="150571" y="21831"/>
                  </a:lnTo>
                  <a:lnTo>
                    <a:pt x="146659" y="19786"/>
                  </a:lnTo>
                  <a:lnTo>
                    <a:pt x="140970" y="18415"/>
                  </a:lnTo>
                  <a:lnTo>
                    <a:pt x="128257" y="18415"/>
                  </a:lnTo>
                  <a:lnTo>
                    <a:pt x="100431" y="45085"/>
                  </a:lnTo>
                  <a:lnTo>
                    <a:pt x="100393" y="57912"/>
                  </a:lnTo>
                  <a:lnTo>
                    <a:pt x="101892" y="63588"/>
                  </a:lnTo>
                  <a:lnTo>
                    <a:pt x="104940" y="68618"/>
                  </a:lnTo>
                  <a:lnTo>
                    <a:pt x="107950" y="73647"/>
                  </a:lnTo>
                  <a:lnTo>
                    <a:pt x="112255" y="77546"/>
                  </a:lnTo>
                  <a:lnTo>
                    <a:pt x="123405" y="83210"/>
                  </a:lnTo>
                  <a:lnTo>
                    <a:pt x="129844" y="84645"/>
                  </a:lnTo>
                  <a:lnTo>
                    <a:pt x="137096" y="84645"/>
                  </a:lnTo>
                  <a:lnTo>
                    <a:pt x="145288" y="83985"/>
                  </a:lnTo>
                  <a:lnTo>
                    <a:pt x="152438" y="82029"/>
                  </a:lnTo>
                  <a:lnTo>
                    <a:pt x="158546" y="78765"/>
                  </a:lnTo>
                  <a:lnTo>
                    <a:pt x="163614" y="74218"/>
                  </a:lnTo>
                  <a:lnTo>
                    <a:pt x="159410" y="69684"/>
                  </a:lnTo>
                  <a:lnTo>
                    <a:pt x="153670" y="63461"/>
                  </a:lnTo>
                  <a:lnTo>
                    <a:pt x="151447" y="65620"/>
                  </a:lnTo>
                  <a:lnTo>
                    <a:pt x="149047" y="67208"/>
                  </a:lnTo>
                  <a:lnTo>
                    <a:pt x="146456" y="68186"/>
                  </a:lnTo>
                  <a:lnTo>
                    <a:pt x="143865" y="69189"/>
                  </a:lnTo>
                  <a:lnTo>
                    <a:pt x="140906" y="69684"/>
                  </a:lnTo>
                  <a:lnTo>
                    <a:pt x="132702" y="69684"/>
                  </a:lnTo>
                  <a:lnTo>
                    <a:pt x="128651" y="68516"/>
                  </a:lnTo>
                  <a:lnTo>
                    <a:pt x="122097" y="63919"/>
                  </a:lnTo>
                  <a:lnTo>
                    <a:pt x="120027" y="60782"/>
                  </a:lnTo>
                  <a:lnTo>
                    <a:pt x="119176" y="56756"/>
                  </a:lnTo>
                  <a:lnTo>
                    <a:pt x="167792" y="56756"/>
                  </a:lnTo>
                  <a:lnTo>
                    <a:pt x="168148" y="52006"/>
                  </a:lnTo>
                  <a:lnTo>
                    <a:pt x="168148" y="45910"/>
                  </a:lnTo>
                  <a:lnTo>
                    <a:pt x="168148" y="45085"/>
                  </a:lnTo>
                  <a:close/>
                </a:path>
                <a:path w="574040" h="107314">
                  <a:moveTo>
                    <a:pt x="252399" y="44894"/>
                  </a:moveTo>
                  <a:lnTo>
                    <a:pt x="251002" y="39141"/>
                  </a:lnTo>
                  <a:lnTo>
                    <a:pt x="247980" y="33718"/>
                  </a:lnTo>
                  <a:lnTo>
                    <a:pt x="245452" y="29146"/>
                  </a:lnTo>
                  <a:lnTo>
                    <a:pt x="243078" y="26797"/>
                  </a:lnTo>
                  <a:lnTo>
                    <a:pt x="241579" y="25298"/>
                  </a:lnTo>
                  <a:lnTo>
                    <a:pt x="233527" y="20764"/>
                  </a:lnTo>
                  <a:lnTo>
                    <a:pt x="233527" y="46113"/>
                  </a:lnTo>
                  <a:lnTo>
                    <a:pt x="233527" y="56934"/>
                  </a:lnTo>
                  <a:lnTo>
                    <a:pt x="231978" y="61264"/>
                  </a:lnTo>
                  <a:lnTo>
                    <a:pt x="225856" y="67729"/>
                  </a:lnTo>
                  <a:lnTo>
                    <a:pt x="221919" y="69342"/>
                  </a:lnTo>
                  <a:lnTo>
                    <a:pt x="212382" y="69342"/>
                  </a:lnTo>
                  <a:lnTo>
                    <a:pt x="208445" y="67729"/>
                  </a:lnTo>
                  <a:lnTo>
                    <a:pt x="205397" y="64503"/>
                  </a:lnTo>
                  <a:lnTo>
                    <a:pt x="202285" y="61264"/>
                  </a:lnTo>
                  <a:lnTo>
                    <a:pt x="200761" y="56934"/>
                  </a:lnTo>
                  <a:lnTo>
                    <a:pt x="200761" y="46113"/>
                  </a:lnTo>
                  <a:lnTo>
                    <a:pt x="202285" y="41795"/>
                  </a:lnTo>
                  <a:lnTo>
                    <a:pt x="205397" y="38557"/>
                  </a:lnTo>
                  <a:lnTo>
                    <a:pt x="208445" y="35331"/>
                  </a:lnTo>
                  <a:lnTo>
                    <a:pt x="212382" y="33718"/>
                  </a:lnTo>
                  <a:lnTo>
                    <a:pt x="221919" y="33718"/>
                  </a:lnTo>
                  <a:lnTo>
                    <a:pt x="225856" y="35331"/>
                  </a:lnTo>
                  <a:lnTo>
                    <a:pt x="231978" y="41795"/>
                  </a:lnTo>
                  <a:lnTo>
                    <a:pt x="233527" y="46113"/>
                  </a:lnTo>
                  <a:lnTo>
                    <a:pt x="233527" y="20764"/>
                  </a:lnTo>
                  <a:lnTo>
                    <a:pt x="231800" y="19786"/>
                  </a:lnTo>
                  <a:lnTo>
                    <a:pt x="226339" y="18415"/>
                  </a:lnTo>
                  <a:lnTo>
                    <a:pt x="211531" y="18415"/>
                  </a:lnTo>
                  <a:lnTo>
                    <a:pt x="204787" y="21221"/>
                  </a:lnTo>
                  <a:lnTo>
                    <a:pt x="200152" y="26797"/>
                  </a:lnTo>
                  <a:lnTo>
                    <a:pt x="200152" y="19392"/>
                  </a:lnTo>
                  <a:lnTo>
                    <a:pt x="182359" y="19392"/>
                  </a:lnTo>
                  <a:lnTo>
                    <a:pt x="182359" y="106870"/>
                  </a:lnTo>
                  <a:lnTo>
                    <a:pt x="201015" y="106870"/>
                  </a:lnTo>
                  <a:lnTo>
                    <a:pt x="201015" y="76873"/>
                  </a:lnTo>
                  <a:lnTo>
                    <a:pt x="205701" y="82054"/>
                  </a:lnTo>
                  <a:lnTo>
                    <a:pt x="212166" y="84645"/>
                  </a:lnTo>
                  <a:lnTo>
                    <a:pt x="226339" y="84645"/>
                  </a:lnTo>
                  <a:lnTo>
                    <a:pt x="231800" y="83248"/>
                  </a:lnTo>
                  <a:lnTo>
                    <a:pt x="241579" y="77762"/>
                  </a:lnTo>
                  <a:lnTo>
                    <a:pt x="242468" y="76873"/>
                  </a:lnTo>
                  <a:lnTo>
                    <a:pt x="245452" y="73888"/>
                  </a:lnTo>
                  <a:lnTo>
                    <a:pt x="247980" y="69342"/>
                  </a:lnTo>
                  <a:lnTo>
                    <a:pt x="251002" y="63919"/>
                  </a:lnTo>
                  <a:lnTo>
                    <a:pt x="252399" y="58127"/>
                  </a:lnTo>
                  <a:lnTo>
                    <a:pt x="252399" y="44894"/>
                  </a:lnTo>
                  <a:close/>
                </a:path>
                <a:path w="574040" h="107314">
                  <a:moveTo>
                    <a:pt x="362826" y="83667"/>
                  </a:moveTo>
                  <a:lnTo>
                    <a:pt x="342493" y="50444"/>
                  </a:lnTo>
                  <a:lnTo>
                    <a:pt x="361276" y="19354"/>
                  </a:lnTo>
                  <a:lnTo>
                    <a:pt x="341553" y="19354"/>
                  </a:lnTo>
                  <a:lnTo>
                    <a:pt x="327202" y="44348"/>
                  </a:lnTo>
                  <a:lnTo>
                    <a:pt x="318109" y="44348"/>
                  </a:lnTo>
                  <a:lnTo>
                    <a:pt x="318109" y="19354"/>
                  </a:lnTo>
                  <a:lnTo>
                    <a:pt x="299732" y="19354"/>
                  </a:lnTo>
                  <a:lnTo>
                    <a:pt x="299732" y="44348"/>
                  </a:lnTo>
                  <a:lnTo>
                    <a:pt x="290499" y="44348"/>
                  </a:lnTo>
                  <a:lnTo>
                    <a:pt x="276301" y="19354"/>
                  </a:lnTo>
                  <a:lnTo>
                    <a:pt x="256578" y="19354"/>
                  </a:lnTo>
                  <a:lnTo>
                    <a:pt x="275348" y="50444"/>
                  </a:lnTo>
                  <a:lnTo>
                    <a:pt x="255143" y="83667"/>
                  </a:lnTo>
                  <a:lnTo>
                    <a:pt x="277152" y="83667"/>
                  </a:lnTo>
                  <a:lnTo>
                    <a:pt x="290779" y="59321"/>
                  </a:lnTo>
                  <a:lnTo>
                    <a:pt x="299732" y="59321"/>
                  </a:lnTo>
                  <a:lnTo>
                    <a:pt x="299732" y="83667"/>
                  </a:lnTo>
                  <a:lnTo>
                    <a:pt x="318109" y="83667"/>
                  </a:lnTo>
                  <a:lnTo>
                    <a:pt x="318109" y="59321"/>
                  </a:lnTo>
                  <a:lnTo>
                    <a:pt x="327075" y="59321"/>
                  </a:lnTo>
                  <a:lnTo>
                    <a:pt x="340702" y="83667"/>
                  </a:lnTo>
                  <a:lnTo>
                    <a:pt x="362826" y="83667"/>
                  </a:lnTo>
                  <a:close/>
                </a:path>
                <a:path w="574040" h="107314">
                  <a:moveTo>
                    <a:pt x="427228" y="56781"/>
                  </a:moveTo>
                  <a:lnTo>
                    <a:pt x="413880" y="20789"/>
                  </a:lnTo>
                  <a:lnTo>
                    <a:pt x="406260" y="18415"/>
                  </a:lnTo>
                  <a:lnTo>
                    <a:pt x="391083" y="18415"/>
                  </a:lnTo>
                  <a:lnTo>
                    <a:pt x="386080" y="19113"/>
                  </a:lnTo>
                  <a:lnTo>
                    <a:pt x="376275" y="21831"/>
                  </a:lnTo>
                  <a:lnTo>
                    <a:pt x="372059" y="23710"/>
                  </a:lnTo>
                  <a:lnTo>
                    <a:pt x="368554" y="26187"/>
                  </a:lnTo>
                  <a:lnTo>
                    <a:pt x="375259" y="39230"/>
                  </a:lnTo>
                  <a:lnTo>
                    <a:pt x="377545" y="37401"/>
                  </a:lnTo>
                  <a:lnTo>
                    <a:pt x="380390" y="35941"/>
                  </a:lnTo>
                  <a:lnTo>
                    <a:pt x="383679" y="34836"/>
                  </a:lnTo>
                  <a:lnTo>
                    <a:pt x="386969" y="33807"/>
                  </a:lnTo>
                  <a:lnTo>
                    <a:pt x="390347" y="33261"/>
                  </a:lnTo>
                  <a:lnTo>
                    <a:pt x="398703" y="33261"/>
                  </a:lnTo>
                  <a:lnTo>
                    <a:pt x="402424" y="34353"/>
                  </a:lnTo>
                  <a:lnTo>
                    <a:pt x="407365" y="38709"/>
                  </a:lnTo>
                  <a:lnTo>
                    <a:pt x="408584" y="41846"/>
                  </a:lnTo>
                  <a:lnTo>
                    <a:pt x="408584" y="45910"/>
                  </a:lnTo>
                  <a:lnTo>
                    <a:pt x="408584" y="56781"/>
                  </a:lnTo>
                  <a:lnTo>
                    <a:pt x="408584" y="63334"/>
                  </a:lnTo>
                  <a:lnTo>
                    <a:pt x="407568" y="66230"/>
                  </a:lnTo>
                  <a:lnTo>
                    <a:pt x="405803" y="68402"/>
                  </a:lnTo>
                  <a:lnTo>
                    <a:pt x="403339" y="69862"/>
                  </a:lnTo>
                  <a:lnTo>
                    <a:pt x="400862" y="71361"/>
                  </a:lnTo>
                  <a:lnTo>
                    <a:pt x="398030" y="72085"/>
                  </a:lnTo>
                  <a:lnTo>
                    <a:pt x="391604" y="72085"/>
                  </a:lnTo>
                  <a:lnTo>
                    <a:pt x="389013" y="71386"/>
                  </a:lnTo>
                  <a:lnTo>
                    <a:pt x="385267" y="68580"/>
                  </a:lnTo>
                  <a:lnTo>
                    <a:pt x="384352" y="66687"/>
                  </a:lnTo>
                  <a:lnTo>
                    <a:pt x="384352" y="59321"/>
                  </a:lnTo>
                  <a:lnTo>
                    <a:pt x="388162" y="56781"/>
                  </a:lnTo>
                  <a:lnTo>
                    <a:pt x="408584" y="56781"/>
                  </a:lnTo>
                  <a:lnTo>
                    <a:pt x="408584" y="45910"/>
                  </a:lnTo>
                  <a:lnTo>
                    <a:pt x="384378" y="45910"/>
                  </a:lnTo>
                  <a:lnTo>
                    <a:pt x="377431" y="47612"/>
                  </a:lnTo>
                  <a:lnTo>
                    <a:pt x="368401" y="54470"/>
                  </a:lnTo>
                  <a:lnTo>
                    <a:pt x="366179" y="59169"/>
                  </a:lnTo>
                  <a:lnTo>
                    <a:pt x="366179" y="68884"/>
                  </a:lnTo>
                  <a:lnTo>
                    <a:pt x="385267" y="84645"/>
                  </a:lnTo>
                  <a:lnTo>
                    <a:pt x="399745" y="84645"/>
                  </a:lnTo>
                  <a:lnTo>
                    <a:pt x="406298" y="81622"/>
                  </a:lnTo>
                  <a:lnTo>
                    <a:pt x="409803" y="75679"/>
                  </a:lnTo>
                  <a:lnTo>
                    <a:pt x="409803" y="83667"/>
                  </a:lnTo>
                  <a:lnTo>
                    <a:pt x="427228" y="83667"/>
                  </a:lnTo>
                  <a:lnTo>
                    <a:pt x="427228" y="75679"/>
                  </a:lnTo>
                  <a:lnTo>
                    <a:pt x="427228" y="72085"/>
                  </a:lnTo>
                  <a:lnTo>
                    <a:pt x="427228" y="56781"/>
                  </a:lnTo>
                  <a:close/>
                </a:path>
                <a:path w="574040" h="107314">
                  <a:moveTo>
                    <a:pt x="503986" y="57734"/>
                  </a:moveTo>
                  <a:lnTo>
                    <a:pt x="503275" y="56781"/>
                  </a:lnTo>
                  <a:lnTo>
                    <a:pt x="500176" y="52641"/>
                  </a:lnTo>
                  <a:lnTo>
                    <a:pt x="492607" y="50076"/>
                  </a:lnTo>
                  <a:lnTo>
                    <a:pt x="495630" y="48742"/>
                  </a:lnTo>
                  <a:lnTo>
                    <a:pt x="497941" y="46850"/>
                  </a:lnTo>
                  <a:lnTo>
                    <a:pt x="498665" y="45783"/>
                  </a:lnTo>
                  <a:lnTo>
                    <a:pt x="501243" y="41998"/>
                  </a:lnTo>
                  <a:lnTo>
                    <a:pt x="502056" y="39166"/>
                  </a:lnTo>
                  <a:lnTo>
                    <a:pt x="502056" y="32067"/>
                  </a:lnTo>
                  <a:lnTo>
                    <a:pt x="502056" y="30759"/>
                  </a:lnTo>
                  <a:lnTo>
                    <a:pt x="499770" y="26644"/>
                  </a:lnTo>
                  <a:lnTo>
                    <a:pt x="490689" y="20853"/>
                  </a:lnTo>
                  <a:lnTo>
                    <a:pt x="486511" y="19888"/>
                  </a:lnTo>
                  <a:lnTo>
                    <a:pt x="486511" y="61480"/>
                  </a:lnTo>
                  <a:lnTo>
                    <a:pt x="486511" y="68668"/>
                  </a:lnTo>
                  <a:lnTo>
                    <a:pt x="483069" y="71018"/>
                  </a:lnTo>
                  <a:lnTo>
                    <a:pt x="460578" y="71018"/>
                  </a:lnTo>
                  <a:lnTo>
                    <a:pt x="460578" y="56781"/>
                  </a:lnTo>
                  <a:lnTo>
                    <a:pt x="480021" y="56781"/>
                  </a:lnTo>
                  <a:lnTo>
                    <a:pt x="482523" y="57365"/>
                  </a:lnTo>
                  <a:lnTo>
                    <a:pt x="484111" y="58496"/>
                  </a:lnTo>
                  <a:lnTo>
                    <a:pt x="485724" y="59677"/>
                  </a:lnTo>
                  <a:lnTo>
                    <a:pt x="486511" y="61480"/>
                  </a:lnTo>
                  <a:lnTo>
                    <a:pt x="486511" y="19888"/>
                  </a:lnTo>
                  <a:lnTo>
                    <a:pt x="484479" y="19418"/>
                  </a:lnTo>
                  <a:lnTo>
                    <a:pt x="484479" y="34290"/>
                  </a:lnTo>
                  <a:lnTo>
                    <a:pt x="484479" y="43497"/>
                  </a:lnTo>
                  <a:lnTo>
                    <a:pt x="481241" y="45783"/>
                  </a:lnTo>
                  <a:lnTo>
                    <a:pt x="460578" y="45783"/>
                  </a:lnTo>
                  <a:lnTo>
                    <a:pt x="460578" y="32067"/>
                  </a:lnTo>
                  <a:lnTo>
                    <a:pt x="481241" y="32067"/>
                  </a:lnTo>
                  <a:lnTo>
                    <a:pt x="484479" y="34290"/>
                  </a:lnTo>
                  <a:lnTo>
                    <a:pt x="484479" y="19418"/>
                  </a:lnTo>
                  <a:lnTo>
                    <a:pt x="443484" y="19392"/>
                  </a:lnTo>
                  <a:lnTo>
                    <a:pt x="443484" y="83667"/>
                  </a:lnTo>
                  <a:lnTo>
                    <a:pt x="486460" y="83667"/>
                  </a:lnTo>
                  <a:lnTo>
                    <a:pt x="493014" y="82080"/>
                  </a:lnTo>
                  <a:lnTo>
                    <a:pt x="501751" y="75717"/>
                  </a:lnTo>
                  <a:lnTo>
                    <a:pt x="503986" y="71208"/>
                  </a:lnTo>
                  <a:lnTo>
                    <a:pt x="503986" y="71018"/>
                  </a:lnTo>
                  <a:lnTo>
                    <a:pt x="503986" y="57734"/>
                  </a:lnTo>
                  <a:close/>
                </a:path>
                <a:path w="574040" h="107314">
                  <a:moveTo>
                    <a:pt x="573747" y="56781"/>
                  </a:moveTo>
                  <a:lnTo>
                    <a:pt x="573735" y="37401"/>
                  </a:lnTo>
                  <a:lnTo>
                    <a:pt x="572185" y="33261"/>
                  </a:lnTo>
                  <a:lnTo>
                    <a:pt x="571068" y="30264"/>
                  </a:lnTo>
                  <a:lnTo>
                    <a:pt x="565759" y="25514"/>
                  </a:lnTo>
                  <a:lnTo>
                    <a:pt x="560400" y="20789"/>
                  </a:lnTo>
                  <a:lnTo>
                    <a:pt x="552754" y="18415"/>
                  </a:lnTo>
                  <a:lnTo>
                    <a:pt x="537629" y="18415"/>
                  </a:lnTo>
                  <a:lnTo>
                    <a:pt x="532574" y="19113"/>
                  </a:lnTo>
                  <a:lnTo>
                    <a:pt x="522782" y="21831"/>
                  </a:lnTo>
                  <a:lnTo>
                    <a:pt x="518579" y="23710"/>
                  </a:lnTo>
                  <a:lnTo>
                    <a:pt x="515073" y="26187"/>
                  </a:lnTo>
                  <a:lnTo>
                    <a:pt x="521779" y="39230"/>
                  </a:lnTo>
                  <a:lnTo>
                    <a:pt x="524103" y="37401"/>
                  </a:lnTo>
                  <a:lnTo>
                    <a:pt x="526872" y="35941"/>
                  </a:lnTo>
                  <a:lnTo>
                    <a:pt x="530199" y="34836"/>
                  </a:lnTo>
                  <a:lnTo>
                    <a:pt x="533488" y="33807"/>
                  </a:lnTo>
                  <a:lnTo>
                    <a:pt x="536867" y="33261"/>
                  </a:lnTo>
                  <a:lnTo>
                    <a:pt x="545249" y="33261"/>
                  </a:lnTo>
                  <a:lnTo>
                    <a:pt x="548944" y="34353"/>
                  </a:lnTo>
                  <a:lnTo>
                    <a:pt x="553872" y="38709"/>
                  </a:lnTo>
                  <a:lnTo>
                    <a:pt x="555091" y="41846"/>
                  </a:lnTo>
                  <a:lnTo>
                    <a:pt x="555091" y="45910"/>
                  </a:lnTo>
                  <a:lnTo>
                    <a:pt x="555091" y="56781"/>
                  </a:lnTo>
                  <a:lnTo>
                    <a:pt x="555091" y="63334"/>
                  </a:lnTo>
                  <a:lnTo>
                    <a:pt x="554062" y="66230"/>
                  </a:lnTo>
                  <a:lnTo>
                    <a:pt x="552323" y="68402"/>
                  </a:lnTo>
                  <a:lnTo>
                    <a:pt x="549859" y="69862"/>
                  </a:lnTo>
                  <a:lnTo>
                    <a:pt x="547382" y="71361"/>
                  </a:lnTo>
                  <a:lnTo>
                    <a:pt x="544550" y="72085"/>
                  </a:lnTo>
                  <a:lnTo>
                    <a:pt x="538124" y="72085"/>
                  </a:lnTo>
                  <a:lnTo>
                    <a:pt x="535559" y="71386"/>
                  </a:lnTo>
                  <a:lnTo>
                    <a:pt x="531774" y="68580"/>
                  </a:lnTo>
                  <a:lnTo>
                    <a:pt x="530860" y="66687"/>
                  </a:lnTo>
                  <a:lnTo>
                    <a:pt x="530860" y="59321"/>
                  </a:lnTo>
                  <a:lnTo>
                    <a:pt x="534670" y="56781"/>
                  </a:lnTo>
                  <a:lnTo>
                    <a:pt x="555091" y="56781"/>
                  </a:lnTo>
                  <a:lnTo>
                    <a:pt x="555091" y="45910"/>
                  </a:lnTo>
                  <a:lnTo>
                    <a:pt x="530898" y="45910"/>
                  </a:lnTo>
                  <a:lnTo>
                    <a:pt x="523951" y="47612"/>
                  </a:lnTo>
                  <a:lnTo>
                    <a:pt x="514959" y="54470"/>
                  </a:lnTo>
                  <a:lnTo>
                    <a:pt x="512699" y="59169"/>
                  </a:lnTo>
                  <a:lnTo>
                    <a:pt x="512699" y="68884"/>
                  </a:lnTo>
                  <a:lnTo>
                    <a:pt x="531774" y="84645"/>
                  </a:lnTo>
                  <a:lnTo>
                    <a:pt x="546290" y="84645"/>
                  </a:lnTo>
                  <a:lnTo>
                    <a:pt x="552805" y="81622"/>
                  </a:lnTo>
                  <a:lnTo>
                    <a:pt x="556310" y="75679"/>
                  </a:lnTo>
                  <a:lnTo>
                    <a:pt x="556310" y="83667"/>
                  </a:lnTo>
                  <a:lnTo>
                    <a:pt x="573747" y="83667"/>
                  </a:lnTo>
                  <a:lnTo>
                    <a:pt x="573747" y="75679"/>
                  </a:lnTo>
                  <a:lnTo>
                    <a:pt x="573747" y="72085"/>
                  </a:lnTo>
                  <a:lnTo>
                    <a:pt x="573747" y="5678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622803" y="4804363"/>
            <a:ext cx="950594" cy="255270"/>
            <a:chOff x="7622803" y="4804363"/>
            <a:chExt cx="950594" cy="255270"/>
          </a:xfrm>
        </p:grpSpPr>
        <p:sp>
          <p:nvSpPr>
            <p:cNvPr id="15" name="object 15"/>
            <p:cNvSpPr/>
            <p:nvPr/>
          </p:nvSpPr>
          <p:spPr>
            <a:xfrm>
              <a:off x="7629204" y="4810764"/>
              <a:ext cx="937894" cy="242570"/>
            </a:xfrm>
            <a:custGeom>
              <a:avLst/>
              <a:gdLst/>
              <a:ahLst/>
              <a:cxnLst/>
              <a:rect l="l" t="t" r="r" b="b"/>
              <a:pathLst>
                <a:path w="937895" h="242570">
                  <a:moveTo>
                    <a:pt x="24201" y="0"/>
                  </a:moveTo>
                  <a:lnTo>
                    <a:pt x="913455" y="0"/>
                  </a:lnTo>
                  <a:lnTo>
                    <a:pt x="922838" y="1908"/>
                  </a:lnTo>
                  <a:lnTo>
                    <a:pt x="930523" y="7104"/>
                  </a:lnTo>
                  <a:lnTo>
                    <a:pt x="935717" y="14796"/>
                  </a:lnTo>
                  <a:lnTo>
                    <a:pt x="937625" y="24191"/>
                  </a:lnTo>
                  <a:lnTo>
                    <a:pt x="937625" y="217764"/>
                  </a:lnTo>
                  <a:lnTo>
                    <a:pt x="935717" y="227162"/>
                  </a:lnTo>
                  <a:lnTo>
                    <a:pt x="930523" y="234859"/>
                  </a:lnTo>
                  <a:lnTo>
                    <a:pt x="922838" y="240060"/>
                  </a:lnTo>
                  <a:lnTo>
                    <a:pt x="913455" y="241971"/>
                  </a:lnTo>
                  <a:lnTo>
                    <a:pt x="24201" y="241971"/>
                  </a:lnTo>
                  <a:lnTo>
                    <a:pt x="14800" y="240060"/>
                  </a:lnTo>
                  <a:lnTo>
                    <a:pt x="7105" y="234859"/>
                  </a:lnTo>
                  <a:lnTo>
                    <a:pt x="1908" y="227162"/>
                  </a:lnTo>
                  <a:lnTo>
                    <a:pt x="0" y="217764"/>
                  </a:lnTo>
                  <a:lnTo>
                    <a:pt x="0" y="24191"/>
                  </a:lnTo>
                  <a:lnTo>
                    <a:pt x="1908" y="14796"/>
                  </a:lnTo>
                  <a:lnTo>
                    <a:pt x="7105" y="7104"/>
                  </a:lnTo>
                  <a:lnTo>
                    <a:pt x="14800" y="1908"/>
                  </a:lnTo>
                  <a:lnTo>
                    <a:pt x="24201" y="0"/>
                  </a:lnTo>
                  <a:close/>
                </a:path>
              </a:pathLst>
            </a:custGeom>
            <a:ln w="12801">
              <a:solidFill>
                <a:srgbClr val="AB103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690104" y="4883988"/>
              <a:ext cx="815975" cy="95885"/>
            </a:xfrm>
            <a:custGeom>
              <a:avLst/>
              <a:gdLst/>
              <a:ahLst/>
              <a:cxnLst/>
              <a:rect l="l" t="t" r="r" b="b"/>
              <a:pathLst>
                <a:path w="815975" h="95885">
                  <a:moveTo>
                    <a:pt x="79819" y="23799"/>
                  </a:moveTo>
                  <a:lnTo>
                    <a:pt x="75831" y="19024"/>
                  </a:lnTo>
                  <a:lnTo>
                    <a:pt x="70916" y="15354"/>
                  </a:lnTo>
                  <a:lnTo>
                    <a:pt x="59220" y="10261"/>
                  </a:lnTo>
                  <a:lnTo>
                    <a:pt x="52628" y="8966"/>
                  </a:lnTo>
                  <a:lnTo>
                    <a:pt x="36779" y="8966"/>
                  </a:lnTo>
                  <a:lnTo>
                    <a:pt x="1943" y="36537"/>
                  </a:lnTo>
                  <a:lnTo>
                    <a:pt x="0" y="43967"/>
                  </a:lnTo>
                  <a:lnTo>
                    <a:pt x="0" y="60540"/>
                  </a:lnTo>
                  <a:lnTo>
                    <a:pt x="29044" y="93649"/>
                  </a:lnTo>
                  <a:lnTo>
                    <a:pt x="36753" y="95491"/>
                  </a:lnTo>
                  <a:lnTo>
                    <a:pt x="45288" y="95491"/>
                  </a:lnTo>
                  <a:lnTo>
                    <a:pt x="52514" y="95491"/>
                  </a:lnTo>
                  <a:lnTo>
                    <a:pt x="59093" y="94234"/>
                  </a:lnTo>
                  <a:lnTo>
                    <a:pt x="70891" y="89141"/>
                  </a:lnTo>
                  <a:lnTo>
                    <a:pt x="75831" y="85420"/>
                  </a:lnTo>
                  <a:lnTo>
                    <a:pt x="79819" y="80568"/>
                  </a:lnTo>
                  <a:lnTo>
                    <a:pt x="67386" y="69088"/>
                  </a:lnTo>
                  <a:lnTo>
                    <a:pt x="61722" y="75704"/>
                  </a:lnTo>
                  <a:lnTo>
                    <a:pt x="54711" y="79019"/>
                  </a:lnTo>
                  <a:lnTo>
                    <a:pt x="41173" y="79019"/>
                  </a:lnTo>
                  <a:lnTo>
                    <a:pt x="36576" y="77876"/>
                  </a:lnTo>
                  <a:lnTo>
                    <a:pt x="28435" y="73329"/>
                  </a:lnTo>
                  <a:lnTo>
                    <a:pt x="25260" y="70167"/>
                  </a:lnTo>
                  <a:lnTo>
                    <a:pt x="20726" y="62052"/>
                  </a:lnTo>
                  <a:lnTo>
                    <a:pt x="19596" y="57416"/>
                  </a:lnTo>
                  <a:lnTo>
                    <a:pt x="19596" y="47053"/>
                  </a:lnTo>
                  <a:lnTo>
                    <a:pt x="41173" y="25476"/>
                  </a:lnTo>
                  <a:lnTo>
                    <a:pt x="54711" y="25476"/>
                  </a:lnTo>
                  <a:lnTo>
                    <a:pt x="61722" y="28740"/>
                  </a:lnTo>
                  <a:lnTo>
                    <a:pt x="67386" y="35267"/>
                  </a:lnTo>
                  <a:lnTo>
                    <a:pt x="79819" y="23799"/>
                  </a:lnTo>
                  <a:close/>
                </a:path>
                <a:path w="815975" h="95885">
                  <a:moveTo>
                    <a:pt x="154990" y="29768"/>
                  </a:moveTo>
                  <a:lnTo>
                    <a:pt x="91033" y="29768"/>
                  </a:lnTo>
                  <a:lnTo>
                    <a:pt x="91033" y="94068"/>
                  </a:lnTo>
                  <a:lnTo>
                    <a:pt x="109575" y="94068"/>
                  </a:lnTo>
                  <a:lnTo>
                    <a:pt x="109575" y="45072"/>
                  </a:lnTo>
                  <a:lnTo>
                    <a:pt x="136334" y="45072"/>
                  </a:lnTo>
                  <a:lnTo>
                    <a:pt x="136334" y="94068"/>
                  </a:lnTo>
                  <a:lnTo>
                    <a:pt x="154990" y="94068"/>
                  </a:lnTo>
                  <a:lnTo>
                    <a:pt x="154990" y="29768"/>
                  </a:lnTo>
                  <a:close/>
                </a:path>
                <a:path w="815975" h="95885">
                  <a:moveTo>
                    <a:pt x="191414" y="29768"/>
                  </a:moveTo>
                  <a:lnTo>
                    <a:pt x="172783" y="29768"/>
                  </a:lnTo>
                  <a:lnTo>
                    <a:pt x="172783" y="94068"/>
                  </a:lnTo>
                  <a:lnTo>
                    <a:pt x="191414" y="94068"/>
                  </a:lnTo>
                  <a:lnTo>
                    <a:pt x="191414" y="29768"/>
                  </a:lnTo>
                  <a:close/>
                </a:path>
                <a:path w="815975" h="95885">
                  <a:moveTo>
                    <a:pt x="193700" y="7188"/>
                  </a:moveTo>
                  <a:lnTo>
                    <a:pt x="192633" y="4787"/>
                  </a:lnTo>
                  <a:lnTo>
                    <a:pt x="188328" y="965"/>
                  </a:lnTo>
                  <a:lnTo>
                    <a:pt x="185559" y="0"/>
                  </a:lnTo>
                  <a:lnTo>
                    <a:pt x="178701" y="0"/>
                  </a:lnTo>
                  <a:lnTo>
                    <a:pt x="175895" y="1003"/>
                  </a:lnTo>
                  <a:lnTo>
                    <a:pt x="171602" y="4991"/>
                  </a:lnTo>
                  <a:lnTo>
                    <a:pt x="170649" y="7188"/>
                  </a:lnTo>
                  <a:lnTo>
                    <a:pt x="170535" y="13347"/>
                  </a:lnTo>
                  <a:lnTo>
                    <a:pt x="171602" y="15824"/>
                  </a:lnTo>
                  <a:lnTo>
                    <a:pt x="173736" y="17830"/>
                  </a:lnTo>
                  <a:lnTo>
                    <a:pt x="175895" y="19812"/>
                  </a:lnTo>
                  <a:lnTo>
                    <a:pt x="178701" y="20802"/>
                  </a:lnTo>
                  <a:lnTo>
                    <a:pt x="185559" y="20802"/>
                  </a:lnTo>
                  <a:lnTo>
                    <a:pt x="188328" y="19799"/>
                  </a:lnTo>
                  <a:lnTo>
                    <a:pt x="192633" y="15735"/>
                  </a:lnTo>
                  <a:lnTo>
                    <a:pt x="193611" y="13347"/>
                  </a:lnTo>
                  <a:lnTo>
                    <a:pt x="193700" y="7188"/>
                  </a:lnTo>
                  <a:close/>
                </a:path>
                <a:path w="815975" h="95885">
                  <a:moveTo>
                    <a:pt x="269836" y="68135"/>
                  </a:moveTo>
                  <a:lnTo>
                    <a:pt x="269125" y="67183"/>
                  </a:lnTo>
                  <a:lnTo>
                    <a:pt x="266052" y="63042"/>
                  </a:lnTo>
                  <a:lnTo>
                    <a:pt x="258470" y="60490"/>
                  </a:lnTo>
                  <a:lnTo>
                    <a:pt x="261518" y="59118"/>
                  </a:lnTo>
                  <a:lnTo>
                    <a:pt x="263829" y="57226"/>
                  </a:lnTo>
                  <a:lnTo>
                    <a:pt x="264541" y="56184"/>
                  </a:lnTo>
                  <a:lnTo>
                    <a:pt x="265480" y="54825"/>
                  </a:lnTo>
                  <a:lnTo>
                    <a:pt x="267093" y="52374"/>
                  </a:lnTo>
                  <a:lnTo>
                    <a:pt x="267919" y="49568"/>
                  </a:lnTo>
                  <a:lnTo>
                    <a:pt x="267919" y="42443"/>
                  </a:lnTo>
                  <a:lnTo>
                    <a:pt x="267919" y="41135"/>
                  </a:lnTo>
                  <a:lnTo>
                    <a:pt x="265633" y="37033"/>
                  </a:lnTo>
                  <a:lnTo>
                    <a:pt x="256578" y="31229"/>
                  </a:lnTo>
                  <a:lnTo>
                    <a:pt x="252374" y="30264"/>
                  </a:lnTo>
                  <a:lnTo>
                    <a:pt x="252374" y="71869"/>
                  </a:lnTo>
                  <a:lnTo>
                    <a:pt x="252374" y="79044"/>
                  </a:lnTo>
                  <a:lnTo>
                    <a:pt x="248958" y="81394"/>
                  </a:lnTo>
                  <a:lnTo>
                    <a:pt x="226466" y="81394"/>
                  </a:lnTo>
                  <a:lnTo>
                    <a:pt x="226466" y="67183"/>
                  </a:lnTo>
                  <a:lnTo>
                    <a:pt x="245910" y="67183"/>
                  </a:lnTo>
                  <a:lnTo>
                    <a:pt x="248412" y="67767"/>
                  </a:lnTo>
                  <a:lnTo>
                    <a:pt x="251574" y="70065"/>
                  </a:lnTo>
                  <a:lnTo>
                    <a:pt x="252374" y="71869"/>
                  </a:lnTo>
                  <a:lnTo>
                    <a:pt x="252374" y="30264"/>
                  </a:lnTo>
                  <a:lnTo>
                    <a:pt x="250355" y="29794"/>
                  </a:lnTo>
                  <a:lnTo>
                    <a:pt x="250355" y="44716"/>
                  </a:lnTo>
                  <a:lnTo>
                    <a:pt x="250355" y="53886"/>
                  </a:lnTo>
                  <a:lnTo>
                    <a:pt x="247091" y="56184"/>
                  </a:lnTo>
                  <a:lnTo>
                    <a:pt x="226466" y="56184"/>
                  </a:lnTo>
                  <a:lnTo>
                    <a:pt x="226466" y="42443"/>
                  </a:lnTo>
                  <a:lnTo>
                    <a:pt x="247091" y="42443"/>
                  </a:lnTo>
                  <a:lnTo>
                    <a:pt x="250355" y="44716"/>
                  </a:lnTo>
                  <a:lnTo>
                    <a:pt x="250355" y="29794"/>
                  </a:lnTo>
                  <a:lnTo>
                    <a:pt x="209359" y="29768"/>
                  </a:lnTo>
                  <a:lnTo>
                    <a:pt x="209359" y="94068"/>
                  </a:lnTo>
                  <a:lnTo>
                    <a:pt x="252336" y="94068"/>
                  </a:lnTo>
                  <a:lnTo>
                    <a:pt x="258864" y="92468"/>
                  </a:lnTo>
                  <a:lnTo>
                    <a:pt x="267639" y="86093"/>
                  </a:lnTo>
                  <a:lnTo>
                    <a:pt x="269836" y="81597"/>
                  </a:lnTo>
                  <a:lnTo>
                    <a:pt x="269836" y="81394"/>
                  </a:lnTo>
                  <a:lnTo>
                    <a:pt x="269836" y="68135"/>
                  </a:lnTo>
                  <a:close/>
                </a:path>
                <a:path w="815975" h="95885">
                  <a:moveTo>
                    <a:pt x="344170" y="68135"/>
                  </a:moveTo>
                  <a:lnTo>
                    <a:pt x="343471" y="67183"/>
                  </a:lnTo>
                  <a:lnTo>
                    <a:pt x="340398" y="63042"/>
                  </a:lnTo>
                  <a:lnTo>
                    <a:pt x="332803" y="60490"/>
                  </a:lnTo>
                  <a:lnTo>
                    <a:pt x="335851" y="59118"/>
                  </a:lnTo>
                  <a:lnTo>
                    <a:pt x="342252" y="49568"/>
                  </a:lnTo>
                  <a:lnTo>
                    <a:pt x="342252" y="42443"/>
                  </a:lnTo>
                  <a:lnTo>
                    <a:pt x="342252" y="41135"/>
                  </a:lnTo>
                  <a:lnTo>
                    <a:pt x="339966" y="37033"/>
                  </a:lnTo>
                  <a:lnTo>
                    <a:pt x="330885" y="31229"/>
                  </a:lnTo>
                  <a:lnTo>
                    <a:pt x="326707" y="30264"/>
                  </a:lnTo>
                  <a:lnTo>
                    <a:pt x="326707" y="71869"/>
                  </a:lnTo>
                  <a:lnTo>
                    <a:pt x="326707" y="79044"/>
                  </a:lnTo>
                  <a:lnTo>
                    <a:pt x="323291" y="81394"/>
                  </a:lnTo>
                  <a:lnTo>
                    <a:pt x="300774" y="81394"/>
                  </a:lnTo>
                  <a:lnTo>
                    <a:pt x="300774" y="67183"/>
                  </a:lnTo>
                  <a:lnTo>
                    <a:pt x="320217" y="67183"/>
                  </a:lnTo>
                  <a:lnTo>
                    <a:pt x="322719" y="67767"/>
                  </a:lnTo>
                  <a:lnTo>
                    <a:pt x="324332" y="68910"/>
                  </a:lnTo>
                  <a:lnTo>
                    <a:pt x="325920" y="70065"/>
                  </a:lnTo>
                  <a:lnTo>
                    <a:pt x="326707" y="71869"/>
                  </a:lnTo>
                  <a:lnTo>
                    <a:pt x="326707" y="30264"/>
                  </a:lnTo>
                  <a:lnTo>
                    <a:pt x="324662" y="29781"/>
                  </a:lnTo>
                  <a:lnTo>
                    <a:pt x="324662" y="44716"/>
                  </a:lnTo>
                  <a:lnTo>
                    <a:pt x="324662" y="53886"/>
                  </a:lnTo>
                  <a:lnTo>
                    <a:pt x="321411" y="56184"/>
                  </a:lnTo>
                  <a:lnTo>
                    <a:pt x="300774" y="56184"/>
                  </a:lnTo>
                  <a:lnTo>
                    <a:pt x="300774" y="42443"/>
                  </a:lnTo>
                  <a:lnTo>
                    <a:pt x="321411" y="42443"/>
                  </a:lnTo>
                  <a:lnTo>
                    <a:pt x="324662" y="44716"/>
                  </a:lnTo>
                  <a:lnTo>
                    <a:pt x="324662" y="29781"/>
                  </a:lnTo>
                  <a:lnTo>
                    <a:pt x="283705" y="29768"/>
                  </a:lnTo>
                  <a:lnTo>
                    <a:pt x="283705" y="94068"/>
                  </a:lnTo>
                  <a:lnTo>
                    <a:pt x="326682" y="94068"/>
                  </a:lnTo>
                  <a:lnTo>
                    <a:pt x="333197" y="92468"/>
                  </a:lnTo>
                  <a:lnTo>
                    <a:pt x="341985" y="86093"/>
                  </a:lnTo>
                  <a:lnTo>
                    <a:pt x="344170" y="81597"/>
                  </a:lnTo>
                  <a:lnTo>
                    <a:pt x="344170" y="81394"/>
                  </a:lnTo>
                  <a:lnTo>
                    <a:pt x="344170" y="68135"/>
                  </a:lnTo>
                  <a:close/>
                </a:path>
                <a:path w="815975" h="95885">
                  <a:moveTo>
                    <a:pt x="419709" y="29768"/>
                  </a:moveTo>
                  <a:lnTo>
                    <a:pt x="364718" y="29768"/>
                  </a:lnTo>
                  <a:lnTo>
                    <a:pt x="363778" y="55587"/>
                  </a:lnTo>
                  <a:lnTo>
                    <a:pt x="363524" y="60756"/>
                  </a:lnTo>
                  <a:lnTo>
                    <a:pt x="356400" y="78879"/>
                  </a:lnTo>
                  <a:lnTo>
                    <a:pt x="353047" y="78879"/>
                  </a:lnTo>
                  <a:lnTo>
                    <a:pt x="350850" y="78663"/>
                  </a:lnTo>
                  <a:lnTo>
                    <a:pt x="349910" y="93941"/>
                  </a:lnTo>
                  <a:lnTo>
                    <a:pt x="353618" y="94894"/>
                  </a:lnTo>
                  <a:lnTo>
                    <a:pt x="356882" y="95389"/>
                  </a:lnTo>
                  <a:lnTo>
                    <a:pt x="364655" y="95389"/>
                  </a:lnTo>
                  <a:lnTo>
                    <a:pt x="380111" y="56426"/>
                  </a:lnTo>
                  <a:lnTo>
                    <a:pt x="380720" y="45072"/>
                  </a:lnTo>
                  <a:lnTo>
                    <a:pt x="401053" y="45072"/>
                  </a:lnTo>
                  <a:lnTo>
                    <a:pt x="401053" y="94068"/>
                  </a:lnTo>
                  <a:lnTo>
                    <a:pt x="419709" y="94068"/>
                  </a:lnTo>
                  <a:lnTo>
                    <a:pt x="419709" y="29768"/>
                  </a:lnTo>
                  <a:close/>
                </a:path>
                <a:path w="815975" h="95885">
                  <a:moveTo>
                    <a:pt x="493560" y="67183"/>
                  </a:moveTo>
                  <a:lnTo>
                    <a:pt x="493547" y="47790"/>
                  </a:lnTo>
                  <a:lnTo>
                    <a:pt x="491985" y="43624"/>
                  </a:lnTo>
                  <a:lnTo>
                    <a:pt x="490880" y="40678"/>
                  </a:lnTo>
                  <a:lnTo>
                    <a:pt x="480212" y="31191"/>
                  </a:lnTo>
                  <a:lnTo>
                    <a:pt x="472554" y="28803"/>
                  </a:lnTo>
                  <a:lnTo>
                    <a:pt x="457403" y="28803"/>
                  </a:lnTo>
                  <a:lnTo>
                    <a:pt x="452374" y="29489"/>
                  </a:lnTo>
                  <a:lnTo>
                    <a:pt x="442569" y="32194"/>
                  </a:lnTo>
                  <a:lnTo>
                    <a:pt x="438353" y="34112"/>
                  </a:lnTo>
                  <a:lnTo>
                    <a:pt x="434886" y="36576"/>
                  </a:lnTo>
                  <a:lnTo>
                    <a:pt x="441553" y="49606"/>
                  </a:lnTo>
                  <a:lnTo>
                    <a:pt x="443877" y="47790"/>
                  </a:lnTo>
                  <a:lnTo>
                    <a:pt x="446684" y="46316"/>
                  </a:lnTo>
                  <a:lnTo>
                    <a:pt x="453288" y="44183"/>
                  </a:lnTo>
                  <a:lnTo>
                    <a:pt x="456641" y="43624"/>
                  </a:lnTo>
                  <a:lnTo>
                    <a:pt x="465023" y="43624"/>
                  </a:lnTo>
                  <a:lnTo>
                    <a:pt x="468744" y="44742"/>
                  </a:lnTo>
                  <a:lnTo>
                    <a:pt x="473659" y="49123"/>
                  </a:lnTo>
                  <a:lnTo>
                    <a:pt x="474903" y="52222"/>
                  </a:lnTo>
                  <a:lnTo>
                    <a:pt x="474903" y="56311"/>
                  </a:lnTo>
                  <a:lnTo>
                    <a:pt x="474903" y="67183"/>
                  </a:lnTo>
                  <a:lnTo>
                    <a:pt x="474903" y="73748"/>
                  </a:lnTo>
                  <a:lnTo>
                    <a:pt x="473862" y="76606"/>
                  </a:lnTo>
                  <a:lnTo>
                    <a:pt x="472097" y="78790"/>
                  </a:lnTo>
                  <a:lnTo>
                    <a:pt x="467156" y="81724"/>
                  </a:lnTo>
                  <a:lnTo>
                    <a:pt x="464362" y="82473"/>
                  </a:lnTo>
                  <a:lnTo>
                    <a:pt x="457898" y="82473"/>
                  </a:lnTo>
                  <a:lnTo>
                    <a:pt x="455307" y="81775"/>
                  </a:lnTo>
                  <a:lnTo>
                    <a:pt x="451586" y="78994"/>
                  </a:lnTo>
                  <a:lnTo>
                    <a:pt x="450672" y="77101"/>
                  </a:lnTo>
                  <a:lnTo>
                    <a:pt x="450672" y="69697"/>
                  </a:lnTo>
                  <a:lnTo>
                    <a:pt x="454482" y="67183"/>
                  </a:lnTo>
                  <a:lnTo>
                    <a:pt x="474903" y="67183"/>
                  </a:lnTo>
                  <a:lnTo>
                    <a:pt x="474903" y="56311"/>
                  </a:lnTo>
                  <a:lnTo>
                    <a:pt x="450672" y="56311"/>
                  </a:lnTo>
                  <a:lnTo>
                    <a:pt x="443725" y="58026"/>
                  </a:lnTo>
                  <a:lnTo>
                    <a:pt x="434733" y="64871"/>
                  </a:lnTo>
                  <a:lnTo>
                    <a:pt x="432473" y="69570"/>
                  </a:lnTo>
                  <a:lnTo>
                    <a:pt x="432473" y="79286"/>
                  </a:lnTo>
                  <a:lnTo>
                    <a:pt x="451561" y="95034"/>
                  </a:lnTo>
                  <a:lnTo>
                    <a:pt x="466064" y="95034"/>
                  </a:lnTo>
                  <a:lnTo>
                    <a:pt x="472592" y="92024"/>
                  </a:lnTo>
                  <a:lnTo>
                    <a:pt x="476097" y="86067"/>
                  </a:lnTo>
                  <a:lnTo>
                    <a:pt x="476097" y="94068"/>
                  </a:lnTo>
                  <a:lnTo>
                    <a:pt x="493560" y="94068"/>
                  </a:lnTo>
                  <a:lnTo>
                    <a:pt x="493560" y="86067"/>
                  </a:lnTo>
                  <a:lnTo>
                    <a:pt x="493560" y="82473"/>
                  </a:lnTo>
                  <a:lnTo>
                    <a:pt x="493560" y="67183"/>
                  </a:lnTo>
                  <a:close/>
                </a:path>
                <a:path w="815975" h="95885">
                  <a:moveTo>
                    <a:pt x="569214" y="45186"/>
                  </a:moveTo>
                  <a:lnTo>
                    <a:pt x="566889" y="39928"/>
                  </a:lnTo>
                  <a:lnTo>
                    <a:pt x="563206" y="35890"/>
                  </a:lnTo>
                  <a:lnTo>
                    <a:pt x="553085" y="30238"/>
                  </a:lnTo>
                  <a:lnTo>
                    <a:pt x="547166" y="28816"/>
                  </a:lnTo>
                  <a:lnTo>
                    <a:pt x="533552" y="28816"/>
                  </a:lnTo>
                  <a:lnTo>
                    <a:pt x="504558" y="55549"/>
                  </a:lnTo>
                  <a:lnTo>
                    <a:pt x="504558" y="68275"/>
                  </a:lnTo>
                  <a:lnTo>
                    <a:pt x="533552" y="95034"/>
                  </a:lnTo>
                  <a:lnTo>
                    <a:pt x="540410" y="95034"/>
                  </a:lnTo>
                  <a:lnTo>
                    <a:pt x="547166" y="95034"/>
                  </a:lnTo>
                  <a:lnTo>
                    <a:pt x="553085" y="93586"/>
                  </a:lnTo>
                  <a:lnTo>
                    <a:pt x="563206" y="87858"/>
                  </a:lnTo>
                  <a:lnTo>
                    <a:pt x="566889" y="83858"/>
                  </a:lnTo>
                  <a:lnTo>
                    <a:pt x="569214" y="78778"/>
                  </a:lnTo>
                  <a:lnTo>
                    <a:pt x="554736" y="70878"/>
                  </a:lnTo>
                  <a:lnTo>
                    <a:pt x="551472" y="76771"/>
                  </a:lnTo>
                  <a:lnTo>
                    <a:pt x="546658" y="79730"/>
                  </a:lnTo>
                  <a:lnTo>
                    <a:pt x="535406" y="79730"/>
                  </a:lnTo>
                  <a:lnTo>
                    <a:pt x="531380" y="78117"/>
                  </a:lnTo>
                  <a:lnTo>
                    <a:pt x="525018" y="71767"/>
                  </a:lnTo>
                  <a:lnTo>
                    <a:pt x="523430" y="67424"/>
                  </a:lnTo>
                  <a:lnTo>
                    <a:pt x="523430" y="56426"/>
                  </a:lnTo>
                  <a:lnTo>
                    <a:pt x="525018" y="52070"/>
                  </a:lnTo>
                  <a:lnTo>
                    <a:pt x="531380" y="45707"/>
                  </a:lnTo>
                  <a:lnTo>
                    <a:pt x="535406" y="44119"/>
                  </a:lnTo>
                  <a:lnTo>
                    <a:pt x="546557" y="44119"/>
                  </a:lnTo>
                  <a:lnTo>
                    <a:pt x="551383" y="47053"/>
                  </a:lnTo>
                  <a:lnTo>
                    <a:pt x="554736" y="52946"/>
                  </a:lnTo>
                  <a:lnTo>
                    <a:pt x="569214" y="45186"/>
                  </a:lnTo>
                  <a:close/>
                </a:path>
                <a:path w="815975" h="95885">
                  <a:moveTo>
                    <a:pt x="645680" y="29768"/>
                  </a:moveTo>
                  <a:lnTo>
                    <a:pt x="627024" y="29768"/>
                  </a:lnTo>
                  <a:lnTo>
                    <a:pt x="627024" y="54864"/>
                  </a:lnTo>
                  <a:lnTo>
                    <a:pt x="599084" y="54864"/>
                  </a:lnTo>
                  <a:lnTo>
                    <a:pt x="599084" y="29768"/>
                  </a:lnTo>
                  <a:lnTo>
                    <a:pt x="580542" y="29768"/>
                  </a:lnTo>
                  <a:lnTo>
                    <a:pt x="580542" y="94068"/>
                  </a:lnTo>
                  <a:lnTo>
                    <a:pt x="599084" y="94068"/>
                  </a:lnTo>
                  <a:lnTo>
                    <a:pt x="599084" y="70053"/>
                  </a:lnTo>
                  <a:lnTo>
                    <a:pt x="627024" y="70053"/>
                  </a:lnTo>
                  <a:lnTo>
                    <a:pt x="627024" y="94068"/>
                  </a:lnTo>
                  <a:lnTo>
                    <a:pt x="645680" y="94068"/>
                  </a:lnTo>
                  <a:lnTo>
                    <a:pt x="645680" y="29768"/>
                  </a:lnTo>
                  <a:close/>
                </a:path>
                <a:path w="815975" h="95885">
                  <a:moveTo>
                    <a:pt x="730415" y="29768"/>
                  </a:moveTo>
                  <a:lnTo>
                    <a:pt x="713320" y="29768"/>
                  </a:lnTo>
                  <a:lnTo>
                    <a:pt x="681990" y="68008"/>
                  </a:lnTo>
                  <a:lnTo>
                    <a:pt x="681990" y="29768"/>
                  </a:lnTo>
                  <a:lnTo>
                    <a:pt x="663486" y="29768"/>
                  </a:lnTo>
                  <a:lnTo>
                    <a:pt x="663486" y="94068"/>
                  </a:lnTo>
                  <a:lnTo>
                    <a:pt x="680669" y="94068"/>
                  </a:lnTo>
                  <a:lnTo>
                    <a:pt x="711885" y="55816"/>
                  </a:lnTo>
                  <a:lnTo>
                    <a:pt x="711885" y="94068"/>
                  </a:lnTo>
                  <a:lnTo>
                    <a:pt x="730415" y="94068"/>
                  </a:lnTo>
                  <a:lnTo>
                    <a:pt x="730415" y="29768"/>
                  </a:lnTo>
                  <a:close/>
                </a:path>
                <a:path w="815975" h="95885">
                  <a:moveTo>
                    <a:pt x="815848" y="94081"/>
                  </a:moveTo>
                  <a:lnTo>
                    <a:pt x="791832" y="60591"/>
                  </a:lnTo>
                  <a:lnTo>
                    <a:pt x="814298" y="29768"/>
                  </a:lnTo>
                  <a:lnTo>
                    <a:pt x="794461" y="29768"/>
                  </a:lnTo>
                  <a:lnTo>
                    <a:pt x="777024" y="54749"/>
                  </a:lnTo>
                  <a:lnTo>
                    <a:pt x="766965" y="54749"/>
                  </a:lnTo>
                  <a:lnTo>
                    <a:pt x="766965" y="29768"/>
                  </a:lnTo>
                  <a:lnTo>
                    <a:pt x="748334" y="29768"/>
                  </a:lnTo>
                  <a:lnTo>
                    <a:pt x="748334" y="94081"/>
                  </a:lnTo>
                  <a:lnTo>
                    <a:pt x="766965" y="94081"/>
                  </a:lnTo>
                  <a:lnTo>
                    <a:pt x="766965" y="69697"/>
                  </a:lnTo>
                  <a:lnTo>
                    <a:pt x="776655" y="69697"/>
                  </a:lnTo>
                  <a:lnTo>
                    <a:pt x="793851" y="94081"/>
                  </a:lnTo>
                  <a:lnTo>
                    <a:pt x="815848" y="94081"/>
                  </a:lnTo>
                  <a:close/>
                </a:path>
              </a:pathLst>
            </a:custGeom>
            <a:solidFill>
              <a:srgbClr val="AB103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622803" y="3753967"/>
            <a:ext cx="950594" cy="255270"/>
            <a:chOff x="7622803" y="3753967"/>
            <a:chExt cx="950594" cy="255270"/>
          </a:xfrm>
        </p:grpSpPr>
        <p:sp>
          <p:nvSpPr>
            <p:cNvPr id="18" name="object 18"/>
            <p:cNvSpPr/>
            <p:nvPr/>
          </p:nvSpPr>
          <p:spPr>
            <a:xfrm>
              <a:off x="7629204" y="3760368"/>
              <a:ext cx="937894" cy="242570"/>
            </a:xfrm>
            <a:custGeom>
              <a:avLst/>
              <a:gdLst/>
              <a:ahLst/>
              <a:cxnLst/>
              <a:rect l="l" t="t" r="r" b="b"/>
              <a:pathLst>
                <a:path w="937895" h="242570">
                  <a:moveTo>
                    <a:pt x="24201" y="0"/>
                  </a:moveTo>
                  <a:lnTo>
                    <a:pt x="913455" y="0"/>
                  </a:lnTo>
                  <a:lnTo>
                    <a:pt x="922838" y="1908"/>
                  </a:lnTo>
                  <a:lnTo>
                    <a:pt x="930523" y="7105"/>
                  </a:lnTo>
                  <a:lnTo>
                    <a:pt x="935717" y="14800"/>
                  </a:lnTo>
                  <a:lnTo>
                    <a:pt x="937625" y="24201"/>
                  </a:lnTo>
                  <a:lnTo>
                    <a:pt x="937625" y="217779"/>
                  </a:lnTo>
                  <a:lnTo>
                    <a:pt x="935717" y="227167"/>
                  </a:lnTo>
                  <a:lnTo>
                    <a:pt x="930523" y="234863"/>
                  </a:lnTo>
                  <a:lnTo>
                    <a:pt x="922838" y="240068"/>
                  </a:lnTo>
                  <a:lnTo>
                    <a:pt x="913455" y="241980"/>
                  </a:lnTo>
                  <a:lnTo>
                    <a:pt x="24201" y="241980"/>
                  </a:lnTo>
                  <a:lnTo>
                    <a:pt x="14800" y="240068"/>
                  </a:lnTo>
                  <a:lnTo>
                    <a:pt x="7105" y="234863"/>
                  </a:lnTo>
                  <a:lnTo>
                    <a:pt x="1908" y="227167"/>
                  </a:lnTo>
                  <a:lnTo>
                    <a:pt x="0" y="217779"/>
                  </a:lnTo>
                  <a:lnTo>
                    <a:pt x="0" y="24201"/>
                  </a:lnTo>
                  <a:lnTo>
                    <a:pt x="1908" y="14800"/>
                  </a:lnTo>
                  <a:lnTo>
                    <a:pt x="7105" y="7105"/>
                  </a:lnTo>
                  <a:lnTo>
                    <a:pt x="14800" y="1908"/>
                  </a:lnTo>
                  <a:lnTo>
                    <a:pt x="24201" y="0"/>
                  </a:lnTo>
                  <a:close/>
                </a:path>
              </a:pathLst>
            </a:custGeom>
            <a:ln w="12801">
              <a:solidFill>
                <a:srgbClr val="AB103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0563" y="3838092"/>
              <a:ext cx="354939" cy="86532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6543075" y="4279197"/>
            <a:ext cx="730250" cy="255270"/>
            <a:chOff x="6543075" y="4279197"/>
            <a:chExt cx="730250" cy="25527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0129" y="4363293"/>
              <a:ext cx="295655" cy="865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549441" y="4285563"/>
              <a:ext cx="717550" cy="242570"/>
            </a:xfrm>
            <a:custGeom>
              <a:avLst/>
              <a:gdLst/>
              <a:ahLst/>
              <a:cxnLst/>
              <a:rect l="l" t="t" r="r" b="b"/>
              <a:pathLst>
                <a:path w="717550" h="242570">
                  <a:moveTo>
                    <a:pt x="24187" y="0"/>
                  </a:moveTo>
                  <a:lnTo>
                    <a:pt x="692900" y="0"/>
                  </a:lnTo>
                  <a:lnTo>
                    <a:pt x="702309" y="1907"/>
                  </a:lnTo>
                  <a:lnTo>
                    <a:pt x="710009" y="7101"/>
                  </a:lnTo>
                  <a:lnTo>
                    <a:pt x="715209" y="14791"/>
                  </a:lnTo>
                  <a:lnTo>
                    <a:pt x="717118" y="24183"/>
                  </a:lnTo>
                  <a:lnTo>
                    <a:pt x="717118" y="217777"/>
                  </a:lnTo>
                  <a:lnTo>
                    <a:pt x="715209" y="227170"/>
                  </a:lnTo>
                  <a:lnTo>
                    <a:pt x="710009" y="234859"/>
                  </a:lnTo>
                  <a:lnTo>
                    <a:pt x="702309" y="240053"/>
                  </a:lnTo>
                  <a:lnTo>
                    <a:pt x="692900" y="241961"/>
                  </a:lnTo>
                  <a:lnTo>
                    <a:pt x="24187" y="241961"/>
                  </a:lnTo>
                  <a:lnTo>
                    <a:pt x="14796" y="240053"/>
                  </a:lnTo>
                  <a:lnTo>
                    <a:pt x="7105" y="234859"/>
                  </a:lnTo>
                  <a:lnTo>
                    <a:pt x="1908" y="227170"/>
                  </a:lnTo>
                  <a:lnTo>
                    <a:pt x="0" y="217777"/>
                  </a:lnTo>
                  <a:lnTo>
                    <a:pt x="0" y="24183"/>
                  </a:lnTo>
                  <a:lnTo>
                    <a:pt x="1908" y="14791"/>
                  </a:lnTo>
                  <a:lnTo>
                    <a:pt x="7105" y="7101"/>
                  </a:lnTo>
                  <a:lnTo>
                    <a:pt x="14796" y="1907"/>
                  </a:lnTo>
                  <a:lnTo>
                    <a:pt x="24187" y="0"/>
                  </a:lnTo>
                  <a:close/>
                </a:path>
              </a:pathLst>
            </a:custGeom>
            <a:ln w="1279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88396" y="4070594"/>
            <a:ext cx="585429" cy="67312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22210" y="4070594"/>
            <a:ext cx="585459" cy="67312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143312" y="5410144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стосується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відносин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«співвласник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орган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місце-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самоврядування».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8304" y="7093119"/>
            <a:ext cx="20193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25" b="1">
                <a:solidFill>
                  <a:srgbClr val="AC1032"/>
                </a:solidFill>
                <a:latin typeface="Trebuchet MS"/>
                <a:cs typeface="Trebuchet MS"/>
              </a:rPr>
              <a:t>116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57369" y="7093119"/>
            <a:ext cx="19939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30" b="1">
                <a:solidFill>
                  <a:srgbClr val="AC1032"/>
                </a:solidFill>
                <a:latin typeface="Trebuchet MS"/>
                <a:cs typeface="Trebuchet MS"/>
              </a:rPr>
              <a:t>117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43312" y="5867345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І,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маючи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прямий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зв’язок,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немає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потреби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шукати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«обхідних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шля-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хів»,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треба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намагатися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змусити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працювати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когось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замість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себе.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43312" y="6324545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порушено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конкретного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громадянина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скажімо,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спо-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живачеві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припинено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газопостачання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він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можливість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оскар-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жувати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неправомірні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дії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самостійно, напряму,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безпосередньо.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Правління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сприяти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допомогти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скласти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заяву,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6014" y="683961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 h="0">
                <a:moveTo>
                  <a:pt x="0" y="0"/>
                </a:moveTo>
                <a:lnTo>
                  <a:pt x="3887967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43312" y="537979"/>
            <a:ext cx="415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Додатки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7995" y="683961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 h="0">
                <a:moveTo>
                  <a:pt x="0" y="0"/>
                </a:moveTo>
                <a:lnTo>
                  <a:pt x="3888022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916846"/>
            <a:ext cx="11118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55" b="1">
                <a:solidFill>
                  <a:srgbClr val="AC1032"/>
                </a:solidFill>
                <a:latin typeface="Tahoma"/>
                <a:cs typeface="Tahoma"/>
              </a:rPr>
              <a:t>ДОДАТКИ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1424846"/>
            <a:ext cx="808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Додаток</a:t>
            </a:r>
            <a:r>
              <a:rPr dirty="0" sz="1200" spc="-8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310" b="1">
                <a:solidFill>
                  <a:srgbClr val="AC1032"/>
                </a:solidFill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838142"/>
            <a:ext cx="3913504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організувати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масові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звернення,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більше.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Бо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порушено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пра-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(об’єднання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взагалі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цій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ситуації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бути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стороною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договірних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відносин,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пам’ятаємо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Теми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7),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грома-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дянина.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державний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орган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потребує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певної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інформації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громадянина,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краще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запитати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цю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інформацію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грома-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дянина.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краще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пошукати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державних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реєстрах,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звер-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татися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запитами,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наприклад,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осіб,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надають</a:t>
            </a:r>
            <a:r>
              <a:rPr dirty="0" sz="9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свої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оренду,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місце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проживання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особи.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2209506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Тож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перед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тим,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виступити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«посередником»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громадянином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аво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ю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жне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авління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повинне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задати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три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он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трольні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запитання: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5320" y="2666599"/>
            <a:ext cx="2955290" cy="4826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219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Чиї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ава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ушен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?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Чия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компетенція?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Чим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обернеться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перевищення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повноважень?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3024" y="1902366"/>
            <a:ext cx="26339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4305" marR="5080" indent="-142240">
              <a:lnSpc>
                <a:spcPct val="125000"/>
              </a:lnSpc>
              <a:spcBef>
                <a:spcPts val="100"/>
              </a:spcBef>
            </a:pPr>
            <a:r>
              <a:rPr dirty="0" sz="800" spc="-15" b="1">
                <a:solidFill>
                  <a:srgbClr val="231F20"/>
                </a:solidFill>
                <a:latin typeface="Tahoma"/>
                <a:cs typeface="Tahoma"/>
              </a:rPr>
              <a:t>ІСТОРІЯ,</a:t>
            </a:r>
            <a:r>
              <a:rPr dirty="0" sz="8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ПОТОЧНИЙ</a:t>
            </a:r>
            <a:r>
              <a:rPr dirty="0" sz="8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СТАТУС</a:t>
            </a:r>
            <a:r>
              <a:rPr dirty="0" sz="8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40" b="1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8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35" b="1">
                <a:solidFill>
                  <a:srgbClr val="231F20"/>
                </a:solidFill>
                <a:latin typeface="Tahoma"/>
                <a:cs typeface="Tahoma"/>
              </a:rPr>
              <a:t>ПЕРСПЕКТИВИ </a:t>
            </a:r>
            <a:r>
              <a:rPr dirty="0" sz="800" spc="-2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ЖИТЛОВО-БУДІВЕЛЬНИХ</a:t>
            </a:r>
            <a:r>
              <a:rPr dirty="0" sz="8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КООПЕРАТИВІВ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3312" y="2509463"/>
            <a:ext cx="3913504" cy="63500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u="sng" sz="700" spc="2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Передісторія</a:t>
            </a:r>
            <a:r>
              <a:rPr dirty="0" u="sng" sz="700" spc="-3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і</a:t>
            </a:r>
            <a:r>
              <a:rPr dirty="0" u="sng" sz="700" spc="-2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правовий</a:t>
            </a:r>
            <a:r>
              <a:rPr dirty="0" u="sng" sz="700" spc="-2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статус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Сьогодні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Україні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існує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чимало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житлово-будівельних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кооперативів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(ЖБК).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Деякі</a:t>
            </a:r>
            <a:endParaRPr sz="700">
              <a:latin typeface="Tahoma"/>
              <a:cs typeface="Tahoma"/>
            </a:endParaRPr>
          </a:p>
          <a:p>
            <a:pPr marL="12700" marR="5080">
              <a:lnSpc>
                <a:spcPct val="142800"/>
              </a:lnSpc>
            </a:pP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«на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папері»,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більшість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дійсності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забезпечують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прибу-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динкових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територій.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56014" y="670875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 h="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079768" y="3271403"/>
            <a:ext cx="4040504" cy="3704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76200" marR="67945">
              <a:lnSpc>
                <a:spcPct val="142800"/>
              </a:lnSpc>
              <a:spcBef>
                <a:spcPts val="100"/>
              </a:spcBef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Чому ж 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сьогодні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говоримо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необхідність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реорганізувати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ОСББ?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Частково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відповідь криється вже в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самій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назві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«житлово-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будівельний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коопе-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ратив».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Завданням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було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допомогти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забезпечити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громадян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житлом,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цим 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завданням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впоралися.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нових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економічних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правових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умов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подальшо-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го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багатоквартирних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передбачені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інші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організа-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ційно-правові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форми.</a:t>
            </a:r>
            <a:endParaRPr sz="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76200" marR="68580">
              <a:lnSpc>
                <a:spcPct val="142900"/>
              </a:lnSpc>
              <a:spcBef>
                <a:spcPts val="5"/>
              </a:spcBef>
            </a:pPr>
            <a:r>
              <a:rPr dirty="0" u="sng" sz="700" spc="7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Примірний </a:t>
            </a:r>
            <a:r>
              <a:rPr dirty="0" u="sng" sz="700" spc="1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статут </a:t>
            </a:r>
            <a:r>
              <a:rPr dirty="0" u="sng" sz="700" spc="3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житлово-будівельного </a:t>
            </a:r>
            <a:r>
              <a:rPr dirty="0" u="sng" sz="700" spc="3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кооперативу, </a:t>
            </a:r>
            <a:r>
              <a:rPr dirty="0" u="sng" sz="700" spc="4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затверджений </a:t>
            </a:r>
            <a:r>
              <a:rPr dirty="0" u="sng" sz="700" spc="4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постановою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Ради</a:t>
            </a:r>
            <a:r>
              <a:rPr dirty="0" u="sng" sz="700" spc="-7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4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Міністрів</a:t>
            </a:r>
            <a:r>
              <a:rPr dirty="0" u="sng" sz="700" spc="-7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7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УРСР</a:t>
            </a:r>
            <a:r>
              <a:rPr dirty="0" u="sng" sz="700" spc="-7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4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від</a:t>
            </a:r>
            <a:r>
              <a:rPr dirty="0" u="sng" sz="700" spc="-7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3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30</a:t>
            </a:r>
            <a:r>
              <a:rPr dirty="0" u="sng" sz="700" spc="-7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3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квітня</a:t>
            </a:r>
            <a:r>
              <a:rPr dirty="0" u="sng" sz="700" spc="-6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1985</a:t>
            </a:r>
            <a:r>
              <a:rPr dirty="0" u="sng" sz="700" spc="-7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р.</a:t>
            </a:r>
            <a:r>
              <a:rPr dirty="0" u="sng" sz="700" spc="-7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3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№</a:t>
            </a:r>
            <a:r>
              <a:rPr dirty="0" u="sng" sz="700" spc="-7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-4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186</a:t>
            </a:r>
            <a:r>
              <a:rPr dirty="0" baseline="34722" sz="600" spc="-67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передбачає,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метою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було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забезпечення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членів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(і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членів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сімей)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житлом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шляхом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будівництва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будин-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ку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(будинків)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його подальшої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експлуатації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управління.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Наголосимо,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При-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мірному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статуті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(а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він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сьогодні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фактично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єдиним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нормативно-правовим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актом,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спеціально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регулює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правовий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статус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ЖБК)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багатоквартирний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згадується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остільки,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оскільки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він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власністю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юридичної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особи.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Нагадаємо: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окремим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чле-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нам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належали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праві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ні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окремі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квартири,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ні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багатоквартирний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цілому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їм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належало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володіння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користування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квартирами.</a:t>
            </a:r>
            <a:endParaRPr sz="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76200" marR="67945" indent="-635">
              <a:lnSpc>
                <a:spcPct val="142800"/>
              </a:lnSpc>
            </a:pP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Цей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же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підхід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передбачено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ст.</a:t>
            </a:r>
            <a:r>
              <a:rPr dirty="0" u="sng" sz="700" spc="-2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384</a:t>
            </a:r>
            <a:r>
              <a:rPr dirty="0" u="sng" sz="700" spc="-2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Цивільного</a:t>
            </a:r>
            <a:r>
              <a:rPr dirty="0" u="sng" sz="700" spc="-2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кодексу</a:t>
            </a:r>
            <a:r>
              <a:rPr dirty="0" u="sng" sz="700" spc="-2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4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України</a:t>
            </a:r>
            <a:r>
              <a:rPr dirty="0" baseline="34722" sz="600" spc="6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пев-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ного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моменту,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викупу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членом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своєї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(іншими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словами,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виплати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членом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свого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паю).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Відповідно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тієї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статті,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75" i="1">
                <a:solidFill>
                  <a:srgbClr val="231F20"/>
                </a:solidFill>
                <a:latin typeface="Verdana"/>
                <a:cs typeface="Verdana"/>
              </a:rPr>
              <a:t>«у</a:t>
            </a:r>
            <a:r>
              <a:rPr dirty="0" sz="700" spc="-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разі</a:t>
            </a:r>
            <a:r>
              <a:rPr dirty="0" sz="700" spc="-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викупу</a:t>
            </a:r>
            <a:r>
              <a:rPr dirty="0" sz="700" spc="-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квартири </a:t>
            </a:r>
            <a:r>
              <a:rPr dirty="0" sz="700" spc="-2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член</a:t>
            </a:r>
            <a:r>
              <a:rPr dirty="0" sz="7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жи</a:t>
            </a:r>
            <a:r>
              <a:rPr dirty="0" sz="700" spc="-20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лов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-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б</a:t>
            </a:r>
            <a:r>
              <a:rPr dirty="0" sz="700" spc="-45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дів</a:t>
            </a:r>
            <a:r>
              <a:rPr dirty="0" sz="700" i="1">
                <a:solidFill>
                  <a:srgbClr val="231F20"/>
                </a:solidFill>
                <a:latin typeface="Verdana"/>
                <a:cs typeface="Verdana"/>
              </a:rPr>
              <a:t>е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льно</a:t>
            </a:r>
            <a:r>
              <a:rPr dirty="0" sz="700" spc="-15" i="1">
                <a:solidFill>
                  <a:srgbClr val="231F20"/>
                </a:solidFill>
                <a:latin typeface="Verdana"/>
                <a:cs typeface="Verdana"/>
              </a:rPr>
              <a:t>г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7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15" i="1">
                <a:solidFill>
                  <a:srgbClr val="231F20"/>
                </a:solidFill>
                <a:latin typeface="Verdana"/>
                <a:cs typeface="Verdana"/>
              </a:rPr>
              <a:t>(жи</a:t>
            </a:r>
            <a:r>
              <a:rPr dirty="0" sz="700" spc="-40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лово</a:t>
            </a:r>
            <a:r>
              <a:rPr dirty="0" sz="700" spc="-10" i="1">
                <a:solidFill>
                  <a:srgbClr val="231F20"/>
                </a:solidFill>
                <a:latin typeface="Verdana"/>
                <a:cs typeface="Verdana"/>
              </a:rPr>
              <a:t>г</a:t>
            </a:r>
            <a:r>
              <a:rPr dirty="0" sz="700" spc="-35" i="1">
                <a:solidFill>
                  <a:srgbClr val="231F20"/>
                </a:solidFill>
                <a:latin typeface="Verdana"/>
                <a:cs typeface="Verdana"/>
              </a:rPr>
              <a:t>о)</a:t>
            </a:r>
            <a:r>
              <a:rPr dirty="0" sz="7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25" i="1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ооперативу</a:t>
            </a:r>
            <a:r>
              <a:rPr dirty="0" sz="7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dirty="0" sz="700" spc="-40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700" spc="40" i="1">
                <a:solidFill>
                  <a:srgbClr val="231F20"/>
                </a:solidFill>
                <a:latin typeface="Verdana"/>
                <a:cs typeface="Verdana"/>
              </a:rPr>
              <a:t>ає</a:t>
            </a:r>
            <a:r>
              <a:rPr dirty="0" sz="7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її</a:t>
            </a:r>
            <a:r>
              <a:rPr dirty="0" sz="7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власни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700" spc="-10" i="1">
                <a:solidFill>
                  <a:srgbClr val="231F20"/>
                </a:solidFill>
                <a:latin typeface="Verdana"/>
                <a:cs typeface="Verdana"/>
              </a:rPr>
              <a:t>ом</a:t>
            </a:r>
            <a:r>
              <a:rPr dirty="0" sz="700" spc="-15" i="1">
                <a:solidFill>
                  <a:srgbClr val="231F20"/>
                </a:solidFill>
                <a:latin typeface="Verdana"/>
                <a:cs typeface="Verdana"/>
              </a:rPr>
              <a:t>»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Tahoma"/>
              <a:cs typeface="Tahoma"/>
            </a:endParaRPr>
          </a:p>
          <a:p>
            <a:pPr marL="255904" indent="-180340">
              <a:lnSpc>
                <a:spcPct val="100000"/>
              </a:lnSpc>
              <a:buAutoNum type="arabicPlain"/>
              <a:tabLst>
                <a:tab pos="255904" algn="l"/>
                <a:tab pos="256540" algn="l"/>
              </a:tabLst>
            </a:pPr>
            <a:r>
              <a:rPr dirty="0" sz="600" spc="15">
                <a:solidFill>
                  <a:srgbClr val="231F20"/>
                </a:solidFill>
                <a:latin typeface="Tahoma"/>
                <a:cs typeface="Tahoma"/>
                <a:hlinkClick r:id="rId2"/>
              </a:rPr>
              <a:t>http://zakon5.rada.gov.ua/laws/show/186-85-п</a:t>
            </a:r>
            <a:endParaRPr sz="600">
              <a:latin typeface="Tahoma"/>
              <a:cs typeface="Tahoma"/>
            </a:endParaRPr>
          </a:p>
          <a:p>
            <a:pPr marL="255904" indent="-180340">
              <a:lnSpc>
                <a:spcPct val="100000"/>
              </a:lnSpc>
              <a:spcBef>
                <a:spcPts val="365"/>
              </a:spcBef>
              <a:buAutoNum type="arabicPlain"/>
              <a:tabLst>
                <a:tab pos="255904" algn="l"/>
                <a:tab pos="256540" algn="l"/>
              </a:tabLst>
            </a:pPr>
            <a:r>
              <a:rPr dirty="0" sz="600" spc="15">
                <a:solidFill>
                  <a:srgbClr val="231F20"/>
                </a:solidFill>
                <a:latin typeface="Tahoma"/>
                <a:cs typeface="Tahoma"/>
                <a:hlinkClick r:id="rId3"/>
              </a:rPr>
              <a:t>http://zakon5.rada.gov.ua/laws/show/435-15/paran2069#n2069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304" y="7093119"/>
            <a:ext cx="205104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14" b="1">
                <a:solidFill>
                  <a:srgbClr val="AC1032"/>
                </a:solidFill>
                <a:latin typeface="Trebuchet MS"/>
                <a:cs typeface="Trebuchet MS"/>
              </a:rPr>
              <a:t>118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54903" y="7093119"/>
            <a:ext cx="20193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25" b="1">
                <a:solidFill>
                  <a:srgbClr val="AC1032"/>
                </a:solidFill>
                <a:latin typeface="Trebuchet MS"/>
                <a:cs typeface="Trebuchet MS"/>
              </a:rPr>
              <a:t>119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415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Додатки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33062"/>
            <a:ext cx="39147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700" spc="1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(Натомість</a:t>
            </a:r>
            <a:r>
              <a:rPr dirty="0" sz="700" spc="1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1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випадку</a:t>
            </a:r>
            <a:r>
              <a:rPr dirty="0" sz="700" spc="1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1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1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участь</a:t>
            </a:r>
            <a:r>
              <a:rPr dirty="0" sz="700" spc="1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1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об’єднанні</a:t>
            </a:r>
            <a:r>
              <a:rPr dirty="0" sz="700" spc="1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1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невід’ємною</a:t>
            </a:r>
            <a:r>
              <a:rPr dirty="0" sz="700" spc="1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власності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на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квартиру.)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1290226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2900"/>
              </a:lnSpc>
              <a:spcBef>
                <a:spcPts val="100"/>
              </a:spcBef>
            </a:pP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Отже,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об’єднує </a:t>
            </a: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представляє співвласників </a:t>
            </a:r>
            <a:r>
              <a:rPr dirty="0" sz="700" spc="-5" b="1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будин</a:t>
            </a:r>
            <a:r>
              <a:rPr dirty="0" sz="700" spc="5" b="1">
                <a:solidFill>
                  <a:srgbClr val="231F20"/>
                </a:solidFill>
                <a:latin typeface="Trebuchet MS"/>
                <a:cs typeface="Trebuchet MS"/>
              </a:rPr>
              <a:t>- </a:t>
            </a:r>
            <a:r>
              <a:rPr dirty="0" sz="700" spc="-2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ку</a:t>
            </a:r>
            <a:r>
              <a:rPr dirty="0" sz="700" spc="-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5" b="1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принаймні,</a:t>
            </a:r>
            <a:r>
              <a:rPr dirty="0" sz="700" spc="-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" b="1">
                <a:solidFill>
                  <a:srgbClr val="231F20"/>
                </a:solidFill>
                <a:latin typeface="Tahoma"/>
                <a:cs typeface="Tahoma"/>
              </a:rPr>
              <a:t>ніколи</a:t>
            </a:r>
            <a:r>
              <a:rPr dirty="0" sz="700" spc="-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6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об’єднує</a:t>
            </a:r>
            <a:r>
              <a:rPr dirty="0" sz="700" spc="-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представляє</a:t>
            </a:r>
            <a:r>
              <a:rPr dirty="0" sz="700" spc="-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одночасно</a:t>
            </a:r>
            <a:r>
              <a:rPr dirty="0" sz="700" spc="-6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5" b="1">
                <a:solidFill>
                  <a:srgbClr val="231F20"/>
                </a:solidFill>
                <a:latin typeface="Tahoma"/>
                <a:cs typeface="Tahoma"/>
              </a:rPr>
              <a:t>100%</a:t>
            </a:r>
            <a:r>
              <a:rPr dirty="0" sz="700" spc="-7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" b="1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1747461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Враховуючи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викладене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вище,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визнати,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(у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якому,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наголосимо,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склад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членів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співпадає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складом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будинку)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статут-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органи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кооперативу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мають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приймати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жодних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рішень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щодо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спільним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майном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збо-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рів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членів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жодному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разі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замінити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собою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ків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7906" y="2814227"/>
            <a:ext cx="396557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0480">
              <a:lnSpc>
                <a:spcPct val="142900"/>
              </a:lnSpc>
              <a:spcBef>
                <a:spcPts val="100"/>
              </a:spcBef>
            </a:pP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Іншими</a:t>
            </a:r>
            <a:r>
              <a:rPr dirty="0" sz="7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словами,</a:t>
            </a: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прийняття</a:t>
            </a: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будь-яких</a:t>
            </a:r>
            <a:r>
              <a:rPr dirty="0" sz="7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легітимних</a:t>
            </a: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рішень</a:t>
            </a: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7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ба</a:t>
            </a:r>
            <a:r>
              <a:rPr dirty="0" sz="700" spc="15" b="1">
                <a:solidFill>
                  <a:srgbClr val="231F20"/>
                </a:solidFill>
                <a:latin typeface="Trebuchet MS"/>
                <a:cs typeface="Trebuchet MS"/>
              </a:rPr>
              <a:t>- </a:t>
            </a:r>
            <a:r>
              <a:rPr dirty="0" sz="700" spc="-2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гатоквартирним 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будинком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можливе або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зборах співвласників згідно </a:t>
            </a:r>
            <a:r>
              <a:rPr dirty="0" sz="700" spc="10" b="1">
                <a:solidFill>
                  <a:srgbClr val="231F20"/>
                </a:solidFill>
                <a:latin typeface="Tahoma"/>
                <a:cs typeface="Tahoma"/>
              </a:rPr>
              <a:t>із За</a:t>
            </a:r>
            <a:r>
              <a:rPr dirty="0" sz="700" spc="10" b="1">
                <a:solidFill>
                  <a:srgbClr val="231F20"/>
                </a:solidFill>
                <a:latin typeface="Trebuchet MS"/>
                <a:cs typeface="Trebuchet MS"/>
              </a:rPr>
              <a:t>- </a:t>
            </a:r>
            <a:r>
              <a:rPr dirty="0" sz="700" spc="15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коном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особливості </a:t>
            </a:r>
            <a:r>
              <a:rPr dirty="0" sz="700" spc="30" b="1">
                <a:solidFill>
                  <a:srgbClr val="231F20"/>
                </a:solidFill>
                <a:latin typeface="Tahoma"/>
                <a:cs typeface="Tahoma"/>
              </a:rPr>
              <a:t>здійснення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права власності </a:t>
            </a:r>
            <a:r>
              <a:rPr dirty="0" sz="700" spc="10" b="1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багатоквартир</a:t>
            </a:r>
            <a:r>
              <a:rPr dirty="0" sz="700" spc="20" b="1">
                <a:solidFill>
                  <a:srgbClr val="231F20"/>
                </a:solidFill>
                <a:latin typeface="Trebuchet MS"/>
                <a:cs typeface="Trebuchet MS"/>
              </a:rPr>
              <a:t>- </a:t>
            </a:r>
            <a:r>
              <a:rPr dirty="0" sz="700" spc="-2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700" spc="30" b="1">
                <a:solidFill>
                  <a:srgbClr val="231F20"/>
                </a:solidFill>
                <a:latin typeface="Tahoma"/>
                <a:cs typeface="Tahoma"/>
              </a:rPr>
              <a:t>ному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" b="1">
                <a:solidFill>
                  <a:srgbClr val="231F20"/>
                </a:solidFill>
                <a:latin typeface="Tahoma"/>
                <a:cs typeface="Tahoma"/>
              </a:rPr>
              <a:t>будинку»,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статутними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органами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 b="1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згідно</a:t>
            </a:r>
            <a:r>
              <a:rPr dirty="0" sz="7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 b="1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Законом</a:t>
            </a:r>
            <a:r>
              <a:rPr dirty="0" u="sng" sz="700" spc="-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України</a:t>
            </a:r>
            <a:r>
              <a:rPr dirty="0" u="sng" sz="700" spc="-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«Про </a:t>
            </a:r>
            <a:r>
              <a:rPr dirty="0" sz="700" spc="-19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об’єднання співвласників багатоквартирного </a:t>
            </a:r>
            <a:r>
              <a:rPr dirty="0" u="sng" sz="70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будинку»</a:t>
            </a:r>
            <a:r>
              <a:rPr dirty="0" baseline="34722" sz="600" b="1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dirty="0" sz="700" spc="-110" b="1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10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аж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ніяк </a:t>
            </a:r>
            <a:r>
              <a:rPr dirty="0" sz="700" spc="35" b="1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органами </a:t>
            </a:r>
            <a:r>
              <a:rPr dirty="0" sz="700" spc="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ЖБК.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12" y="4079148"/>
            <a:ext cx="340995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700" spc="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Питання</a:t>
            </a:r>
            <a:r>
              <a:rPr dirty="0" u="sng" sz="70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2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утримання</a:t>
            </a:r>
            <a:r>
              <a:rPr dirty="0" u="sng" sz="70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будинків</a:t>
            </a:r>
            <a:r>
              <a:rPr dirty="0" u="sng" sz="70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1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житлово-будівельними</a:t>
            </a:r>
            <a:r>
              <a:rPr dirty="0" u="sng" sz="70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кооперативами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312" y="4338288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тим,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подекуди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досі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фактично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здійснюють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утримання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токвартирних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будинків?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3312" y="4795500"/>
            <a:ext cx="391477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відомо,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пункт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5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Прикінцевих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перехідних положень Закону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особливості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здійснення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будинку»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передба-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чає,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700" spc="-70" i="1">
                <a:solidFill>
                  <a:srgbClr val="231F20"/>
                </a:solidFill>
                <a:latin typeface="Verdana"/>
                <a:cs typeface="Verdana"/>
              </a:rPr>
              <a:t>«у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разі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якщо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протягом одного 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року </a:t>
            </a:r>
            <a:r>
              <a:rPr dirty="0" sz="700" i="1">
                <a:solidFill>
                  <a:srgbClr val="231F20"/>
                </a:solidFill>
                <a:latin typeface="Verdana"/>
                <a:cs typeface="Verdana"/>
              </a:rPr>
              <a:t>з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дня </a:t>
            </a:r>
            <a:r>
              <a:rPr dirty="0" sz="700" spc="40" i="1">
                <a:solidFill>
                  <a:srgbClr val="231F20"/>
                </a:solidFill>
                <a:latin typeface="Verdana"/>
                <a:cs typeface="Verdana"/>
              </a:rPr>
              <a:t>набрання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чинності </a:t>
            </a:r>
            <a:r>
              <a:rPr dirty="0" sz="700" spc="45" i="1">
                <a:solidFill>
                  <a:srgbClr val="231F20"/>
                </a:solidFill>
                <a:latin typeface="Verdana"/>
                <a:cs typeface="Verdana"/>
              </a:rPr>
              <a:t>цим 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Зако-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40" i="1">
                <a:solidFill>
                  <a:srgbClr val="231F20"/>
                </a:solidFill>
                <a:latin typeface="Verdana"/>
                <a:cs typeface="Verdana"/>
              </a:rPr>
              <a:t>ном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співвласники багатоквартирного </a:t>
            </a:r>
            <a:r>
              <a:rPr dirty="0" sz="700" spc="-15" i="1">
                <a:solidFill>
                  <a:srgbClr val="231F20"/>
                </a:solidFill>
                <a:latin typeface="Verdana"/>
                <a:cs typeface="Verdana"/>
              </a:rPr>
              <a:t>будинку, 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якому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не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створено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об’єднання </a:t>
            </a:r>
            <a:r>
              <a:rPr dirty="0" sz="700" spc="-2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співвласників,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не 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прийняли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рішення </a:t>
            </a:r>
            <a:r>
              <a:rPr dirty="0" sz="700" spc="35" i="1">
                <a:solidFill>
                  <a:srgbClr val="231F20"/>
                </a:solidFill>
                <a:latin typeface="Verdana"/>
                <a:cs typeface="Verdana"/>
              </a:rPr>
              <a:t>про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форму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управління 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багатоквартирним </a:t>
            </a:r>
            <a:r>
              <a:rPr dirty="0" sz="700" spc="-2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будинком,</a:t>
            </a:r>
            <a:r>
              <a:rPr dirty="0" sz="700" spc="-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управління</a:t>
            </a:r>
            <a:r>
              <a:rPr dirty="0" sz="700" spc="-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таким</a:t>
            </a:r>
            <a:r>
              <a:rPr dirty="0" sz="700" spc="-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будинком</a:t>
            </a:r>
            <a:r>
              <a:rPr dirty="0" sz="700" spc="-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здійснюється</a:t>
            </a:r>
            <a:r>
              <a:rPr dirty="0" sz="700" spc="-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управителем,</a:t>
            </a:r>
            <a:r>
              <a:rPr dirty="0" sz="700" spc="-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який</a:t>
            </a:r>
            <a:r>
              <a:rPr dirty="0" sz="700" spc="-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призна- </a:t>
            </a:r>
            <a:r>
              <a:rPr dirty="0" sz="700" spc="-2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чається</a:t>
            </a:r>
            <a:r>
              <a:rPr dirty="0" sz="700" spc="-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45" i="1">
                <a:solidFill>
                  <a:srgbClr val="231F20"/>
                </a:solidFill>
                <a:latin typeface="Verdana"/>
                <a:cs typeface="Verdana"/>
              </a:rPr>
              <a:t>на</a:t>
            </a:r>
            <a:r>
              <a:rPr dirty="0" sz="700" spc="-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конкурсних</a:t>
            </a:r>
            <a:r>
              <a:rPr dirty="0" sz="700" spc="-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засадах</a:t>
            </a:r>
            <a:r>
              <a:rPr dirty="0" sz="700" spc="-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виконавчим</a:t>
            </a:r>
            <a:r>
              <a:rPr dirty="0" sz="700" spc="-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35" i="1">
                <a:solidFill>
                  <a:srgbClr val="231F20"/>
                </a:solidFill>
                <a:latin typeface="Verdana"/>
                <a:cs typeface="Verdana"/>
              </a:rPr>
              <a:t>органом</a:t>
            </a:r>
            <a:r>
              <a:rPr dirty="0" sz="700" spc="-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місцевої</a:t>
            </a:r>
            <a:r>
              <a:rPr dirty="0" sz="700" spc="-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ради,</a:t>
            </a:r>
            <a:r>
              <a:rPr dirty="0" sz="700" spc="-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45" i="1">
                <a:solidFill>
                  <a:srgbClr val="231F20"/>
                </a:solidFill>
                <a:latin typeface="Verdana"/>
                <a:cs typeface="Verdana"/>
              </a:rPr>
              <a:t>на</a:t>
            </a:r>
            <a:r>
              <a:rPr dirty="0" sz="700" spc="-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території </a:t>
            </a:r>
            <a:r>
              <a:rPr dirty="0" sz="700" spc="-2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i="1">
                <a:solidFill>
                  <a:srgbClr val="231F20"/>
                </a:solidFill>
                <a:latin typeface="Verdana"/>
                <a:cs typeface="Verdana"/>
              </a:rPr>
              <a:t>якої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розташований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багатоквартирний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10" i="1">
                <a:solidFill>
                  <a:srgbClr val="231F20"/>
                </a:solidFill>
                <a:latin typeface="Verdana"/>
                <a:cs typeface="Verdana"/>
              </a:rPr>
              <a:t>будинок»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3313" y="6166956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Нагадаємо,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один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рік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після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набрання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чинності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зазначеним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законом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минув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3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7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лип-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2016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року.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форм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стаття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9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таки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передбачає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три:</a:t>
            </a:r>
            <a:endParaRPr sz="700">
              <a:latin typeface="Tahoma"/>
              <a:cs typeface="Tahoma"/>
            </a:endParaRPr>
          </a:p>
          <a:p>
            <a:pPr marL="372745" indent="-144145">
              <a:lnSpc>
                <a:spcPct val="100000"/>
              </a:lnSpc>
              <a:spcBef>
                <a:spcPts val="360"/>
              </a:spcBef>
              <a:buChar char="■"/>
              <a:tabLst>
                <a:tab pos="372745" algn="l"/>
              </a:tabLst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самими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(без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обрання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управителя),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56014" y="684635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 h="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143312" y="6859058"/>
            <a:ext cx="187769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dirty="0" sz="600" spc="10">
                <a:solidFill>
                  <a:srgbClr val="231F20"/>
                </a:solidFill>
                <a:latin typeface="Tahoma"/>
                <a:cs typeface="Tahoma"/>
              </a:rPr>
              <a:t>5	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</a:rPr>
              <a:t>https://zakon.rada.gov.ua/laws/show/2866-14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86756" y="2173854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 h="0">
                <a:moveTo>
                  <a:pt x="0" y="0"/>
                </a:moveTo>
                <a:lnTo>
                  <a:pt x="2926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18010" y="2478654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 h="0">
                <a:moveTo>
                  <a:pt x="0" y="0"/>
                </a:moveTo>
                <a:lnTo>
                  <a:pt x="3528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15297" y="833062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Важливо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пам’ятати,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правило,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аналогічне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наведеному,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містив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Української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РСР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власність»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1991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року!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Тобто,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уже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1991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початку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масової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приватиза-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ції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державного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житлового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фонду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члени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ЖБК,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сплатили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свої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паї,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перетворилися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повноцінних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своїх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квартир.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9840" y="1595002"/>
            <a:ext cx="3964304" cy="200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0480">
              <a:lnSpc>
                <a:spcPct val="142800"/>
              </a:lnSpc>
              <a:spcBef>
                <a:spcPts val="100"/>
              </a:spcBef>
            </a:pP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щойно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особа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стає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власником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квартири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окремого 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(!)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об’єкта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власності,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кооператив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втрачає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своє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того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моменту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«єдине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неподільне»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багатоквартирний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цілому.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моменту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відносини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багатоквартирному будинку регулюються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ст. </a:t>
            </a:r>
            <a:r>
              <a:rPr dirty="0" u="sng" sz="700" spc="4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382 </a:t>
            </a:r>
            <a:r>
              <a:rPr dirty="0" u="sng" sz="700" spc="6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Цивільного кодексу 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України</a:t>
            </a:r>
            <a:r>
              <a:rPr dirty="0" baseline="34722" sz="600" spc="89">
                <a:solidFill>
                  <a:srgbClr val="231F20"/>
                </a:solidFill>
                <a:latin typeface="Tahoma"/>
                <a:cs typeface="Tahoma"/>
              </a:rPr>
              <a:t>3 </a:t>
            </a:r>
            <a:r>
              <a:rPr dirty="0" baseline="34722" sz="600" spc="-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6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Законом</a:t>
            </a:r>
            <a:r>
              <a:rPr dirty="0" u="sng" sz="700" spc="-3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України</a:t>
            </a:r>
            <a:r>
              <a:rPr dirty="0" u="sng" sz="700" spc="-3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4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«Про</a:t>
            </a:r>
            <a:r>
              <a:rPr dirty="0" u="sng" sz="700" spc="-3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5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особливості</a:t>
            </a:r>
            <a:r>
              <a:rPr dirty="0" u="sng" sz="700" spc="-3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6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здійснення</a:t>
            </a:r>
            <a:r>
              <a:rPr dirty="0" u="sng" sz="700" spc="-3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права</a:t>
            </a:r>
            <a:r>
              <a:rPr dirty="0" u="sng" sz="700" spc="-3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власності</a:t>
            </a:r>
            <a:r>
              <a:rPr dirty="0" u="sng" sz="700" spc="-3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4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у</a:t>
            </a:r>
            <a:r>
              <a:rPr dirty="0" u="sng" sz="700" spc="-3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4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багатоквартир-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7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ному</a:t>
            </a:r>
            <a:r>
              <a:rPr dirty="0" u="sng" sz="700" spc="-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3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будинку»</a:t>
            </a:r>
            <a:r>
              <a:rPr dirty="0" baseline="34722" sz="600" spc="44">
                <a:solidFill>
                  <a:srgbClr val="231F20"/>
                </a:solidFill>
                <a:latin typeface="Tahoma"/>
                <a:cs typeface="Tahoma"/>
              </a:rPr>
              <a:t>4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Власники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викуплених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майна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(його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конструктивних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елементів,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інженерного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облад-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нання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тощо),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сам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виступає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ролі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одного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(як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власник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квартир,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викуплені).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щойно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викуплено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останню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квартиру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втрачає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нього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будь-який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стосунок,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стає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«колишнім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власником»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«колишнім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балансоутримувачем».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Той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факт,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багатьох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багатоквартирних будинках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попри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100%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викуплених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досі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продовжують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функціонувати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ЖБК,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наслідком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інерційності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мислення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певної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поблажливості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законодавця.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5241" y="3728493"/>
            <a:ext cx="391414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Отже,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члени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ЖБК,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викупили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свої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квартири,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стають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власниками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таких 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Сам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такому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разі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одним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такого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одноособовим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власником.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5297" y="4338228"/>
            <a:ext cx="3913504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900"/>
              </a:lnSpc>
              <a:spcBef>
                <a:spcPts val="100"/>
              </a:spcBef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Власники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квартир,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реалізуючи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своє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власності,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вільно,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питаючи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зго-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ди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ЖБК,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відчужувати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(продавати,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дарувати),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заповідати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тощо.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з’яв-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ляються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нові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власники,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нові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співвласники.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Вони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зобов’язані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ставати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членами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житлово-будівельного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кооперативу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(якщо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вже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дотримуватися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положень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Примірного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статуту)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мають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підстав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їхня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потреба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житлі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задо-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волена.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дійсності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багатьох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випадках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нові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власники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вступали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ЖБК.</a:t>
            </a:r>
            <a:r>
              <a:rPr dirty="0" sz="7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другого</a:t>
            </a:r>
            <a:r>
              <a:rPr dirty="0" sz="7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боку,</a:t>
            </a:r>
            <a:r>
              <a:rPr dirty="0" sz="7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самі</a:t>
            </a:r>
            <a:r>
              <a:rPr dirty="0" sz="7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7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завжди</a:t>
            </a:r>
            <a:r>
              <a:rPr dirty="0" sz="7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виключали</a:t>
            </a:r>
            <a:r>
              <a:rPr dirty="0" sz="7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 i="1">
                <a:solidFill>
                  <a:srgbClr val="231F20"/>
                </a:solidFill>
                <a:latin typeface="Verdana"/>
                <a:cs typeface="Verdana"/>
              </a:rPr>
              <a:t>колишніх</a:t>
            </a:r>
            <a:r>
              <a:rPr dirty="0" sz="700" spc="-114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7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числа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членів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ЖБК.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результаті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сьогодні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" b="1">
                <a:solidFill>
                  <a:srgbClr val="231F20"/>
                </a:solidFill>
                <a:latin typeface="Tahoma"/>
                <a:cs typeface="Tahoma"/>
              </a:rPr>
              <a:t>Україні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практично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 b="1">
                <a:solidFill>
                  <a:srgbClr val="231F20"/>
                </a:solidFill>
                <a:latin typeface="Tahoma"/>
                <a:cs typeface="Tahoma"/>
              </a:rPr>
              <a:t>немає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" b="1">
                <a:solidFill>
                  <a:srgbClr val="231F20"/>
                </a:solidFill>
                <a:latin typeface="Tahoma"/>
                <a:cs typeface="Tahoma"/>
              </a:rPr>
              <a:t>жодного </a:t>
            </a: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ЖБК,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" b="1">
                <a:solidFill>
                  <a:srgbClr val="231F20"/>
                </a:solidFill>
                <a:latin typeface="Tahoma"/>
                <a:cs typeface="Tahoma"/>
              </a:rPr>
              <a:t>якому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би</a:t>
            </a:r>
            <a:r>
              <a:rPr dirty="0" sz="7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склад</a:t>
            </a:r>
            <a:r>
              <a:rPr dirty="0" sz="7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" b="1">
                <a:solidFill>
                  <a:srgbClr val="231F20"/>
                </a:solidFill>
                <a:latin typeface="Tahoma"/>
                <a:cs typeface="Tahoma"/>
              </a:rPr>
              <a:t>членів</a:t>
            </a:r>
            <a:r>
              <a:rPr dirty="0" sz="7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співпадав</a:t>
            </a:r>
            <a:r>
              <a:rPr dirty="0" sz="7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" b="1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7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складом</a:t>
            </a:r>
            <a:r>
              <a:rPr dirty="0" sz="7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" b="1">
                <a:solidFill>
                  <a:srgbClr val="231F20"/>
                </a:solidFill>
                <a:latin typeface="Tahoma"/>
                <a:cs typeface="Tahoma"/>
              </a:rPr>
              <a:t>відповідного</a:t>
            </a:r>
            <a:r>
              <a:rPr dirty="0" sz="7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" b="1">
                <a:solidFill>
                  <a:srgbClr val="231F20"/>
                </a:solidFill>
                <a:latin typeface="Tahoma"/>
                <a:cs typeface="Tahoma"/>
              </a:rPr>
              <a:t>багатоквартирно</a:t>
            </a:r>
            <a:r>
              <a:rPr dirty="0" sz="700" spc="-5" b="1">
                <a:solidFill>
                  <a:srgbClr val="231F20"/>
                </a:solidFill>
                <a:latin typeface="Trebuchet MS"/>
                <a:cs typeface="Trebuchet MS"/>
              </a:rPr>
              <a:t>- </a:t>
            </a:r>
            <a:r>
              <a:rPr dirty="0" sz="700" b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го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Непоодинокими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випадки,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коли,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скажімо,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100-квартирному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дійсни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члені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залишила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лиш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дн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об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либо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хило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ві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у!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5297" y="6167065"/>
            <a:ext cx="39147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Більше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існує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формальних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перешкод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навіть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новим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членом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стала</a:t>
            </a:r>
            <a:r>
              <a:rPr dirty="0" sz="7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особа,</a:t>
            </a:r>
            <a:r>
              <a:rPr dirty="0" sz="7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яка</a:t>
            </a:r>
            <a:r>
              <a:rPr dirty="0" sz="7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взагалі</a:t>
            </a:r>
            <a:r>
              <a:rPr dirty="0" sz="7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власником</a:t>
            </a:r>
            <a:r>
              <a:rPr dirty="0" sz="7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7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1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7995" y="670875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 h="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15297" y="6675285"/>
            <a:ext cx="2679700" cy="30099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192405" algn="l"/>
              </a:tabLst>
            </a:pPr>
            <a:r>
              <a:rPr dirty="0" sz="600" spc="10">
                <a:solidFill>
                  <a:srgbClr val="231F20"/>
                </a:solidFill>
                <a:latin typeface="Tahoma"/>
                <a:cs typeface="Tahoma"/>
              </a:rPr>
              <a:t>3	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  <a:hlinkClick r:id="rId2"/>
              </a:rPr>
              <a:t>http://zakon5.rada.gov.ua/laws/show/435-15/paran2063#n2063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192405" algn="l"/>
              </a:tabLst>
            </a:pP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4	</a:t>
            </a:r>
            <a:r>
              <a:rPr dirty="0" sz="600" spc="10">
                <a:solidFill>
                  <a:srgbClr val="231F20"/>
                </a:solidFill>
                <a:latin typeface="Tahoma"/>
                <a:cs typeface="Tahoma"/>
                <a:hlinkClick r:id="rId3"/>
              </a:rPr>
              <a:t>http://zakon5.rada.gov.ua/laws/show/417-19/print1445894354121610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8304" y="7093119"/>
            <a:ext cx="23241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000" spc="35" b="1">
                <a:solidFill>
                  <a:srgbClr val="AC1032"/>
                </a:solidFill>
                <a:latin typeface="Trebuchet MS"/>
                <a:cs typeface="Trebuchet MS"/>
              </a:rPr>
              <a:t>20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60684" y="7093119"/>
            <a:ext cx="19621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40" b="1">
                <a:solidFill>
                  <a:srgbClr val="AC1032"/>
                </a:solidFill>
                <a:latin typeface="Trebuchet MS"/>
                <a:cs typeface="Trebuchet MS"/>
              </a:rPr>
              <a:t>121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415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Додатки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84319" y="430745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 h="0">
                <a:moveTo>
                  <a:pt x="0" y="0"/>
                </a:moveTo>
                <a:lnTo>
                  <a:pt x="3154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79961" y="5679051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 h="0">
                <a:moveTo>
                  <a:pt x="0" y="0"/>
                </a:moveTo>
                <a:lnTo>
                  <a:pt x="2776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43312" y="833062"/>
            <a:ext cx="391477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співпадає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складом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вжите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формулю-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вання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означає,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повинен</a:t>
            </a: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 b="1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дійсності</a:t>
            </a: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понести</a:t>
            </a: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певні</a:t>
            </a: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витрати</a:t>
            </a: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утримання </a:t>
            </a:r>
            <a:r>
              <a:rPr dirty="0" sz="700" spc="-19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щоб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вимагати </a:t>
            </a:r>
            <a:r>
              <a:rPr dirty="0" sz="700" spc="10" b="1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співвласника </a:t>
            </a:r>
            <a:r>
              <a:rPr dirty="0" sz="700" spc="-20" b="1">
                <a:solidFill>
                  <a:srgbClr val="231F20"/>
                </a:solidFill>
                <a:latin typeface="Tahoma"/>
                <a:cs typeface="Tahoma"/>
              </a:rPr>
              <a:t>їх </a:t>
            </a:r>
            <a:r>
              <a:rPr dirty="0" sz="700" spc="10" b="1">
                <a:solidFill>
                  <a:srgbClr val="231F20"/>
                </a:solidFill>
                <a:latin typeface="Tahoma"/>
                <a:cs typeface="Tahoma"/>
              </a:rPr>
              <a:t>відшкодування.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суттєво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відрізня-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ється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ситуації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обов’язок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співвласника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сплачувати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внески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напряму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закріплен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за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700" spc="35" i="1">
                <a:solidFill>
                  <a:srgbClr val="231F20"/>
                </a:solidFill>
                <a:latin typeface="Verdana"/>
                <a:cs typeface="Verdana"/>
              </a:rPr>
              <a:t>оно</a:t>
            </a:r>
            <a:r>
              <a:rPr dirty="0" sz="700" spc="35" i="1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сам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ю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он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кр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аїн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«Пр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днанн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співвла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ників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будинку».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25" y="1899754"/>
            <a:ext cx="3913504" cy="93980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59"/>
              </a:spcBef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ум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ємо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зане:</a:t>
            </a:r>
            <a:endParaRPr sz="700">
              <a:latin typeface="Tahoma"/>
              <a:cs typeface="Tahoma"/>
            </a:endParaRPr>
          </a:p>
          <a:p>
            <a:pPr algn="just" marL="372745" marR="5080" indent="-144145">
              <a:lnSpc>
                <a:spcPct val="142800"/>
              </a:lnSpc>
              <a:buAutoNum type="arabicPeriod"/>
              <a:tabLst>
                <a:tab pos="372745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дозволяє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житлово-будівельним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кооперативам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утримувати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токвартирні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будинки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тимчасово,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обрання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ін-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шої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управління;</a:t>
            </a:r>
            <a:endParaRPr sz="700">
              <a:latin typeface="Tahoma"/>
              <a:cs typeface="Tahoma"/>
            </a:endParaRPr>
          </a:p>
          <a:p>
            <a:pPr algn="just" marL="372745" marR="5080" indent="-144145">
              <a:lnSpc>
                <a:spcPct val="142800"/>
              </a:lnSpc>
              <a:buAutoNum type="arabicPeriod"/>
              <a:tabLst>
                <a:tab pos="372745" algn="l"/>
              </a:tabLst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Фінансування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такого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здійснюється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шляхом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відшкодування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власниками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понесених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кооперативом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витрат.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423" y="3164530"/>
            <a:ext cx="1828164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700" spc="1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Як</a:t>
            </a:r>
            <a:r>
              <a:rPr dirty="0" u="sng" sz="700" spc="-1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2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створити</a:t>
            </a:r>
            <a:r>
              <a:rPr dirty="0" u="sng" sz="700" spc="-1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4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ОСББ</a:t>
            </a:r>
            <a:r>
              <a:rPr dirty="0" u="sng" sz="700" spc="-1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в</a:t>
            </a:r>
            <a:r>
              <a:rPr dirty="0" u="sng" sz="700" spc="-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«будинку</a:t>
            </a:r>
            <a:r>
              <a:rPr dirty="0" u="sng" sz="700" spc="-1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ЖБК»?</a:t>
            </a:r>
            <a:endParaRPr sz="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17887" y="3423670"/>
            <a:ext cx="3964940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0480">
              <a:lnSpc>
                <a:spcPct val="142900"/>
              </a:lnSpc>
              <a:spcBef>
                <a:spcPts val="100"/>
              </a:spcBef>
            </a:pP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Українське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законодавство,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враховуючи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усі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вищезгадані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проблемні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діяльно-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ЖБК,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передбачає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досить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м’який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поблажливий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житлово-будівельних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коопера-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тивів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механізм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приведення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їхнього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правового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статусу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відповідність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нових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умов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економічного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правового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життя.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Законом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надано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можливість реорганізувати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(шля-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хом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перетворення)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ОСББ.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Цьому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присвячено 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окрему </a:t>
            </a:r>
            <a:r>
              <a:rPr dirty="0" u="sng" sz="700" spc="2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статтю </a:t>
            </a:r>
            <a:r>
              <a:rPr dirty="0" u="sng" sz="700" spc="5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в </a:t>
            </a:r>
            <a:r>
              <a:rPr dirty="0" u="sng" sz="700" spc="4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Законі </a:t>
            </a:r>
            <a:r>
              <a:rPr dirty="0" u="sng" sz="700" spc="3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Украї-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7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ни</a:t>
            </a:r>
            <a:r>
              <a:rPr dirty="0" u="sng" sz="700" spc="-2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4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«Про</a:t>
            </a:r>
            <a:r>
              <a:rPr dirty="0" u="sng" sz="700" spc="-2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4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об’єднання</a:t>
            </a:r>
            <a:r>
              <a:rPr dirty="0" u="sng" sz="700" spc="-2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співвласників</a:t>
            </a:r>
            <a:r>
              <a:rPr dirty="0" u="sng" sz="700" spc="-2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4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багатоквартирного</a:t>
            </a:r>
            <a:r>
              <a:rPr dirty="0" u="sng" sz="700" spc="-2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2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будинку»</a:t>
            </a:r>
            <a:r>
              <a:rPr dirty="0" baseline="34722" sz="600" spc="30">
                <a:solidFill>
                  <a:srgbClr val="231F20"/>
                </a:solidFill>
                <a:latin typeface="Tahoma"/>
                <a:cs typeface="Tahoma"/>
              </a:rPr>
              <a:t>6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сьогодні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велика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кількість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скористалися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наданою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можливістю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реорганізувалися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3287" y="4643048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Утім,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надана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законом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можливість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реорганізації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це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насправді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обов’язок,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можливість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(навіть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одна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можливостей).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закон,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хоч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дозво-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ляє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реорганізацію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водночас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дозволяє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створити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«будинку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ЖБК»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підставах,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без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будь-якої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реорганізації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кооперативу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об’єднання.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7887" y="5405000"/>
            <a:ext cx="396494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0480">
              <a:lnSpc>
                <a:spcPct val="142800"/>
              </a:lnSpc>
              <a:spcBef>
                <a:spcPts val="100"/>
              </a:spcBef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Згідно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ст.6 </a:t>
            </a:r>
            <a:r>
              <a:rPr dirty="0" u="sng" sz="700" spc="5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Закону 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України </a:t>
            </a:r>
            <a:r>
              <a:rPr dirty="0" u="sng" sz="700" spc="4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«Про </a:t>
            </a:r>
            <a:r>
              <a:rPr dirty="0" u="sng" sz="700" spc="5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об’єднання співвласників </a:t>
            </a:r>
            <a:r>
              <a:rPr dirty="0" u="sng" sz="700" spc="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багатоквартирного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2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будинку»</a:t>
            </a:r>
            <a:r>
              <a:rPr dirty="0" baseline="34722" sz="600" spc="30">
                <a:solidFill>
                  <a:srgbClr val="231F20"/>
                </a:solidFill>
                <a:latin typeface="Tahoma"/>
                <a:cs typeface="Tahoma"/>
              </a:rPr>
              <a:t>7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,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створюється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власниками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приміщень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багатоквартирному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будинку.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Тобто,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будь-які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власники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при-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 міщень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будь-якому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мають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об’єднатися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 порядку,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визначеному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вищезазначеним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законом. 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При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цьому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закону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 має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значення,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існує в будинку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ЖБК,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орган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самоорганізації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населення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(будинковий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комітет),</a:t>
            </a:r>
            <a:r>
              <a:rPr dirty="0" sz="7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7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будь-яке</a:t>
            </a:r>
            <a:r>
              <a:rPr dirty="0" sz="7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інше</a:t>
            </a:r>
            <a:r>
              <a:rPr dirty="0" sz="7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7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7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просто</a:t>
            </a:r>
            <a:r>
              <a:rPr dirty="0" sz="7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мешканців.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56014" y="670875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 h="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143312" y="6721457"/>
            <a:ext cx="24091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6	</a:t>
            </a:r>
            <a:r>
              <a:rPr dirty="0" sz="600" spc="20">
                <a:solidFill>
                  <a:srgbClr val="231F20"/>
                </a:solidFill>
                <a:latin typeface="Tahoma"/>
                <a:cs typeface="Tahoma"/>
                <a:hlinkClick r:id="rId2"/>
              </a:rPr>
              <a:t>http://zakon5.rada.gov.ua/laws/show/2866-14/parao47#o47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5280" y="6824784"/>
            <a:ext cx="3914775" cy="13398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усіх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склад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членів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(які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статутом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зобов’язуються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сплачувати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внески)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43312" y="6861508"/>
            <a:ext cx="2397760" cy="11874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  <a:tabLst>
                <a:tab pos="192405" algn="l"/>
              </a:tabLst>
            </a:pP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7	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  <a:hlinkClick r:id="rId3"/>
              </a:rPr>
              <a:t>http://zakon5.rada.gov.ua/laws/show/2866-14/parao55#o55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8304" y="7093119"/>
            <a:ext cx="22161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75" b="1">
                <a:solidFill>
                  <a:srgbClr val="AC1032"/>
                </a:solidFill>
                <a:latin typeface="Trebuchet MS"/>
                <a:cs typeface="Trebuchet MS"/>
              </a:rPr>
              <a:t>122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35157" y="7093119"/>
            <a:ext cx="22161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75" b="1">
                <a:solidFill>
                  <a:srgbClr val="AC1032"/>
                </a:solidFill>
                <a:latin typeface="Trebuchet MS"/>
                <a:cs typeface="Trebuchet MS"/>
              </a:rPr>
              <a:t>123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1300" y="833026"/>
            <a:ext cx="3697604" cy="48260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459"/>
              </a:spcBef>
              <a:buChar char="■"/>
              <a:tabLst>
                <a:tab pos="156845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управителем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endParaRPr sz="700">
              <a:latin typeface="Tahoma"/>
              <a:cs typeface="Tahoma"/>
            </a:endParaRPr>
          </a:p>
          <a:p>
            <a:pPr marL="156210" marR="5080" indent="-144145">
              <a:lnSpc>
                <a:spcPct val="142900"/>
              </a:lnSpc>
              <a:buChar char="■"/>
              <a:tabLst>
                <a:tab pos="156845" algn="l"/>
              </a:tabLst>
            </a:pP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об’єднанням співвласників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 будинку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(або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асоціаці-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єю</a:t>
            </a:r>
            <a:r>
              <a:rPr dirty="0" sz="7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ОСББ).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297" y="1488346"/>
            <a:ext cx="360045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Житлово-будівельних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кооперативів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серед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названих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форм,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бачимо,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немає.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5297" y="1747486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е,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3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липня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0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16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ро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тирному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ло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творено 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було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прийнято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іншу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форму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(самими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ками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обраним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ними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управителем),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таким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будинком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мав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би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здійс-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нювати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управитель,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якого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обрав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орган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місцевого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самоврядування.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5297" y="2509438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Звернемо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увагу,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наведеній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вище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цитаті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жодної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згадки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житлово-будівель-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ні кооперативи.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Їх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наявність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відсутність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впливає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застосування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наведеної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норми.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Тож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будинки,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створено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ЖБК,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теоретично</a:t>
            </a:r>
            <a:r>
              <a:rPr dirty="0" sz="700" spc="-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підпадають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вимоги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закону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обрання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управителя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органом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місцевого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самоврядування.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5297" y="3271391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практиці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поки</a:t>
            </a:r>
            <a:r>
              <a:rPr dirty="0" sz="7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що</a:t>
            </a:r>
            <a:r>
              <a:rPr dirty="0" sz="700" spc="-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більшість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органів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місцевого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самоврядування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«не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зачіпає»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ЖБК.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Бо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будинках,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немає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ЖБК,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конкурси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вибору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управителя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ведено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далеко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всюди.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5297" y="3880989"/>
            <a:ext cx="3914775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Крім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ключовим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житлово-будівельних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кооперативів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виявився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абзац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шо-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стий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пункту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5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Прикінцевих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перехідних положень Закону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осо-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бливості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здійснення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багатоквартирному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будинку». 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Ним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пе-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редбачено,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«співвласники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багатоквартирних </a:t>
            </a:r>
            <a:r>
              <a:rPr dirty="0" sz="700" i="1">
                <a:solidFill>
                  <a:srgbClr val="231F20"/>
                </a:solidFill>
                <a:latin typeface="Verdana"/>
                <a:cs typeface="Verdana"/>
              </a:rPr>
              <a:t>будинків,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утримання 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яких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до 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дня </a:t>
            </a:r>
            <a:r>
              <a:rPr dirty="0" sz="700" spc="40" i="1">
                <a:solidFill>
                  <a:srgbClr val="231F20"/>
                </a:solidFill>
                <a:latin typeface="Verdana"/>
                <a:cs typeface="Verdana"/>
              </a:rPr>
              <a:t>набрання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чинності </a:t>
            </a:r>
            <a:r>
              <a:rPr dirty="0" sz="700" spc="45" i="1">
                <a:solidFill>
                  <a:srgbClr val="231F20"/>
                </a:solidFill>
                <a:latin typeface="Verdana"/>
                <a:cs typeface="Verdana"/>
              </a:rPr>
              <a:t>цим 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Законом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здійснювали 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житлово-будівельні </a:t>
            </a:r>
            <a:r>
              <a:rPr dirty="0" sz="700" spc="-10" i="1">
                <a:solidFill>
                  <a:srgbClr val="231F20"/>
                </a:solidFill>
                <a:latin typeface="Verdana"/>
                <a:cs typeface="Verdana"/>
              </a:rPr>
              <a:t>(житлові) </a:t>
            </a:r>
            <a:r>
              <a:rPr dirty="0" sz="700" spc="-2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кооперативи, 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продовжують </a:t>
            </a:r>
            <a:r>
              <a:rPr dirty="0" u="sng" sz="700" spc="1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відшкодовувати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витрати </a:t>
            </a:r>
            <a:r>
              <a:rPr dirty="0" sz="700" spc="45" i="1">
                <a:solidFill>
                  <a:srgbClr val="231F20"/>
                </a:solidFill>
                <a:latin typeface="Verdana"/>
                <a:cs typeface="Verdana"/>
              </a:rPr>
              <a:t>на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утримання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відповідних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будинків</a:t>
            </a:r>
            <a:r>
              <a:rPr dirty="0" sz="700" spc="-1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і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споруд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та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прибудинкових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територій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таким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кооперативам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до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моменту </a:t>
            </a:r>
            <a:r>
              <a:rPr dirty="0" sz="700" spc="-2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створення 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в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багатоквартирному 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будинку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об’єднання співвласників багатоквар- </a:t>
            </a:r>
            <a:r>
              <a:rPr dirty="0" sz="700" spc="-2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тирного</a:t>
            </a:r>
            <a:r>
              <a:rPr dirty="0" sz="7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будинку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55" i="1">
                <a:solidFill>
                  <a:srgbClr val="231F20"/>
                </a:solidFill>
                <a:latin typeface="Verdana"/>
                <a:cs typeface="Verdana"/>
              </a:rPr>
              <a:t>(у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тому</a:t>
            </a:r>
            <a:r>
              <a:rPr dirty="0" sz="7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числі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шляхом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реорганізації</a:t>
            </a:r>
            <a:r>
              <a:rPr dirty="0" sz="7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кооперативу)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40" i="1">
                <a:solidFill>
                  <a:srgbClr val="231F20"/>
                </a:solidFill>
                <a:latin typeface="Verdana"/>
                <a:cs typeface="Verdana"/>
              </a:rPr>
              <a:t>або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прийняття </a:t>
            </a:r>
            <a:r>
              <a:rPr dirty="0" sz="700" spc="-2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співвласниками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рішення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35" i="1">
                <a:solidFill>
                  <a:srgbClr val="231F20"/>
                </a:solidFill>
                <a:latin typeface="Verdana"/>
                <a:cs typeface="Verdana"/>
              </a:rPr>
              <a:t>про</a:t>
            </a:r>
            <a:r>
              <a:rPr dirty="0" sz="700" spc="-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форму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управління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багатоквартирним</a:t>
            </a:r>
            <a:r>
              <a:rPr dirty="0" sz="700" spc="-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будинком.»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5280" y="5557175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Наведеною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нормою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законодавець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дозволив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житлово-будівельним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кооперативам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отримувати</a:t>
            </a:r>
            <a:r>
              <a:rPr dirty="0" sz="7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кошти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дав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належну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правову</a:t>
            </a:r>
            <a:r>
              <a:rPr dirty="0" sz="700" spc="-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i="1">
                <a:solidFill>
                  <a:srgbClr val="231F20"/>
                </a:solidFill>
                <a:latin typeface="Verdana"/>
                <a:cs typeface="Verdana"/>
              </a:rPr>
              <a:t>основу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Але,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наголосимо, </a:t>
            </a:r>
            <a:r>
              <a:rPr dirty="0" sz="700" spc="10" b="1">
                <a:solidFill>
                  <a:srgbClr val="231F20"/>
                </a:solidFill>
                <a:latin typeface="Tahoma"/>
                <a:cs typeface="Tahoma"/>
              </a:rPr>
              <a:t>закон 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700" spc="10" b="1">
                <a:solidFill>
                  <a:srgbClr val="231F20"/>
                </a:solidFill>
                <a:latin typeface="Tahoma"/>
                <a:cs typeface="Tahoma"/>
              </a:rPr>
              <a:t>звільнив співвласників </a:t>
            </a:r>
            <a:r>
              <a:rPr dirty="0" sz="700" spc="-5" b="1">
                <a:solidFill>
                  <a:srgbClr val="231F20"/>
                </a:solidFill>
                <a:latin typeface="Tahoma"/>
                <a:cs typeface="Tahoma"/>
              </a:rPr>
              <a:t>«будинків </a:t>
            </a:r>
            <a:r>
              <a:rPr dirty="0" sz="700" spc="-25" b="1">
                <a:solidFill>
                  <a:srgbClr val="231F20"/>
                </a:solidFill>
                <a:latin typeface="Tahoma"/>
                <a:cs typeface="Tahoma"/>
              </a:rPr>
              <a:t>ЖБК» </a:t>
            </a: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700" spc="10" b="1">
                <a:solidFill>
                  <a:srgbClr val="231F20"/>
                </a:solidFill>
                <a:latin typeface="Tahoma"/>
                <a:cs typeface="Tahoma"/>
              </a:rPr>
              <a:t>необхідності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створити</a:t>
            </a: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 b="1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визначитися</a:t>
            </a: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іншою</a:t>
            </a: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формою</a:t>
            </a: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управління.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5280" y="6319150"/>
            <a:ext cx="3914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Також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звернемо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увагу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вжите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формулювання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«продовжують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відшкодовувати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витрати».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Законодавець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тут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неспроста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вжив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термін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«відшкодовувати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витрати»,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не,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скажімо,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«сплачувати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внески».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Адже,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вже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зазначали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вище,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далеко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415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Додатки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3041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необхідні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договори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підрядними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організаціями,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перевести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штатних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працівників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роботу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кооперативу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об’єднання,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виконати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інші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необхідні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дії.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Кооператив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же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довжує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своє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функціонування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протягом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часу,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необхідного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щоби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зібрати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борги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боржників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розрахуватися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кредиторами.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Після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виконання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цієї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задачі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спокійно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ліквідувати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загальному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порядку.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09" y="1747380"/>
            <a:ext cx="3913504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Втім,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можлива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така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ситуація,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(а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ним,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можливо,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частина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власників)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категорично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бажає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миритися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створенням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перешкодою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діяльності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будинком: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об’єднан-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вже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було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створене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зареєстроване,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то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логічно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припустити,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більшість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все-таки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прагли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бажають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управляти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будинком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через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органи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Яким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чином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новоствореному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об’єднанню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такій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ситуації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перей-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практичного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виконання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своїх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статутних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цілей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(у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т.ч.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будинком),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укладати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договори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підрядниками,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отримати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технічну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документацію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предметом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розгляду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матеріалі.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Зауважимо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лише,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цілому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алгоритм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дій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таким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самим,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ситуації,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новоствореному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протистоїть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колишній</a:t>
            </a:r>
            <a:endParaRPr sz="7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360"/>
              </a:spcBef>
            </a:pP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«управитель»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будь-який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інший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«балансоутримувач».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09" y="3621649"/>
            <a:ext cx="276288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Переваги</a:t>
            </a:r>
            <a:r>
              <a:rPr dirty="0" sz="7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паралельно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діючим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такі: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9325" y="3728341"/>
            <a:ext cx="36976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6210" marR="5080" indent="-144145">
              <a:lnSpc>
                <a:spcPct val="142800"/>
              </a:lnSpc>
              <a:spcBef>
                <a:spcPts val="100"/>
              </a:spcBef>
              <a:buChar char="■"/>
              <a:tabLst>
                <a:tab pos="156845" algn="l"/>
              </a:tabLst>
            </a:pP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починає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діяльність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«з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чистого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аркуша»,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без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боргів,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накопичених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ра-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ніше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ЖБК;</a:t>
            </a:r>
            <a:endParaRPr sz="700">
              <a:latin typeface="Tahoma"/>
              <a:cs typeface="Tahoma"/>
            </a:endParaRPr>
          </a:p>
          <a:p>
            <a:pPr algn="just" marL="156210" marR="5080" indent="-144145">
              <a:lnSpc>
                <a:spcPct val="142800"/>
              </a:lnSpc>
              <a:buChar char="■"/>
              <a:tabLst>
                <a:tab pos="156845" algn="l"/>
              </a:tabLst>
            </a:pP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створюватися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незалежно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бажання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небажання,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сприяння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протидії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чинного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ЖБК;</a:t>
            </a:r>
            <a:endParaRPr sz="700">
              <a:latin typeface="Tahoma"/>
              <a:cs typeface="Tahoma"/>
            </a:endParaRPr>
          </a:p>
          <a:p>
            <a:pPr algn="just" marL="156210" marR="5080" indent="-144145">
              <a:lnSpc>
                <a:spcPct val="142800"/>
              </a:lnSpc>
              <a:buChar char="■"/>
              <a:tabLst>
                <a:tab pos="156845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організаційно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процедура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новоствореної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юридичної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 особи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(без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правонаступництва)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простішою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зазвичай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швидшою,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ніж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ре-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організація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381" y="4993107"/>
            <a:ext cx="19050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Однак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такий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підхід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певні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недоліки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9409" y="5099775"/>
            <a:ext cx="36976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6210" marR="5080" indent="-144145">
              <a:lnSpc>
                <a:spcPct val="142800"/>
              </a:lnSpc>
              <a:spcBef>
                <a:spcPts val="100"/>
              </a:spcBef>
              <a:buChar char="■"/>
              <a:tabLst>
                <a:tab pos="156845" algn="l"/>
              </a:tabLst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юридична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особа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певне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майно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(наприклад,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земельну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ді-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лянку), то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воно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так і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залишиться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власністю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(адже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 є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право-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наступником);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теоретично,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таке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майно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можна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буде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передати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май-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бутньому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ліквідації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ЖБК;</a:t>
            </a:r>
            <a:endParaRPr sz="700">
              <a:latin typeface="Tahoma"/>
              <a:cs typeface="Tahoma"/>
            </a:endParaRPr>
          </a:p>
          <a:p>
            <a:pPr algn="just" marL="156210" marR="5080" indent="-144145">
              <a:lnSpc>
                <a:spcPct val="142800"/>
              </a:lnSpc>
              <a:buChar char="■"/>
              <a:tabLst>
                <a:tab pos="156845" algn="l"/>
              </a:tabLst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якщо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виступає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проти створення ОСББ,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слід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очікувати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протидію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створенні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3466" y="6166480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25" b="1" i="1">
                <a:solidFill>
                  <a:srgbClr val="231F20"/>
                </a:solidFill>
                <a:latin typeface="Trebuchet MS"/>
                <a:cs typeface="Trebuchet MS"/>
              </a:rPr>
              <a:t>Створення </a:t>
            </a:r>
            <a:r>
              <a:rPr dirty="0" sz="700" spc="100" b="1" i="1">
                <a:solidFill>
                  <a:srgbClr val="231F20"/>
                </a:solidFill>
                <a:latin typeface="Trebuchet MS"/>
                <a:cs typeface="Trebuchet MS"/>
              </a:rPr>
              <a:t>ОСББ </a:t>
            </a:r>
            <a:r>
              <a:rPr dirty="0" sz="700" spc="35" b="1" i="1">
                <a:solidFill>
                  <a:srgbClr val="231F20"/>
                </a:solidFill>
                <a:latin typeface="Trebuchet MS"/>
                <a:cs typeface="Trebuchet MS"/>
              </a:rPr>
              <a:t>шляхом </a:t>
            </a:r>
            <a:r>
              <a:rPr dirty="0" sz="700" spc="40" b="1" i="1">
                <a:solidFill>
                  <a:srgbClr val="231F20"/>
                </a:solidFill>
                <a:latin typeface="Trebuchet MS"/>
                <a:cs typeface="Trebuchet MS"/>
              </a:rPr>
              <a:t>реорганізації </a:t>
            </a:r>
            <a:r>
              <a:rPr dirty="0" sz="700" spc="25" b="1" i="1">
                <a:solidFill>
                  <a:srgbClr val="231F20"/>
                </a:solidFill>
                <a:latin typeface="Trebuchet MS"/>
                <a:cs typeface="Trebuchet MS"/>
              </a:rPr>
              <a:t>(перетворення) </a:t>
            </a:r>
            <a:r>
              <a:rPr dirty="0" sz="700" spc="70" b="1" i="1">
                <a:solidFill>
                  <a:srgbClr val="231F20"/>
                </a:solidFill>
                <a:latin typeface="Trebuchet MS"/>
                <a:cs typeface="Trebuchet MS"/>
              </a:rPr>
              <a:t>ЖБК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передбачає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право-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наступництво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щодо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здійснюється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урахуванням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особливостей, ви-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значених 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ст.5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Закону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об’єднання співвласників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будинку».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Так,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згадана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стаття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передбачає,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реорганізація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відбувається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рішен-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07166" y="954654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 h="0">
                <a:moveTo>
                  <a:pt x="0" y="0"/>
                </a:moveTo>
                <a:lnTo>
                  <a:pt x="3358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96200" y="461225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 h="0">
                <a:moveTo>
                  <a:pt x="0" y="0"/>
                </a:moveTo>
                <a:lnTo>
                  <a:pt x="30982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89897" y="833062"/>
            <a:ext cx="39643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0480" indent="-635">
              <a:lnSpc>
                <a:spcPct val="142800"/>
              </a:lnSpc>
              <a:spcBef>
                <a:spcPts val="100"/>
              </a:spcBef>
            </a:pP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Єдине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обмеження,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передбачене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ст.4</a:t>
            </a:r>
            <a:r>
              <a:rPr dirty="0" u="sng" sz="700" spc="-2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3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того</a:t>
            </a:r>
            <a:r>
              <a:rPr dirty="0" u="sng" sz="700" spc="-2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6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ж</a:t>
            </a:r>
            <a:r>
              <a:rPr dirty="0" u="sng" sz="700" spc="-2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4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Закону</a:t>
            </a:r>
            <a:r>
              <a:rPr dirty="0" baseline="34722" sz="600" spc="60">
                <a:solidFill>
                  <a:srgbClr val="231F20"/>
                </a:solidFill>
                <a:latin typeface="Tahoma"/>
                <a:cs typeface="Tahoma"/>
              </a:rPr>
              <a:t>8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одному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багатоквартирному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бути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створене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одне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Наявність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же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перешкодою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306" y="1442650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будинку»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передбачає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два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шляхи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вибір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співвласників: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6691" y="1747379"/>
            <a:ext cx="378206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0665" marR="5080" indent="-228600">
              <a:lnSpc>
                <a:spcPct val="1428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основний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(визначений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статтею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6)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всіх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багатоквартирних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будинків,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незалежно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 наявності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відсутності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них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ЖБК,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передбачає створення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«з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чистого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аркуша»,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без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правонаступництва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стосовно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будь-яких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інших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юридичних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осіб;</a:t>
            </a:r>
            <a:endParaRPr sz="700">
              <a:latin typeface="Tahoma"/>
              <a:cs typeface="Tahoma"/>
            </a:endParaRPr>
          </a:p>
          <a:p>
            <a:pPr algn="just" marL="241300" marR="5080" indent="-228600">
              <a:lnSpc>
                <a:spcPct val="142900"/>
              </a:lnSpc>
              <a:buAutoNum type="arabicPeriod"/>
              <a:tabLst>
                <a:tab pos="241300" algn="l"/>
              </a:tabLst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додатковий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(за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бажанням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співвласників),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визначений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статтею 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5,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токвартирних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будинків,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діють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ЖБК,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передбачає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реорганізацію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5297" y="2859947"/>
            <a:ext cx="3913504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Кожен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названих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способів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свої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переваги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недоліки.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Розглянемо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більш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детально.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5297" y="3119063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25" b="1" i="1">
                <a:solidFill>
                  <a:srgbClr val="231F20"/>
                </a:solidFill>
                <a:latin typeface="Trebuchet MS"/>
                <a:cs typeface="Trebuchet MS"/>
              </a:rPr>
              <a:t>Створення </a:t>
            </a:r>
            <a:r>
              <a:rPr dirty="0" sz="700" spc="100" b="1" i="1">
                <a:solidFill>
                  <a:srgbClr val="231F20"/>
                </a:solidFill>
                <a:latin typeface="Trebuchet MS"/>
                <a:cs typeface="Trebuchet MS"/>
              </a:rPr>
              <a:t>ОСББ </a:t>
            </a:r>
            <a:r>
              <a:rPr dirty="0" sz="700" spc="20" b="1" i="1">
                <a:solidFill>
                  <a:srgbClr val="231F20"/>
                </a:solidFill>
                <a:latin typeface="Trebuchet MS"/>
                <a:cs typeface="Trebuchet MS"/>
              </a:rPr>
              <a:t>«з </a:t>
            </a:r>
            <a:r>
              <a:rPr dirty="0" sz="700" spc="5" b="1" i="1">
                <a:solidFill>
                  <a:srgbClr val="231F20"/>
                </a:solidFill>
                <a:latin typeface="Trebuchet MS"/>
                <a:cs typeface="Trebuchet MS"/>
              </a:rPr>
              <a:t>чистого </a:t>
            </a:r>
            <a:r>
              <a:rPr dirty="0" sz="700" spc="40" b="1" i="1">
                <a:solidFill>
                  <a:srgbClr val="231F20"/>
                </a:solidFill>
                <a:latin typeface="Trebuchet MS"/>
                <a:cs typeface="Trebuchet MS"/>
              </a:rPr>
              <a:t>аркуша»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,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принципі,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потребує спеціальних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яснень.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створюється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 загальному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порядку,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будь-яке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інше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будь-якому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іншому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будинку: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формується ініціативна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група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числа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співвласників,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скликаються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проводяться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установчі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реєструється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нова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юридична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особа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Новостворене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правонаступником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тим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більше,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він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продовжує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своє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функціонування.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9897" y="4185756"/>
            <a:ext cx="3964304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0480">
              <a:lnSpc>
                <a:spcPct val="142800"/>
              </a:lnSpc>
              <a:spcBef>
                <a:spcPts val="100"/>
              </a:spcBef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Виникає,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однак,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питання,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бути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управлінням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утриманням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будинку.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Відповідно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ст. </a:t>
            </a:r>
            <a:r>
              <a:rPr dirty="0" u="sng" sz="700" spc="-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12</a:t>
            </a:r>
            <a:r>
              <a:rPr dirty="0" u="sng" sz="700" spc="-5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5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Закону 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України </a:t>
            </a:r>
            <a:r>
              <a:rPr dirty="0" u="sng" sz="700" spc="4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«Про </a:t>
            </a:r>
            <a:r>
              <a:rPr dirty="0" u="sng" sz="700" spc="5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об’єднання співвласників </a:t>
            </a:r>
            <a:r>
              <a:rPr dirty="0" u="sng" sz="700" spc="4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ба-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гатоквартирного </a:t>
            </a:r>
            <a:r>
              <a:rPr dirty="0" u="sng" sz="700" spc="2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будинку»</a:t>
            </a:r>
            <a:r>
              <a:rPr dirty="0" baseline="34722" sz="600" spc="37">
                <a:solidFill>
                  <a:srgbClr val="231F20"/>
                </a:solidFill>
                <a:latin typeface="Tahoma"/>
                <a:cs typeface="Tahoma"/>
              </a:rPr>
              <a:t>9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«управління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багатоквартирним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будинком здійснює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об’єднання через свої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органи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управління».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Іншими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словам,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будинок перебуває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управлінні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моменту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останнього,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без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необхідності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будь-якої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«пе-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редачі»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 в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таке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управління.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цьому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сенсі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стосовно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новоствореного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«колишнім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балансоутримувачем»,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якого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йдеться,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зокрема,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ч.ч. 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18-19 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ст.6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Закону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України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об’єднання співвласників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будинку»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який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зобов’язаний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передати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об’єднанню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технічну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документацію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(втім,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зауважимо,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непередання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технічної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документації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формальною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перешкодою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здійсненні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багатоквартирним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будинком).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5323" y="6014437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добре,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повне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порозуміння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паралельно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існуванням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перешкоджає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такій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ситуації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новостворене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без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поспіху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переукласти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7995" y="670875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 h="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15297" y="6721457"/>
            <a:ext cx="240030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8	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  <a:hlinkClick r:id="rId2"/>
              </a:rPr>
              <a:t>http://zakon5.rada.gov.ua/laws/show/2866-14/parao27#o27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43466" y="6824525"/>
            <a:ext cx="3913504" cy="13398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ням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ЖБК,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моменту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прийняття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такого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вважаються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5297" y="6861508"/>
            <a:ext cx="2449830" cy="11874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  <a:tabLst>
                <a:tab pos="192405" algn="l"/>
              </a:tabLst>
            </a:pP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9	</a:t>
            </a:r>
            <a:r>
              <a:rPr dirty="0" sz="600" spc="10">
                <a:solidFill>
                  <a:srgbClr val="231F20"/>
                </a:solidFill>
                <a:latin typeface="Tahoma"/>
                <a:cs typeface="Tahoma"/>
                <a:hlinkClick r:id="rId3"/>
              </a:rPr>
              <a:t>http://zakon5.rada.gov.ua/laws/show/2866-14/parao175#o175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8304" y="7093119"/>
            <a:ext cx="230504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000" spc="25" b="1">
                <a:solidFill>
                  <a:srgbClr val="AC1032"/>
                </a:solidFill>
                <a:latin typeface="Trebuchet MS"/>
                <a:cs typeface="Trebuchet MS"/>
              </a:rPr>
              <a:t>24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34902" y="7093119"/>
            <a:ext cx="22225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75" b="1">
                <a:solidFill>
                  <a:srgbClr val="AC1032"/>
                </a:solidFill>
                <a:latin typeface="Trebuchet MS"/>
                <a:cs typeface="Trebuchet MS"/>
              </a:rPr>
              <a:t>125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415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Додатки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9301" y="833062"/>
            <a:ext cx="384556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66700" marR="43180">
              <a:lnSpc>
                <a:spcPct val="142800"/>
              </a:lnSpc>
              <a:spcBef>
                <a:spcPts val="100"/>
              </a:spcBef>
            </a:pP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акт.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акту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необхідно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знову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скликати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збори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(див.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ст.107</a:t>
            </a:r>
            <a:r>
              <a:rPr dirty="0" u="sng" sz="700" spc="-4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Цивільного</a:t>
            </a:r>
            <a:r>
              <a:rPr dirty="0" u="sng" sz="700" spc="-4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кодексу</a:t>
            </a:r>
            <a:r>
              <a:rPr dirty="0" u="sng" sz="700" spc="-4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1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України</a:t>
            </a:r>
            <a:r>
              <a:rPr dirty="0" u="sng" baseline="34722" sz="600" spc="1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1</a:t>
            </a:r>
            <a:r>
              <a:rPr dirty="0" baseline="34722" sz="600" spc="15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);</a:t>
            </a:r>
            <a:endParaRPr sz="700">
              <a:latin typeface="Tahoma"/>
              <a:cs typeface="Tahoma"/>
            </a:endParaRPr>
          </a:p>
          <a:p>
            <a:pPr algn="just" marL="266065" marR="43180" indent="-228600">
              <a:lnSpc>
                <a:spcPct val="142900"/>
              </a:lnSpc>
            </a:pP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3.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Державному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реєстратору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одночасно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подаються два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пакети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документів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(включаючи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оригінал або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нотаріально засвідчену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копію передавального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акта):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припинення ЖБК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(див.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ст.ст.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4, 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15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17 </a:t>
            </a:r>
            <a:r>
              <a:rPr dirty="0" u="sng" sz="700" spc="5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Закону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України</a:t>
            </a:r>
            <a:r>
              <a:rPr dirty="0" u="sng" sz="700" spc="-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4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«Про</a:t>
            </a:r>
            <a:r>
              <a:rPr dirty="0" u="sng" sz="700" spc="-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державну</a:t>
            </a:r>
            <a:r>
              <a:rPr dirty="0" u="sng" sz="700" spc="-5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5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реєстрацію</a:t>
            </a:r>
            <a:r>
              <a:rPr dirty="0" u="sng" sz="700" spc="-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7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юридичних</a:t>
            </a:r>
            <a:r>
              <a:rPr dirty="0" u="sng" sz="700" spc="-5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3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осіб,</a:t>
            </a:r>
            <a:r>
              <a:rPr dirty="0" u="sng" sz="700" spc="-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фізичних</a:t>
            </a:r>
            <a:r>
              <a:rPr dirty="0" u="sng" sz="700" spc="-5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осіб</a:t>
            </a:r>
            <a:r>
              <a:rPr dirty="0" u="sng" sz="700" spc="-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1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-</a:t>
            </a:r>
            <a:r>
              <a:rPr dirty="0" u="sng" sz="700" spc="-5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підпри-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6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ємців </a:t>
            </a:r>
            <a:r>
              <a:rPr dirty="0" u="sng" sz="700" spc="2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та 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громадських </a:t>
            </a:r>
            <a:r>
              <a:rPr dirty="0" u="sng" sz="700" spc="2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формувань»</a:t>
            </a:r>
            <a:r>
              <a:rPr dirty="0" u="sng" baseline="34722" sz="600" spc="3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12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).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Перетворення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вважається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заверше-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дати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державної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реєстрації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71" y="2204649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-635">
              <a:lnSpc>
                <a:spcPct val="142800"/>
              </a:lnSpc>
              <a:spcBef>
                <a:spcPts val="100"/>
              </a:spcBef>
            </a:pP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Враховуючи,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реорганізація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 b="1">
                <a:solidFill>
                  <a:srgbClr val="231F20"/>
                </a:solidFill>
                <a:latin typeface="Tahoma"/>
                <a:cs typeface="Tahoma"/>
              </a:rPr>
              <a:t>неможлива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без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доброї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волі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ЖБК,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від-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(яке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має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скликати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виконувати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низку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інших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функцій),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для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щоби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створювати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таким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шляхом,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необхідно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заручитися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підтримкою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чинного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ЖБК,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обрати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інше.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85" y="3012309"/>
            <a:ext cx="28625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Розглянемо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тепер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основні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переваги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недоліки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такого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шляху.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85" y="3317157"/>
            <a:ext cx="74485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ер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переваг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9401" y="3423826"/>
            <a:ext cx="36976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marR="5080" indent="-144145">
              <a:lnSpc>
                <a:spcPct val="142800"/>
              </a:lnSpc>
              <a:spcBef>
                <a:spcPts val="100"/>
              </a:spcBef>
              <a:buChar char="■"/>
              <a:tabLst>
                <a:tab pos="156845" algn="l"/>
              </a:tabLst>
            </a:pP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майно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(у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т.ч.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земельна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ділянка,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службові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квартири,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такі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були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ЖБК,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банківському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рахунку)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перейдуть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ОСББ;</a:t>
            </a:r>
            <a:endParaRPr sz="700">
              <a:latin typeface="Tahoma"/>
              <a:cs typeface="Tahoma"/>
            </a:endParaRPr>
          </a:p>
          <a:p>
            <a:pPr marL="156210" marR="5080" indent="-144145">
              <a:lnSpc>
                <a:spcPct val="142800"/>
              </a:lnSpc>
              <a:buChar char="■"/>
              <a:tabLst>
                <a:tab pos="156845" algn="l"/>
              </a:tabLst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відсутнє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підґрунтя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потенційних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конфліктів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«паралельними»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одному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469" y="4231486"/>
            <a:ext cx="321246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Головний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" b="1">
                <a:solidFill>
                  <a:srgbClr val="231F20"/>
                </a:solidFill>
                <a:latin typeface="Tahoma"/>
                <a:cs typeface="Tahoma"/>
              </a:rPr>
              <a:t>недолік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: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процедура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реорганізації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складна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тривала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часі.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3469" y="4490626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Досі 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торкнулися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ще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одного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питання: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бути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ЖБК, у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яких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окремі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квартири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досі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викуплені?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Найкраще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такому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разі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створювати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«з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чистого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аркуша»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зберегти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складі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тих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членів,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викупив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свої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квартири.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новостворе-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ному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такий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буде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одним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(як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власник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квартир,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залишилися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власності).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5984" y="670875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 h="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143299" y="6721457"/>
            <a:ext cx="24523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14">
                <a:solidFill>
                  <a:srgbClr val="231F20"/>
                </a:solidFill>
                <a:latin typeface="Tahoma"/>
                <a:cs typeface="Tahoma"/>
              </a:rPr>
              <a:t>11</a:t>
            </a:r>
            <a:r>
              <a:rPr dirty="0" sz="600" spc="140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dirty="0" sz="6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Tahoma"/>
                <a:cs typeface="Tahoma"/>
                <a:hlinkClick r:id="rId2"/>
              </a:rPr>
              <a:t>http://zakon3.rada.gov.ua/laws/show/435-15/paran580#n580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297" y="833062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установчими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зборами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ОСББ;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реорганізацію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загальни-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зборами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повинне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прийняте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відповідно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статуту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(!).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297" y="1290263"/>
            <a:ext cx="3913504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2800"/>
              </a:lnSpc>
              <a:spcBef>
                <a:spcPts val="100"/>
              </a:spcBef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Сказане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означає,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останньому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необхідно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виконати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низку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підготовчих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дій.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наголошували,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сьогодні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рідко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склад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співпадає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складом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членів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ЖБК;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часто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кількість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членів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значно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меншою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кількість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Тому,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відпо-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відно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ст.5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динку»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певний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момент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стануть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установчими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зборами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ОСББ,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виникнути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такі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проблемні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питання:</a:t>
            </a:r>
            <a:endParaRPr sz="700">
              <a:latin typeface="Tahoma"/>
              <a:cs typeface="Tahoma"/>
            </a:endParaRPr>
          </a:p>
          <a:p>
            <a:pPr algn="just" marL="372110" marR="5080" indent="-144145">
              <a:lnSpc>
                <a:spcPct val="142900"/>
              </a:lnSpc>
              <a:buChar char="■"/>
              <a:tabLst>
                <a:tab pos="372745" algn="l"/>
              </a:tabLst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всі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будинку були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членами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ЖБК,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всі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були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запрошені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загальні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відтак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установ-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чі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ОСББ;</a:t>
            </a:r>
            <a:endParaRPr sz="700">
              <a:latin typeface="Tahoma"/>
              <a:cs typeface="Tahoma"/>
            </a:endParaRPr>
          </a:p>
          <a:p>
            <a:pPr algn="just" marL="372110" marR="5080" indent="-144145">
              <a:lnSpc>
                <a:spcPct val="142800"/>
              </a:lnSpc>
              <a:buChar char="■"/>
              <a:tabLst>
                <a:tab pos="372745" algn="l"/>
              </a:tabLst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якщ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ер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члені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оби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співвласни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ам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ного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вони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мають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брати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участі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357" y="3317160"/>
            <a:ext cx="26847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того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уникнути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можливих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спорів,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рекомендуємо: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1384" y="3423851"/>
            <a:ext cx="3697604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6210" marR="5080" indent="-144145">
              <a:lnSpc>
                <a:spcPct val="142800"/>
              </a:lnSpc>
              <a:spcBef>
                <a:spcPts val="100"/>
              </a:spcBef>
              <a:buChar char="■"/>
              <a:tabLst>
                <a:tab pos="156845" algn="l"/>
              </a:tabLst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скликання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загальних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обов’язково переконатися,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серед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членів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відсутні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особи,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більше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багатоквартир-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ного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такі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виключити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членів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ЖБК.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цього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необ-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хідно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внести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зміни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статуту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(наприклад,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передбачити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таку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підставу,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відчуження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квартири)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внести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необхідні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зміни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потім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виключити;</a:t>
            </a:r>
            <a:endParaRPr sz="700">
              <a:latin typeface="Tahoma"/>
              <a:cs typeface="Tahoma"/>
            </a:endParaRPr>
          </a:p>
          <a:p>
            <a:pPr algn="just" marL="156210" marR="5080" indent="-144145">
              <a:lnSpc>
                <a:spcPct val="142800"/>
              </a:lnSpc>
              <a:buChar char="■"/>
              <a:tabLst>
                <a:tab pos="156845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незалежно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скільки співвласників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членами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ЖБК,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запросити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загальні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усіх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(реко-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мендованим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листом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розписку,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менш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ніж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14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днів).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ки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«не-члени»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прийняття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реорганізацію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будуть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статусі «запрошених»;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моменту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прийняття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такого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стануть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повноцінними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учасниками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зборів.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2752" y="5252425"/>
            <a:ext cx="3989704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5400" marR="67945">
              <a:lnSpc>
                <a:spcPct val="142800"/>
              </a:lnSpc>
              <a:spcBef>
                <a:spcPts val="100"/>
              </a:spcBef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Власне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процедура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реорганізації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(шляхом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перетворення,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адже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йдеться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зміну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ор-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ганізаційно-правової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юридичної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особи)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виглядає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таким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чином:</a:t>
            </a:r>
            <a:endParaRPr sz="700">
              <a:latin typeface="Tahoma"/>
              <a:cs typeface="Tahoma"/>
            </a:endParaRPr>
          </a:p>
          <a:p>
            <a:pPr algn="just" marL="384810" marR="68580" indent="-228600">
              <a:lnSpc>
                <a:spcPct val="142900"/>
              </a:lnSpc>
              <a:buAutoNum type="arabicPeriod"/>
              <a:tabLst>
                <a:tab pos="385445" algn="l"/>
              </a:tabLst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Проводяться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загальні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збори ЖБК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установчі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збори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порядку,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який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ішлося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вище.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одночасно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рішенням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ре-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організацію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прийняти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комісії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реорга-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нізації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визначити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строк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заявлення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кредиторами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своїх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вимог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ЖБК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(від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6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місяців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див.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ст.105</a:t>
            </a:r>
            <a:r>
              <a:rPr dirty="0" u="sng" sz="700" spc="-4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Цивільного</a:t>
            </a:r>
            <a:r>
              <a:rPr dirty="0" u="sng" sz="700" spc="-3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кодексу</a:t>
            </a:r>
            <a:r>
              <a:rPr dirty="0" u="sng" sz="700" spc="-4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2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України</a:t>
            </a:r>
            <a:r>
              <a:rPr dirty="0" u="sng" baseline="34722" sz="600" spc="3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10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);</a:t>
            </a:r>
            <a:endParaRPr sz="700">
              <a:latin typeface="Tahoma"/>
              <a:cs typeface="Tahoma"/>
            </a:endParaRPr>
          </a:p>
          <a:p>
            <a:pPr algn="just" marL="384810" marR="68580" indent="-228600">
              <a:lnSpc>
                <a:spcPct val="142800"/>
              </a:lnSpc>
              <a:buAutoNum type="arabicPeriod"/>
              <a:tabLst>
                <a:tab pos="385445" algn="l"/>
              </a:tabLst>
            </a:pP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завершенні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строку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пред’явлення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вимог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кредиторами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задоволен-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відхилення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цих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вимог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комісія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реорганізації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складає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передавальний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7995" y="6846352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 h="0">
                <a:moveTo>
                  <a:pt x="0" y="0"/>
                </a:moveTo>
                <a:lnTo>
                  <a:pt x="914399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15297" y="6861497"/>
            <a:ext cx="2444750" cy="11874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10</a:t>
            </a:r>
            <a:r>
              <a:rPr dirty="0" sz="600" spc="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  <a:hlinkClick r:id="rId3"/>
              </a:rPr>
              <a:t>http://zakon3.rada.gov.ua/laws/show/435-15/paran568#n568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43299" y="6861508"/>
            <a:ext cx="2731135" cy="11874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600" spc="-50">
                <a:solidFill>
                  <a:srgbClr val="231F20"/>
                </a:solidFill>
                <a:latin typeface="Tahoma"/>
                <a:cs typeface="Tahoma"/>
              </a:rPr>
              <a:t>12</a:t>
            </a:r>
            <a:r>
              <a:rPr dirty="0" sz="600" spc="95">
                <a:solidFill>
                  <a:srgbClr val="231F20"/>
                </a:solidFill>
                <a:latin typeface="Tahoma"/>
                <a:cs typeface="Tahoma"/>
              </a:rPr>
              <a:t>  </a:t>
            </a:r>
            <a:r>
              <a:rPr dirty="0" sz="6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  <a:hlinkClick r:id="rId4"/>
              </a:rPr>
              <a:t>http://zakon3.rada.gov.ua/laws/show/755-15/print1442911480602005</a:t>
            </a:r>
            <a:endParaRPr sz="6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8304" y="7093119"/>
            <a:ext cx="22669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000" spc="10" b="1">
                <a:solidFill>
                  <a:srgbClr val="AC1032"/>
                </a:solidFill>
                <a:latin typeface="Trebuchet MS"/>
                <a:cs typeface="Trebuchet MS"/>
              </a:rPr>
              <a:t>26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32236" y="7093119"/>
            <a:ext cx="224154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000" b="1">
                <a:solidFill>
                  <a:srgbClr val="AC1032"/>
                </a:solidFill>
                <a:latin typeface="Trebuchet MS"/>
                <a:cs typeface="Trebuchet MS"/>
              </a:rPr>
              <a:t>27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415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Додатки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297" y="815246"/>
            <a:ext cx="8394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Додаток</a:t>
            </a:r>
            <a:r>
              <a:rPr dirty="0" sz="1200" spc="-8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AC1032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666" y="1217887"/>
            <a:ext cx="3776979" cy="58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ПРОТОКОЛ</a:t>
            </a:r>
            <a:r>
              <a:rPr dirty="0" sz="800" spc="-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-100" b="1">
                <a:solidFill>
                  <a:srgbClr val="231F20"/>
                </a:solidFill>
                <a:latin typeface="Tahoma"/>
                <a:cs typeface="Tahoma"/>
              </a:rPr>
              <a:t>№1</a:t>
            </a:r>
            <a:endParaRPr sz="800">
              <a:latin typeface="Tahoma"/>
              <a:cs typeface="Tahom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засідання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групи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скликання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800" spc="-2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8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65"/>
              </a:spcBef>
              <a:tabLst>
                <a:tab pos="1559560" algn="l"/>
                <a:tab pos="3537585" algn="l"/>
                <a:tab pos="3712210" algn="l"/>
              </a:tabLst>
            </a:pP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10" b="1">
                <a:solidFill>
                  <a:srgbClr val="231F20"/>
                </a:solidFill>
                <a:latin typeface="Tahoma"/>
                <a:cs typeface="Tahoma"/>
              </a:rPr>
              <a:t>адресою: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м.</a:t>
            </a:r>
            <a:r>
              <a:rPr dirty="0" u="sng" sz="800" b="1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800" spc="-45" b="1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вул.</a:t>
            </a:r>
            <a:r>
              <a:rPr dirty="0" u="sng" sz="800" spc="-10" b="1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800" spc="-7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,	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297" y="1953725"/>
            <a:ext cx="868044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4710" algn="l"/>
              </a:tabLst>
            </a:pP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м.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1278" y="1953725"/>
            <a:ext cx="155384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055" algn="l"/>
                <a:tab pos="1056005" algn="l"/>
                <a:tab pos="1320165" algn="l"/>
              </a:tabLst>
            </a:pP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u="sng" sz="700" spc="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2381779"/>
            <a:ext cx="3932554" cy="667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9220" algn="l"/>
              </a:tabLst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Присутні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адресою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879215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75" b="1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700">
              <a:latin typeface="Tahoma"/>
              <a:cs typeface="Tahoma"/>
            </a:endParaRPr>
          </a:p>
          <a:p>
            <a:pPr marL="86360" indent="-74295">
              <a:lnSpc>
                <a:spcPct val="100000"/>
              </a:lnSpc>
              <a:spcBef>
                <a:spcPts val="280"/>
              </a:spcBef>
              <a:buFont typeface="Tahoma"/>
              <a:buAutoNum type="arabicPeriod"/>
              <a:tabLst>
                <a:tab pos="86995" algn="l"/>
                <a:tab pos="2665730" algn="l"/>
                <a:tab pos="3865879" algn="l"/>
              </a:tabLst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3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власник</a:t>
            </a:r>
            <a:r>
              <a:rPr dirty="0" sz="700" spc="-3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квартири</a:t>
            </a:r>
            <a:r>
              <a:rPr dirty="0" sz="700" spc="-30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№</a:t>
            </a:r>
            <a:r>
              <a:rPr dirty="0" u="sng" sz="700" spc="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100">
                <a:latin typeface="Tahoma"/>
                <a:cs typeface="Tahoma"/>
              </a:rPr>
              <a:t>;</a:t>
            </a:r>
            <a:endParaRPr sz="700">
              <a:latin typeface="Tahoma"/>
              <a:cs typeface="Tahoma"/>
            </a:endParaRPr>
          </a:p>
          <a:p>
            <a:pPr marL="104775" indent="-92710">
              <a:lnSpc>
                <a:spcPct val="100000"/>
              </a:lnSpc>
              <a:spcBef>
                <a:spcPts val="285"/>
              </a:spcBef>
              <a:buFont typeface="Tahoma"/>
              <a:buAutoNum type="arabicPeriod"/>
              <a:tabLst>
                <a:tab pos="105410" algn="l"/>
                <a:tab pos="2684145" algn="l"/>
                <a:tab pos="3881754" algn="l"/>
              </a:tabLst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3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власник</a:t>
            </a:r>
            <a:r>
              <a:rPr dirty="0" sz="700" spc="-3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квартири</a:t>
            </a:r>
            <a:r>
              <a:rPr dirty="0" sz="700" spc="-35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№</a:t>
            </a:r>
            <a:r>
              <a:rPr dirty="0" u="sng" sz="700" spc="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100">
                <a:latin typeface="Tahoma"/>
                <a:cs typeface="Tahoma"/>
              </a:rPr>
              <a:t>;</a:t>
            </a:r>
            <a:endParaRPr sz="700">
              <a:latin typeface="Tahoma"/>
              <a:cs typeface="Tahoma"/>
            </a:endParaRPr>
          </a:p>
          <a:p>
            <a:pPr marL="104775" indent="-92710">
              <a:lnSpc>
                <a:spcPct val="100000"/>
              </a:lnSpc>
              <a:spcBef>
                <a:spcPts val="285"/>
              </a:spcBef>
              <a:buFont typeface="Tahoma"/>
              <a:buAutoNum type="arabicPeriod"/>
              <a:tabLst>
                <a:tab pos="105410" algn="l"/>
                <a:tab pos="1927860" algn="l"/>
              </a:tabLst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2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власник</a:t>
            </a:r>
            <a:r>
              <a:rPr dirty="0" sz="700" spc="-2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нежитлового</a:t>
            </a:r>
            <a:r>
              <a:rPr dirty="0" sz="700" spc="-1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приміщення</a:t>
            </a:r>
            <a:r>
              <a:rPr dirty="0" sz="700" spc="-20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№</a:t>
            </a:r>
            <a:r>
              <a:rPr dirty="0" u="sng" sz="700" spc="3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  </a:t>
            </a:r>
            <a:r>
              <a:rPr dirty="0" u="sng" sz="700" spc="9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65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3237925"/>
            <a:ext cx="3913504" cy="91630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380"/>
              </a:spcBef>
            </a:pPr>
            <a:r>
              <a:rPr dirty="0" u="sng" sz="700" spc="2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Порядок</a:t>
            </a:r>
            <a:r>
              <a:rPr dirty="0" u="sng" sz="700" spc="-4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денний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700">
              <a:latin typeface="Tahoma"/>
              <a:cs typeface="Tahoma"/>
            </a:endParaRPr>
          </a:p>
          <a:p>
            <a:pPr algn="just" marL="372110" marR="5080" indent="-14414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372745" algn="l"/>
                <a:tab pos="1179830" algn="l"/>
                <a:tab pos="3747135" algn="l"/>
              </a:tabLst>
            </a:pP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Утворення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групи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скликання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збо-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рів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об’єднання співвласників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 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адресою: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м.</a:t>
            </a:r>
            <a:r>
              <a:rPr dirty="0" u="sng" sz="700" spc="4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1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вул.</a:t>
            </a:r>
            <a:r>
              <a:rPr dirty="0" u="sng" sz="700" spc="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700" spc="-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, 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(далі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Ініціативна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група).</a:t>
            </a:r>
            <a:endParaRPr sz="700">
              <a:latin typeface="Tahoma"/>
              <a:cs typeface="Tahoma"/>
            </a:endParaRPr>
          </a:p>
          <a:p>
            <a:pPr algn="just" marL="372110" indent="-144145">
              <a:lnSpc>
                <a:spcPct val="100000"/>
              </a:lnSpc>
              <a:spcBef>
                <a:spcPts val="284"/>
              </a:spcBef>
              <a:buAutoNum type="arabicPeriod"/>
              <a:tabLst>
                <a:tab pos="372745" algn="l"/>
              </a:tabLst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плану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групи.</a:t>
            </a:r>
            <a:endParaRPr sz="700">
              <a:latin typeface="Tahoma"/>
              <a:cs typeface="Tahoma"/>
            </a:endParaRPr>
          </a:p>
          <a:p>
            <a:pPr algn="just" marL="372110" indent="-144145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372745" algn="l"/>
              </a:tabLst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засідань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групи.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64" y="4343295"/>
            <a:ext cx="3913504" cy="66738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380"/>
              </a:spcBef>
            </a:pPr>
            <a:r>
              <a:rPr dirty="0" u="sng" sz="700" spc="1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Розгляд</a:t>
            </a:r>
            <a:r>
              <a:rPr dirty="0" u="sng" sz="700" spc="-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питань</a:t>
            </a:r>
            <a:r>
              <a:rPr dirty="0" u="sng" sz="700" spc="-1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порядку</a:t>
            </a:r>
            <a:r>
              <a:rPr dirty="0" u="sng" sz="700" spc="-1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денного</a:t>
            </a:r>
            <a:r>
              <a:rPr dirty="0" sz="700" spc="10" b="1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7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285"/>
              </a:spcBef>
              <a:tabLst>
                <a:tab pos="769620" algn="l"/>
                <a:tab pos="3724275" algn="l"/>
              </a:tabLst>
            </a:pPr>
            <a:r>
              <a:rPr dirty="0" sz="700" spc="-105" b="1">
                <a:solidFill>
                  <a:srgbClr val="231F20"/>
                </a:solidFill>
                <a:latin typeface="Tahoma"/>
                <a:cs typeface="Tahoma"/>
              </a:rPr>
              <a:t>1.</a:t>
            </a:r>
            <a:r>
              <a:rPr dirty="0" sz="700" spc="19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Слухали:</a:t>
            </a:r>
            <a:r>
              <a:rPr dirty="0" sz="700" spc="204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Утворення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ініціативної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групи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скликання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установ-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чих</a:t>
            </a:r>
            <a:r>
              <a:rPr dirty="0" sz="700" spc="2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700" spc="2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2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2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2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2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 spc="2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адресою: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м.</a:t>
            </a:r>
            <a:r>
              <a:rPr dirty="0" u="sng" sz="700" spc="2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вул.</a:t>
            </a:r>
            <a:r>
              <a:rPr dirty="0" u="sng" sz="700" spc="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700" spc="-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,</a:t>
            </a:r>
            <a:r>
              <a:rPr dirty="0" u="sng" sz="700" spc="-2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spcBef>
                <a:spcPts val="285"/>
              </a:spcBef>
            </a:pP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Виступив: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8092" y="5124448"/>
            <a:ext cx="1111250" cy="0"/>
          </a:xfrm>
          <a:custGeom>
            <a:avLst/>
            <a:gdLst/>
            <a:ahLst/>
            <a:cxnLst/>
            <a:rect l="l" t="t" r="r" b="b"/>
            <a:pathLst>
              <a:path w="1111250" h="0">
                <a:moveTo>
                  <a:pt x="0" y="0"/>
                </a:moveTo>
                <a:lnTo>
                  <a:pt x="1111250" y="0"/>
                </a:lnTo>
              </a:path>
            </a:pathLst>
          </a:custGeom>
          <a:ln w="4267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126503" y="5020714"/>
            <a:ext cx="260286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запропонував</a:t>
            </a:r>
            <a:r>
              <a:rPr dirty="0" sz="7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творити</a:t>
            </a:r>
            <a:r>
              <a:rPr dirty="0" sz="7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ініціативну</a:t>
            </a:r>
            <a:r>
              <a:rPr dirty="0" sz="7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упу</a:t>
            </a:r>
            <a:r>
              <a:rPr dirty="0" sz="7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7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скли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ання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5392" y="5127394"/>
            <a:ext cx="373380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30233" y="5337808"/>
            <a:ext cx="577850" cy="0"/>
          </a:xfrm>
          <a:custGeom>
            <a:avLst/>
            <a:gdLst/>
            <a:ahLst/>
            <a:cxnLst/>
            <a:rect l="l" t="t" r="r" b="b"/>
            <a:pathLst>
              <a:path w="577850" h="0">
                <a:moveTo>
                  <a:pt x="0" y="0"/>
                </a:moveTo>
                <a:lnTo>
                  <a:pt x="577850" y="0"/>
                </a:lnTo>
              </a:path>
            </a:pathLst>
          </a:custGeom>
          <a:ln w="4267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95392" y="5234074"/>
            <a:ext cx="3733800" cy="38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13230" algn="l"/>
                <a:tab pos="3547745" algn="l"/>
                <a:tab pos="3700779" algn="l"/>
              </a:tabLst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адре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ою: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м.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л.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sng" sz="700" spc="-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,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	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, 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складу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якої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включити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присутніх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засіданні.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Вирішили: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8304" y="7093119"/>
            <a:ext cx="230504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50" b="1">
                <a:solidFill>
                  <a:srgbClr val="AC1032"/>
                </a:solidFill>
                <a:latin typeface="Trebuchet MS"/>
                <a:cs typeface="Trebuchet MS"/>
              </a:rPr>
              <a:t>128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829441" y="7093119"/>
            <a:ext cx="227329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60" b="1">
                <a:solidFill>
                  <a:srgbClr val="AC1032"/>
                </a:solidFill>
                <a:latin typeface="Trebuchet MS"/>
                <a:cs typeface="Trebuchet MS"/>
              </a:rPr>
              <a:t>129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5391" y="5626124"/>
            <a:ext cx="3733800" cy="1059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  <a:tabLst>
                <a:tab pos="3079750" algn="l"/>
                <a:tab pos="3701415" algn="l"/>
              </a:tabLst>
            </a:pPr>
            <a:r>
              <a:rPr dirty="0" sz="700" spc="55">
                <a:latin typeface="Tahoma"/>
                <a:cs typeface="Tahoma"/>
              </a:rPr>
              <a:t>Утворити</a:t>
            </a:r>
            <a:r>
              <a:rPr dirty="0" sz="700" spc="-1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ініціативну</a:t>
            </a:r>
            <a:r>
              <a:rPr dirty="0" sz="700" spc="-1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групу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зі</a:t>
            </a:r>
            <a:r>
              <a:rPr dirty="0" sz="700" spc="-1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скликання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і</a:t>
            </a:r>
            <a:r>
              <a:rPr dirty="0" sz="700" spc="-10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проведення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установчих</a:t>
            </a:r>
            <a:r>
              <a:rPr dirty="0" sz="700" spc="-1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зборів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об’єд- </a:t>
            </a:r>
            <a:r>
              <a:rPr dirty="0" sz="700" spc="-210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нання</a:t>
            </a:r>
            <a:r>
              <a:rPr dirty="0" sz="700" spc="3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співвласників</a:t>
            </a:r>
            <a:r>
              <a:rPr dirty="0" sz="700" spc="30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б</a:t>
            </a:r>
            <a:r>
              <a:rPr dirty="0" sz="700" spc="30">
                <a:latin typeface="Tahoma"/>
                <a:cs typeface="Tahoma"/>
              </a:rPr>
              <a:t>ага</a:t>
            </a:r>
            <a:r>
              <a:rPr dirty="0" sz="700" spc="10">
                <a:latin typeface="Tahoma"/>
                <a:cs typeface="Tahoma"/>
              </a:rPr>
              <a:t>т</a:t>
            </a:r>
            <a:r>
              <a:rPr dirty="0" sz="700" spc="60">
                <a:latin typeface="Tahoma"/>
                <a:cs typeface="Tahoma"/>
              </a:rPr>
              <a:t>оква</a:t>
            </a:r>
            <a:r>
              <a:rPr dirty="0" sz="700" spc="50">
                <a:latin typeface="Tahoma"/>
                <a:cs typeface="Tahoma"/>
              </a:rPr>
              <a:t>р</a:t>
            </a:r>
            <a:r>
              <a:rPr dirty="0" sz="700" spc="60">
                <a:latin typeface="Tahoma"/>
                <a:cs typeface="Tahoma"/>
              </a:rPr>
              <a:t>тирно</a:t>
            </a:r>
            <a:r>
              <a:rPr dirty="0" sz="700" spc="25">
                <a:latin typeface="Tahoma"/>
                <a:cs typeface="Tahoma"/>
              </a:rPr>
              <a:t>г</a:t>
            </a:r>
            <a:r>
              <a:rPr dirty="0" sz="700" spc="65">
                <a:latin typeface="Tahoma"/>
                <a:cs typeface="Tahoma"/>
              </a:rPr>
              <a:t>о</a:t>
            </a:r>
            <a:r>
              <a:rPr dirty="0" sz="700" spc="3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б</a:t>
            </a:r>
            <a:r>
              <a:rPr dirty="0" sz="700" spc="20">
                <a:latin typeface="Tahoma"/>
                <a:cs typeface="Tahoma"/>
              </a:rPr>
              <a:t>у</a:t>
            </a:r>
            <a:r>
              <a:rPr dirty="0" sz="700" spc="70">
                <a:latin typeface="Tahoma"/>
                <a:cs typeface="Tahoma"/>
              </a:rPr>
              <a:t>дин</a:t>
            </a:r>
            <a:r>
              <a:rPr dirty="0" sz="700" spc="40">
                <a:latin typeface="Tahoma"/>
                <a:cs typeface="Tahoma"/>
              </a:rPr>
              <a:t>к</a:t>
            </a:r>
            <a:r>
              <a:rPr dirty="0" sz="700" spc="40">
                <a:latin typeface="Tahoma"/>
                <a:cs typeface="Tahoma"/>
              </a:rPr>
              <a:t>у</a:t>
            </a:r>
            <a:r>
              <a:rPr dirty="0" sz="700" spc="30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за</a:t>
            </a:r>
            <a:r>
              <a:rPr dirty="0" sz="700" spc="30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адре</a:t>
            </a:r>
            <a:r>
              <a:rPr dirty="0" sz="700" spc="45">
                <a:latin typeface="Tahoma"/>
                <a:cs typeface="Tahoma"/>
              </a:rPr>
              <a:t>с</a:t>
            </a:r>
            <a:r>
              <a:rPr dirty="0" sz="700" spc="10">
                <a:latin typeface="Tahoma"/>
                <a:cs typeface="Tahoma"/>
              </a:rPr>
              <a:t>ою:</a:t>
            </a:r>
            <a:r>
              <a:rPr dirty="0" sz="700" spc="30">
                <a:latin typeface="Tahoma"/>
                <a:cs typeface="Tahoma"/>
              </a:rPr>
              <a:t> </a:t>
            </a:r>
            <a:r>
              <a:rPr dirty="0" sz="700" spc="25">
                <a:latin typeface="Tahoma"/>
                <a:cs typeface="Tahoma"/>
              </a:rPr>
              <a:t>м</a:t>
            </a:r>
            <a:r>
              <a:rPr dirty="0" sz="700" spc="15">
                <a:latin typeface="Tahoma"/>
                <a:cs typeface="Tahoma"/>
              </a:rPr>
              <a:t>.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	</a:t>
            </a:r>
            <a:r>
              <a:rPr dirty="0" sz="700" spc="-65">
                <a:latin typeface="Tahoma"/>
                <a:cs typeface="Tahoma"/>
              </a:rPr>
              <a:t>,  </a:t>
            </a:r>
            <a:r>
              <a:rPr dirty="0" sz="700" spc="50">
                <a:latin typeface="Tahoma"/>
                <a:cs typeface="Tahoma"/>
              </a:rPr>
              <a:t>в</a:t>
            </a:r>
            <a:r>
              <a:rPr dirty="0" sz="700" spc="25">
                <a:latin typeface="Tahoma"/>
                <a:cs typeface="Tahoma"/>
              </a:rPr>
              <a:t>у</a:t>
            </a:r>
            <a:r>
              <a:rPr dirty="0" sz="700" spc="-10">
                <a:latin typeface="Tahoma"/>
                <a:cs typeface="Tahoma"/>
              </a:rPr>
              <a:t>л</a:t>
            </a:r>
            <a:r>
              <a:rPr dirty="0" sz="700">
                <a:latin typeface="Tahoma"/>
                <a:cs typeface="Tahoma"/>
              </a:rPr>
              <a:t>.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sng" sz="700" spc="-6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,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    </a:t>
            </a:r>
            <a:r>
              <a:rPr dirty="0" u="sng" sz="700" spc="9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у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складі:</a:t>
            </a:r>
            <a:endParaRPr sz="7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280"/>
              </a:spcBef>
              <a:tabLst>
                <a:tab pos="2458085" algn="l"/>
              </a:tabLst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власник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</a:t>
            </a:r>
            <a:r>
              <a:rPr dirty="0" sz="700" spc="5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тири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№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</a:t>
            </a:r>
            <a:r>
              <a:rPr dirty="0" u="sng" sz="7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100">
                <a:latin typeface="Tahoma"/>
                <a:cs typeface="Tahoma"/>
              </a:rPr>
              <a:t>;</a:t>
            </a:r>
            <a:endParaRPr sz="7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285"/>
              </a:spcBef>
              <a:tabLst>
                <a:tab pos="2458085" algn="l"/>
              </a:tabLst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власник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</a:t>
            </a:r>
            <a:r>
              <a:rPr dirty="0" sz="700" spc="5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тири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№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</a:t>
            </a:r>
            <a:r>
              <a:rPr dirty="0" u="sng" sz="7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100">
                <a:latin typeface="Tahoma"/>
                <a:cs typeface="Tahoma"/>
              </a:rPr>
              <a:t>;</a:t>
            </a:r>
            <a:endParaRPr sz="7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285"/>
              </a:spcBef>
              <a:tabLst>
                <a:tab pos="1702435" algn="l"/>
              </a:tabLst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власник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н</a:t>
            </a:r>
            <a:r>
              <a:rPr dirty="0" sz="700" spc="50">
                <a:latin typeface="Tahoma"/>
                <a:cs typeface="Tahoma"/>
              </a:rPr>
              <a:t>е</a:t>
            </a:r>
            <a:r>
              <a:rPr dirty="0" sz="700" spc="55">
                <a:latin typeface="Tahoma"/>
                <a:cs typeface="Tahoma"/>
              </a:rPr>
              <a:t>жи</a:t>
            </a:r>
            <a:r>
              <a:rPr dirty="0" sz="700" spc="15">
                <a:latin typeface="Tahoma"/>
                <a:cs typeface="Tahoma"/>
              </a:rPr>
              <a:t>т</a:t>
            </a:r>
            <a:r>
              <a:rPr dirty="0" sz="700" spc="55">
                <a:latin typeface="Tahoma"/>
                <a:cs typeface="Tahoma"/>
              </a:rPr>
              <a:t>лово</a:t>
            </a:r>
            <a:r>
              <a:rPr dirty="0" sz="700" spc="25">
                <a:latin typeface="Tahoma"/>
                <a:cs typeface="Tahoma"/>
              </a:rPr>
              <a:t>г</a:t>
            </a:r>
            <a:r>
              <a:rPr dirty="0" sz="700" spc="65">
                <a:latin typeface="Tahoma"/>
                <a:cs typeface="Tahoma"/>
              </a:rPr>
              <a:t>о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приміщення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№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dirty="0" u="sng" sz="700" spc="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65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Голосували: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700" spc="-10">
                <a:latin typeface="Tahoma"/>
                <a:cs typeface="Tahoma"/>
              </a:rPr>
              <a:t>«За»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65">
                <a:latin typeface="Tahoma"/>
                <a:cs typeface="Tahoma"/>
              </a:rPr>
              <a:t>дно</a:t>
            </a:r>
            <a:r>
              <a:rPr dirty="0" sz="700" spc="30">
                <a:latin typeface="Tahoma"/>
                <a:cs typeface="Tahoma"/>
              </a:rPr>
              <a:t>г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65">
                <a:latin typeface="Tahoma"/>
                <a:cs typeface="Tahoma"/>
              </a:rPr>
              <a:t>лосн</a:t>
            </a:r>
            <a:r>
              <a:rPr dirty="0" sz="700" spc="50">
                <a:latin typeface="Tahoma"/>
                <a:cs typeface="Tahoma"/>
              </a:rPr>
              <a:t>о</a:t>
            </a:r>
            <a:r>
              <a:rPr dirty="0" sz="700" spc="-65">
                <a:latin typeface="Tahoma"/>
                <a:cs typeface="Tahoma"/>
              </a:rPr>
              <a:t>.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9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ішення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прийня</a:t>
            </a:r>
            <a:r>
              <a:rPr dirty="0" sz="700" spc="35">
                <a:latin typeface="Tahoma"/>
                <a:cs typeface="Tahoma"/>
              </a:rPr>
              <a:t>т</a:t>
            </a:r>
            <a:r>
              <a:rPr dirty="0" sz="700" spc="50">
                <a:latin typeface="Tahoma"/>
                <a:cs typeface="Tahoma"/>
              </a:rPr>
              <a:t>о</a:t>
            </a:r>
            <a:r>
              <a:rPr dirty="0" sz="700" spc="-65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43414" y="776447"/>
            <a:ext cx="3913504" cy="59626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380"/>
              </a:spcBef>
              <a:buAutoNum type="arabicPeriod" startAt="2"/>
              <a:tabLst>
                <a:tab pos="193040" algn="l"/>
              </a:tabLst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Слухали:</a:t>
            </a:r>
            <a:r>
              <a:rPr dirty="0" sz="7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плану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групи.</a:t>
            </a:r>
            <a:endParaRPr sz="7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spcBef>
                <a:spcPts val="285"/>
              </a:spcBef>
            </a:pP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Виступив:</a:t>
            </a:r>
            <a:endParaRPr sz="7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spcBef>
                <a:spcPts val="285"/>
              </a:spcBef>
              <a:tabLst>
                <a:tab pos="1233805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–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запропонував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такий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план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групи:</a:t>
            </a:r>
            <a:endParaRPr sz="700">
              <a:latin typeface="Tahoma"/>
              <a:cs typeface="Tahoma"/>
            </a:endParaRPr>
          </a:p>
          <a:p>
            <a:pPr lvl="1" marL="259079" indent="-67310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259715" algn="l"/>
              </a:tabLst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Провести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роботу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з’ясування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складу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будинку: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59301" y="1383126"/>
            <a:ext cx="3697604" cy="1734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6210" marR="5080" indent="-144145">
              <a:lnSpc>
                <a:spcPct val="100000"/>
              </a:lnSpc>
              <a:spcBef>
                <a:spcPts val="100"/>
              </a:spcBef>
              <a:buChar char="■"/>
              <a:tabLst>
                <a:tab pos="156845" algn="l"/>
                <a:tab pos="1620520" algn="l"/>
                <a:tab pos="2386965" algn="l"/>
                <a:tab pos="3507740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члену</a:t>
            </a:r>
            <a:r>
              <a:rPr dirty="0" sz="700" spc="2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700" spc="2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групи</a:t>
            </a:r>
            <a:r>
              <a:rPr dirty="0" u="sng" sz="700" spc="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отримати</a:t>
            </a:r>
            <a:r>
              <a:rPr dirty="0" sz="700" spc="25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інформаційну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довідку з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Державного реєстру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речових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прав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нерухоме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майно про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і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адресою: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м.</a:t>
            </a:r>
            <a:r>
              <a:rPr dirty="0" u="sng" sz="700" spc="2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вул.</a:t>
            </a:r>
            <a:r>
              <a:rPr dirty="0" u="sng" sz="700" spc="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u="sng" sz="700" spc="-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,</a:t>
            </a:r>
            <a:r>
              <a:rPr dirty="0" u="sng" sz="700" spc="-2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;</a:t>
            </a:r>
            <a:endParaRPr sz="700">
              <a:latin typeface="Tahoma"/>
              <a:cs typeface="Tahoma"/>
            </a:endParaRPr>
          </a:p>
          <a:p>
            <a:pPr algn="just" marL="156210" marR="5080" indent="-144145">
              <a:lnSpc>
                <a:spcPct val="100000"/>
              </a:lnSpc>
              <a:spcBef>
                <a:spcPts val="280"/>
              </a:spcBef>
              <a:buChar char="■"/>
              <a:tabLst>
                <a:tab pos="156845" algn="l"/>
                <a:tab pos="1494155" algn="l"/>
                <a:tab pos="1774189" algn="l"/>
                <a:tab pos="2319655" algn="l"/>
                <a:tab pos="3034665" algn="l"/>
                <a:tab pos="3298190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члену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групи</a:t>
            </a:r>
            <a:r>
              <a:rPr dirty="0" u="sng" sz="700" spc="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	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отримати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Комунальному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підприєм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тві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місь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ої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ади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«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		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»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інфо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мацію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багатоквартирному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адресою:</a:t>
            </a:r>
            <a:r>
              <a:rPr dirty="0" sz="7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м.</a:t>
            </a:r>
            <a:r>
              <a:rPr dirty="0" u="sng" sz="700" spc="2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вул.</a:t>
            </a:r>
            <a:r>
              <a:rPr dirty="0" u="sng" sz="700" spc="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u="sng" sz="700" spc="-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,</a:t>
            </a:r>
            <a:r>
              <a:rPr dirty="0" u="sng" sz="700" spc="2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яких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відсутня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інформація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Державному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реєстрі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речових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прав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нерухоме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майно;</a:t>
            </a:r>
            <a:endParaRPr sz="700">
              <a:latin typeface="Tahoma"/>
              <a:cs typeface="Tahoma"/>
            </a:endParaRPr>
          </a:p>
          <a:p>
            <a:pPr algn="just" marL="156210" marR="5080" indent="-144145">
              <a:lnSpc>
                <a:spcPct val="100000"/>
              </a:lnSpc>
              <a:spcBef>
                <a:spcPts val="285"/>
              </a:spcBef>
              <a:buChar char="■"/>
              <a:tabLst>
                <a:tab pos="156845" algn="l"/>
                <a:tab pos="3345815" algn="l"/>
              </a:tabLst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увати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наді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лати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запит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онавчо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омі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7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місь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ої 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ради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відомостей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склад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приміщень,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Ініціативній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групі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вдасться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отримати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інший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спосіб,</a:t>
            </a:r>
            <a:endParaRPr sz="700">
              <a:latin typeface="Tahoma"/>
              <a:cs typeface="Tahoma"/>
            </a:endParaRPr>
          </a:p>
          <a:p>
            <a:pPr algn="just" marL="156210" marR="5080" indent="-144145">
              <a:lnSpc>
                <a:spcPct val="100000"/>
              </a:lnSpc>
              <a:spcBef>
                <a:spcPts val="285"/>
              </a:spcBef>
              <a:buChar char="■"/>
              <a:tabLst>
                <a:tab pos="156845" algn="l"/>
                <a:tab pos="1108710" algn="l"/>
                <a:tab pos="3665220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основі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отриманих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даних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скласти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список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тирному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адре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ою: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, 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л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sng" sz="700" spc="-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,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 </a:t>
            </a:r>
            <a:r>
              <a:rPr dirty="0" u="sng" sz="700" spc="-4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дл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повідомленн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скли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анн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тановчи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зборів;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23296" y="3127346"/>
            <a:ext cx="3733800" cy="38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123825" algn="l"/>
              </a:tabLst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Провести</a:t>
            </a:r>
            <a:r>
              <a:rPr dirty="0" sz="7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інформаційно-роз’яснювальну</a:t>
            </a:r>
            <a:r>
              <a:rPr dirty="0" sz="7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роботу</a:t>
            </a:r>
            <a:r>
              <a:rPr dirty="0" sz="7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серед</a:t>
            </a:r>
            <a:r>
              <a:rPr dirty="0" sz="7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щодо </a:t>
            </a:r>
            <a:r>
              <a:rPr dirty="0" sz="700" spc="-2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мети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доцільності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створення;</a:t>
            </a:r>
            <a:endParaRPr sz="700">
              <a:latin typeface="Tahoma"/>
              <a:cs typeface="Tahoma"/>
            </a:endParaRPr>
          </a:p>
          <a:p>
            <a:pPr marL="104775" indent="-92710">
              <a:lnSpc>
                <a:spcPct val="100000"/>
              </a:lnSpc>
              <a:spcBef>
                <a:spcPts val="280"/>
              </a:spcBef>
              <a:buAutoNum type="arabicPeriod" startAt="2"/>
              <a:tabLst>
                <a:tab pos="105410" algn="l"/>
              </a:tabLst>
            </a:pP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Підготувати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провести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установчі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ОСББ: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59290" y="3483413"/>
            <a:ext cx="3697604" cy="120205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380"/>
              </a:spcBef>
              <a:buChar char="■"/>
              <a:tabLst>
                <a:tab pos="156845" algn="l"/>
              </a:tabLst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підготувати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проект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статуту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endParaRPr sz="700">
              <a:latin typeface="Tahoma"/>
              <a:cs typeface="Tahoma"/>
            </a:endParaRPr>
          </a:p>
          <a:p>
            <a:pPr marL="156210" marR="5080" indent="-144145">
              <a:lnSpc>
                <a:spcPct val="100000"/>
              </a:lnSpc>
              <a:spcBef>
                <a:spcPts val="285"/>
              </a:spcBef>
              <a:buChar char="■"/>
              <a:tabLst>
                <a:tab pos="156845" algn="l"/>
              </a:tabLst>
            </a:pP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підготувати</a:t>
            </a:r>
            <a:r>
              <a:rPr dirty="0" sz="7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проект</a:t>
            </a:r>
            <a:r>
              <a:rPr dirty="0" sz="7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протоколу</a:t>
            </a:r>
            <a:r>
              <a:rPr dirty="0" sz="7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7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7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листків</a:t>
            </a:r>
            <a:r>
              <a:rPr dirty="0" sz="7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письмового </a:t>
            </a:r>
            <a:r>
              <a:rPr dirty="0" sz="700" spc="-2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опитування,</a:t>
            </a:r>
            <a:endParaRPr sz="700">
              <a:latin typeface="Tahoma"/>
              <a:cs typeface="Tahoma"/>
            </a:endParaRPr>
          </a:p>
          <a:p>
            <a:pPr marL="156210" indent="-144145">
              <a:lnSpc>
                <a:spcPct val="100000"/>
              </a:lnSpc>
              <a:spcBef>
                <a:spcPts val="285"/>
              </a:spcBef>
              <a:buChar char="■"/>
              <a:tabLst>
                <a:tab pos="156845" algn="l"/>
              </a:tabLst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підготувати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пропозиції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складу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ревізійної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комісії,</a:t>
            </a:r>
            <a:endParaRPr sz="700">
              <a:latin typeface="Tahoma"/>
              <a:cs typeface="Tahoma"/>
            </a:endParaRPr>
          </a:p>
          <a:p>
            <a:pPr marL="156210" marR="5080" indent="-144145">
              <a:lnSpc>
                <a:spcPct val="100000"/>
              </a:lnSpc>
              <a:spcBef>
                <a:spcPts val="280"/>
              </a:spcBef>
              <a:buChar char="■"/>
              <a:tabLst>
                <a:tab pos="156845" algn="l"/>
              </a:tabLst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вирішити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місце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зборів,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призначити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дату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проведення,</a:t>
            </a:r>
            <a:endParaRPr sz="700">
              <a:latin typeface="Tahoma"/>
              <a:cs typeface="Tahoma"/>
            </a:endParaRPr>
          </a:p>
          <a:p>
            <a:pPr marL="156210" marR="5080" indent="-144145">
              <a:lnSpc>
                <a:spcPct val="100000"/>
              </a:lnSpc>
              <a:spcBef>
                <a:spcPts val="285"/>
              </a:spcBef>
              <a:buChar char="■"/>
              <a:tabLst>
                <a:tab pos="156845" algn="l"/>
              </a:tabLst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оповістити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всіх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скликання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порядок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ознайомлення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проектом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рішень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проектом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статуту,</a:t>
            </a:r>
            <a:endParaRPr sz="700">
              <a:latin typeface="Tahoma"/>
              <a:cs typeface="Tahoma"/>
            </a:endParaRPr>
          </a:p>
          <a:p>
            <a:pPr marL="156210" indent="-144145">
              <a:lnSpc>
                <a:spcPct val="100000"/>
              </a:lnSpc>
              <a:spcBef>
                <a:spcPts val="285"/>
              </a:spcBef>
              <a:buChar char="■"/>
              <a:tabLst>
                <a:tab pos="156845" algn="l"/>
              </a:tabLst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провести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установчі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3286" y="4659550"/>
            <a:ext cx="3734435" cy="230441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Вирішили: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Затвердити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план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роботи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групи:</a:t>
            </a:r>
            <a:endParaRPr sz="700">
              <a:latin typeface="Tahoma"/>
              <a:cs typeface="Tahoma"/>
            </a:endParaRPr>
          </a:p>
          <a:p>
            <a:pPr algn="just" marL="192405" marR="5715" indent="-14414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193040" algn="l"/>
              </a:tabLst>
            </a:pP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Провести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роботу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з’ясування складу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будинку:</a:t>
            </a:r>
            <a:endParaRPr sz="700">
              <a:latin typeface="Tahoma"/>
              <a:cs typeface="Tahoma"/>
            </a:endParaRPr>
          </a:p>
          <a:p>
            <a:pPr algn="just" marL="192405" marR="5080" indent="-144145">
              <a:lnSpc>
                <a:spcPct val="100000"/>
              </a:lnSpc>
              <a:spcBef>
                <a:spcPts val="284"/>
              </a:spcBef>
              <a:buAutoNum type="arabicPeriod"/>
              <a:tabLst>
                <a:tab pos="193040" algn="l"/>
                <a:tab pos="1478280" algn="l"/>
                <a:tab pos="3543935" algn="l"/>
              </a:tabLst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Члену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групи 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_____________________</a:t>
            </a:r>
            <a:r>
              <a:rPr dirty="0" sz="700" spc="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 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отримати  інформацій-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ну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довідку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Державного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реєстру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речових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прав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нерухоме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майно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адресою: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м.</a:t>
            </a:r>
            <a:r>
              <a:rPr dirty="0" u="sng" sz="700" spc="2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вул.</a:t>
            </a:r>
            <a:r>
              <a:rPr dirty="0" u="sng" sz="700" spc="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700" spc="-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,</a:t>
            </a:r>
            <a:r>
              <a:rPr dirty="0" u="sng" sz="700" spc="-2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;</a:t>
            </a:r>
            <a:endParaRPr sz="700">
              <a:latin typeface="Tahoma"/>
              <a:cs typeface="Tahoma"/>
            </a:endParaRPr>
          </a:p>
          <a:p>
            <a:pPr algn="just" marL="192405" marR="5715" indent="-144145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193040" algn="l"/>
                <a:tab pos="1529715" algn="l"/>
                <a:tab pos="1980564" algn="l"/>
                <a:tab pos="2362200" algn="l"/>
                <a:tab pos="3111500" algn="l"/>
                <a:tab pos="3334385" algn="l"/>
              </a:tabLst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Члену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групи</a:t>
            </a:r>
            <a:r>
              <a:rPr dirty="0" u="sng" sz="700" spc="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	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отримати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Комунальному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підприєм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тві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місь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ої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ади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«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		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»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інфо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мацію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багатоквартирно-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му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адре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ою: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	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л.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	</a:t>
            </a:r>
            <a:r>
              <a:rPr dirty="0" u="sng" sz="700" spc="-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,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 </a:t>
            </a:r>
            <a:r>
              <a:rPr dirty="0" u="sng" sz="700" spc="-4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яких 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відсутня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інформація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Державному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реєстрі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речових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прав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нерухоме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майно;</a:t>
            </a:r>
            <a:endParaRPr sz="700">
              <a:latin typeface="Tahoma"/>
              <a:cs typeface="Tahoma"/>
            </a:endParaRPr>
          </a:p>
          <a:p>
            <a:pPr algn="just" marL="192405" marR="5715" indent="-14414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193040" algn="l"/>
                <a:tab pos="3383915" algn="l"/>
              </a:tabLst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увати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наді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лати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запит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онавчо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омі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8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місь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ої 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ради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відомостей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склад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приміщень,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Ініціативній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групі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вдасться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отримати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інший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спосіб,</a:t>
            </a:r>
            <a:endParaRPr sz="700">
              <a:latin typeface="Tahoma"/>
              <a:cs typeface="Tahoma"/>
            </a:endParaRPr>
          </a:p>
          <a:p>
            <a:pPr algn="just" marL="192405" marR="5715" indent="-144145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193040" algn="l"/>
                <a:tab pos="1129030" algn="l"/>
                <a:tab pos="3701415" algn="l"/>
              </a:tabLst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основі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отриманих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даних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скласти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список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тирному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адре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ою: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, 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л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sng" sz="700" spc="-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,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 </a:t>
            </a:r>
            <a:r>
              <a:rPr dirty="0" u="sng" sz="700" spc="-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дл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повідомленн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скли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анн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тановчи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зборів;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415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Додатки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5355" y="812394"/>
            <a:ext cx="3735704" cy="1950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6985" indent="-144145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193040" algn="l"/>
              </a:tabLst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Провести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інформаційно-роз’яснювальну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роботу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серед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щодо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мети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доцільності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створення;</a:t>
            </a:r>
            <a:endParaRPr sz="700">
              <a:latin typeface="Tahoma"/>
              <a:cs typeface="Tahoma"/>
            </a:endParaRPr>
          </a:p>
          <a:p>
            <a:pPr marL="192405" indent="-144780">
              <a:lnSpc>
                <a:spcPct val="100000"/>
              </a:lnSpc>
              <a:spcBef>
                <a:spcPts val="280"/>
              </a:spcBef>
              <a:buAutoNum type="arabicPeriod" startAt="6"/>
              <a:tabLst>
                <a:tab pos="193040" algn="l"/>
              </a:tabLst>
            </a:pP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Підготувати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провести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установчі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ОСББ:</a:t>
            </a:r>
            <a:endParaRPr sz="700">
              <a:latin typeface="Tahoma"/>
              <a:cs typeface="Tahoma"/>
            </a:endParaRPr>
          </a:p>
          <a:p>
            <a:pPr lvl="1" marL="372110" indent="-108585">
              <a:lnSpc>
                <a:spcPct val="100000"/>
              </a:lnSpc>
              <a:spcBef>
                <a:spcPts val="285"/>
              </a:spcBef>
              <a:buChar char="■"/>
              <a:tabLst>
                <a:tab pos="372745" algn="l"/>
              </a:tabLst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підготувати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проект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статуту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endParaRPr sz="700">
              <a:latin typeface="Tahoma"/>
              <a:cs typeface="Tahoma"/>
            </a:endParaRPr>
          </a:p>
          <a:p>
            <a:pPr lvl="1" marL="372110" marR="6985" indent="-108585">
              <a:lnSpc>
                <a:spcPct val="100000"/>
              </a:lnSpc>
              <a:spcBef>
                <a:spcPts val="285"/>
              </a:spcBef>
              <a:buChar char="■"/>
              <a:tabLst>
                <a:tab pos="372745" algn="l"/>
              </a:tabLst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підготувати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проект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протоколу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листків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письмового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опитування,</a:t>
            </a:r>
            <a:endParaRPr sz="700">
              <a:latin typeface="Tahoma"/>
              <a:cs typeface="Tahoma"/>
            </a:endParaRPr>
          </a:p>
          <a:p>
            <a:pPr lvl="1" marL="372110" indent="-108585">
              <a:lnSpc>
                <a:spcPct val="100000"/>
              </a:lnSpc>
              <a:spcBef>
                <a:spcPts val="284"/>
              </a:spcBef>
              <a:buChar char="■"/>
              <a:tabLst>
                <a:tab pos="372745" algn="l"/>
              </a:tabLst>
            </a:pP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підготувати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пропозиції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складу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ревізійної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комісії,</a:t>
            </a:r>
            <a:endParaRPr sz="700">
              <a:latin typeface="Tahoma"/>
              <a:cs typeface="Tahoma"/>
            </a:endParaRPr>
          </a:p>
          <a:p>
            <a:pPr algn="just" lvl="1" marL="372110" marR="6985" indent="-108585">
              <a:lnSpc>
                <a:spcPct val="100000"/>
              </a:lnSpc>
              <a:spcBef>
                <a:spcPts val="280"/>
              </a:spcBef>
              <a:buChar char="■"/>
              <a:tabLst>
                <a:tab pos="372745" algn="l"/>
              </a:tabLst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вирішити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питання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місце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зборів,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призначи-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ти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дату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проведення,</a:t>
            </a:r>
            <a:endParaRPr sz="700">
              <a:latin typeface="Tahoma"/>
              <a:cs typeface="Tahoma"/>
            </a:endParaRPr>
          </a:p>
          <a:p>
            <a:pPr algn="just" lvl="1" marL="372110" marR="5080" indent="-108585">
              <a:lnSpc>
                <a:spcPct val="100000"/>
              </a:lnSpc>
              <a:spcBef>
                <a:spcPts val="285"/>
              </a:spcBef>
              <a:buChar char="■"/>
              <a:tabLst>
                <a:tab pos="372745" algn="l"/>
              </a:tabLst>
            </a:pP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оповістити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всіх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скликання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ознайомлення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проектом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рішень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проектом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статуту,</a:t>
            </a:r>
            <a:endParaRPr sz="700">
              <a:latin typeface="Tahoma"/>
              <a:cs typeface="Tahoma"/>
            </a:endParaRPr>
          </a:p>
          <a:p>
            <a:pPr algn="just" lvl="1" marL="372110" indent="-108585">
              <a:lnSpc>
                <a:spcPct val="100000"/>
              </a:lnSpc>
              <a:spcBef>
                <a:spcPts val="284"/>
              </a:spcBef>
              <a:buChar char="■"/>
              <a:tabLst>
                <a:tab pos="372745" algn="l"/>
              </a:tabLst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провести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установчі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Голосували: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700" spc="-10">
                <a:latin typeface="Tahoma"/>
                <a:cs typeface="Tahoma"/>
              </a:rPr>
              <a:t>«За»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65">
                <a:latin typeface="Tahoma"/>
                <a:cs typeface="Tahoma"/>
              </a:rPr>
              <a:t>дно</a:t>
            </a:r>
            <a:r>
              <a:rPr dirty="0" sz="700" spc="30">
                <a:latin typeface="Tahoma"/>
                <a:cs typeface="Tahoma"/>
              </a:rPr>
              <a:t>г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65">
                <a:latin typeface="Tahoma"/>
                <a:cs typeface="Tahoma"/>
              </a:rPr>
              <a:t>лосн</a:t>
            </a:r>
            <a:r>
              <a:rPr dirty="0" sz="700" spc="50">
                <a:latin typeface="Tahoma"/>
                <a:cs typeface="Tahoma"/>
              </a:rPr>
              <a:t>о</a:t>
            </a:r>
            <a:r>
              <a:rPr dirty="0" sz="700" spc="-65">
                <a:latin typeface="Tahoma"/>
                <a:cs typeface="Tahoma"/>
              </a:rPr>
              <a:t>.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9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ішення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прийня</a:t>
            </a:r>
            <a:r>
              <a:rPr dirty="0" sz="700" spc="35">
                <a:latin typeface="Tahoma"/>
                <a:cs typeface="Tahoma"/>
              </a:rPr>
              <a:t>т</a:t>
            </a:r>
            <a:r>
              <a:rPr dirty="0" sz="700" spc="50">
                <a:latin typeface="Tahoma"/>
                <a:cs typeface="Tahoma"/>
              </a:rPr>
              <a:t>о</a:t>
            </a:r>
            <a:r>
              <a:rPr dirty="0" sz="700" spc="-65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333" y="2879302"/>
            <a:ext cx="3913504" cy="145097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700" spc="-35" b="1">
                <a:solidFill>
                  <a:srgbClr val="231F20"/>
                </a:solidFill>
                <a:latin typeface="Tahoma"/>
                <a:cs typeface="Tahoma"/>
              </a:rPr>
              <a:t>3.</a:t>
            </a:r>
            <a:r>
              <a:rPr dirty="0" sz="700" spc="2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Слухали:</a:t>
            </a:r>
            <a:r>
              <a:rPr dirty="0" sz="7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засідань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групи.</a:t>
            </a:r>
            <a:endParaRPr sz="7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spcBef>
                <a:spcPts val="285"/>
              </a:spcBef>
            </a:pP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Виступив:</a:t>
            </a:r>
            <a:endParaRPr sz="700">
              <a:latin typeface="Tahoma"/>
              <a:cs typeface="Tahoma"/>
            </a:endParaRPr>
          </a:p>
          <a:p>
            <a:pPr algn="just" marL="192405" marR="5080">
              <a:lnSpc>
                <a:spcPct val="100000"/>
              </a:lnSpc>
              <a:spcBef>
                <a:spcPts val="285"/>
              </a:spcBef>
              <a:tabLst>
                <a:tab pos="1233805" algn="l"/>
              </a:tabLst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100">
                <a:latin typeface="Times New Roman"/>
                <a:cs typeface="Times New Roman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sz="700" spc="1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запропонував</a:t>
            </a:r>
            <a:r>
              <a:rPr dirty="0" sz="700" spc="10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встановити,</a:t>
            </a:r>
            <a:r>
              <a:rPr dirty="0" sz="700" spc="10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1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наступні</a:t>
            </a:r>
            <a:r>
              <a:rPr dirty="0" sz="700" spc="1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засідання</a:t>
            </a:r>
            <a:r>
              <a:rPr dirty="0" sz="700" spc="15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Ініці-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ативної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групи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проводяться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за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ініціативою</a:t>
            </a:r>
            <a:r>
              <a:rPr dirty="0" sz="700" spc="-20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будь-кого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35">
                <a:latin typeface="Tahoma"/>
                <a:cs typeface="Tahoma"/>
              </a:rPr>
              <a:t>із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членів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Ініціативної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групи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та</a:t>
            </a:r>
            <a:r>
              <a:rPr dirty="0" sz="700" spc="-55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вважаються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правомочними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в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разі</a:t>
            </a:r>
            <a:r>
              <a:rPr dirty="0" sz="700" spc="-5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присутності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не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85">
                <a:latin typeface="Tahoma"/>
                <a:cs typeface="Tahoma"/>
              </a:rPr>
              <a:t>менш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</a:t>
            </a:r>
            <a:r>
              <a:rPr dirty="0" sz="700" spc="-5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половини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25">
                <a:latin typeface="Tahoma"/>
                <a:cs typeface="Tahoma"/>
              </a:rPr>
              <a:t>її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35">
                <a:latin typeface="Tahoma"/>
                <a:cs typeface="Tahoma"/>
              </a:rPr>
              <a:t>членів.</a:t>
            </a:r>
            <a:endParaRPr sz="7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spcBef>
                <a:spcPts val="284"/>
              </a:spcBef>
            </a:pP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Вирішили:</a:t>
            </a:r>
            <a:endParaRPr sz="700">
              <a:latin typeface="Tahoma"/>
              <a:cs typeface="Tahoma"/>
            </a:endParaRPr>
          </a:p>
          <a:p>
            <a:pPr algn="just" marL="192405" marR="5080">
              <a:lnSpc>
                <a:spcPct val="100000"/>
              </a:lnSpc>
              <a:spcBef>
                <a:spcPts val="280"/>
              </a:spcBef>
            </a:pPr>
            <a:r>
              <a:rPr dirty="0" sz="700" spc="45">
                <a:latin typeface="Tahoma"/>
                <a:cs typeface="Tahoma"/>
              </a:rPr>
              <a:t>Встановити,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4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наступні</a:t>
            </a:r>
            <a:r>
              <a:rPr dirty="0" sz="700" spc="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засідання</a:t>
            </a:r>
            <a:r>
              <a:rPr dirty="0" sz="700" spc="50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Ініціативної</a:t>
            </a:r>
            <a:r>
              <a:rPr dirty="0" sz="700" spc="45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групи</a:t>
            </a:r>
            <a:r>
              <a:rPr dirty="0" sz="700" spc="4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скликаються</a:t>
            </a:r>
            <a:r>
              <a:rPr dirty="0" sz="700" spc="45">
                <a:latin typeface="Tahoma"/>
                <a:cs typeface="Tahoma"/>
              </a:rPr>
              <a:t> за</a:t>
            </a:r>
            <a:r>
              <a:rPr dirty="0" sz="700" spc="50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ініціати- </a:t>
            </a:r>
            <a:r>
              <a:rPr dirty="0" sz="700" spc="-210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вою</a:t>
            </a:r>
            <a:r>
              <a:rPr dirty="0" sz="700" spc="5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будь-кого</a:t>
            </a:r>
            <a:r>
              <a:rPr dirty="0" sz="700" spc="5">
                <a:latin typeface="Tahoma"/>
                <a:cs typeface="Tahoma"/>
              </a:rPr>
              <a:t> </a:t>
            </a:r>
            <a:r>
              <a:rPr dirty="0" sz="700" spc="35">
                <a:latin typeface="Tahoma"/>
                <a:cs typeface="Tahoma"/>
              </a:rPr>
              <a:t>із</a:t>
            </a:r>
            <a:r>
              <a:rPr dirty="0" sz="700" spc="1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членів</a:t>
            </a:r>
            <a:r>
              <a:rPr dirty="0" sz="700" spc="5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Ініціативної</a:t>
            </a:r>
            <a:r>
              <a:rPr dirty="0" sz="700" spc="5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групи</a:t>
            </a:r>
            <a:r>
              <a:rPr dirty="0" sz="700" spc="10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та</a:t>
            </a:r>
            <a:r>
              <a:rPr dirty="0" sz="700" spc="5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вважаються</a:t>
            </a:r>
            <a:r>
              <a:rPr dirty="0" sz="700" spc="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правомочними</a:t>
            </a:r>
            <a:r>
              <a:rPr dirty="0" sz="700" spc="1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в</a:t>
            </a:r>
            <a:r>
              <a:rPr dirty="0" sz="700" spc="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разі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присутності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не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85">
                <a:latin typeface="Tahoma"/>
                <a:cs typeface="Tahoma"/>
              </a:rPr>
              <a:t>менш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половини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25">
                <a:latin typeface="Tahoma"/>
                <a:cs typeface="Tahoma"/>
              </a:rPr>
              <a:t>її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35">
                <a:latin typeface="Tahoma"/>
                <a:cs typeface="Tahoma"/>
              </a:rPr>
              <a:t>членів.</a:t>
            </a:r>
            <a:endParaRPr sz="7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spcBef>
                <a:spcPts val="285"/>
              </a:spcBef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Голосували:</a:t>
            </a:r>
            <a:endParaRPr sz="7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spcBef>
                <a:spcPts val="284"/>
              </a:spcBef>
            </a:pPr>
            <a:r>
              <a:rPr dirty="0" sz="700" spc="-10">
                <a:latin typeface="Tahoma"/>
                <a:cs typeface="Tahoma"/>
              </a:rPr>
              <a:t>«За»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65">
                <a:latin typeface="Tahoma"/>
                <a:cs typeface="Tahoma"/>
              </a:rPr>
              <a:t>дно</a:t>
            </a:r>
            <a:r>
              <a:rPr dirty="0" sz="700" spc="30">
                <a:latin typeface="Tahoma"/>
                <a:cs typeface="Tahoma"/>
              </a:rPr>
              <a:t>г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65">
                <a:latin typeface="Tahoma"/>
                <a:cs typeface="Tahoma"/>
              </a:rPr>
              <a:t>лосн</a:t>
            </a:r>
            <a:r>
              <a:rPr dirty="0" sz="700" spc="50">
                <a:latin typeface="Tahoma"/>
                <a:cs typeface="Tahoma"/>
              </a:rPr>
              <a:t>о</a:t>
            </a:r>
            <a:r>
              <a:rPr dirty="0" sz="700" spc="-65">
                <a:latin typeface="Tahoma"/>
                <a:cs typeface="Tahoma"/>
              </a:rPr>
              <a:t>.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9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ішення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прийня</a:t>
            </a:r>
            <a:r>
              <a:rPr dirty="0" sz="700" spc="35">
                <a:latin typeface="Tahoma"/>
                <a:cs typeface="Tahoma"/>
              </a:rPr>
              <a:t>т</a:t>
            </a:r>
            <a:r>
              <a:rPr dirty="0" sz="700" spc="50">
                <a:latin typeface="Tahoma"/>
                <a:cs typeface="Tahoma"/>
              </a:rPr>
              <a:t>о</a:t>
            </a:r>
            <a:r>
              <a:rPr dirty="0" sz="700" spc="-65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333" y="4626188"/>
            <a:ext cx="162369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Підписи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членів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групи: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8412" y="5015283"/>
            <a:ext cx="2810510" cy="29591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920115" algn="l"/>
                <a:tab pos="2767330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/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/</a:t>
            </a:r>
            <a:endParaRPr sz="700">
              <a:latin typeface="Tahoma"/>
              <a:cs typeface="Tahoma"/>
            </a:endParaRPr>
          </a:p>
          <a:p>
            <a:pPr marL="280670">
              <a:lnSpc>
                <a:spcPct val="100000"/>
              </a:lnSpc>
              <a:spcBef>
                <a:spcPts val="265"/>
              </a:spcBef>
              <a:tabLst>
                <a:tab pos="1435100" algn="l"/>
              </a:tabLst>
            </a:pP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(підпи</a:t>
            </a: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dirty="0" sz="60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(пр</a:t>
            </a:r>
            <a:r>
              <a:rPr dirty="0" sz="600" spc="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звище,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ініціали)</a:t>
            </a:r>
            <a:endParaRPr sz="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8341" y="5427931"/>
            <a:ext cx="2810510" cy="29654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920115" algn="l"/>
                <a:tab pos="2767330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/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/</a:t>
            </a:r>
            <a:endParaRPr sz="700">
              <a:latin typeface="Tahoma"/>
              <a:cs typeface="Tahoma"/>
            </a:endParaRPr>
          </a:p>
          <a:p>
            <a:pPr marL="280670">
              <a:lnSpc>
                <a:spcPct val="100000"/>
              </a:lnSpc>
              <a:spcBef>
                <a:spcPts val="265"/>
              </a:spcBef>
              <a:tabLst>
                <a:tab pos="1435100" algn="l"/>
              </a:tabLst>
            </a:pP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(підпи</a:t>
            </a: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dirty="0" sz="60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(пр</a:t>
            </a:r>
            <a:r>
              <a:rPr dirty="0" sz="600" spc="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звище,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ініціали)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8341" y="5822967"/>
            <a:ext cx="2810510" cy="32956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920115" algn="l"/>
                <a:tab pos="2767330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/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/</a:t>
            </a:r>
            <a:endParaRPr sz="700">
              <a:latin typeface="Tahoma"/>
              <a:cs typeface="Tahoma"/>
            </a:endParaRPr>
          </a:p>
          <a:p>
            <a:pPr marL="280670">
              <a:lnSpc>
                <a:spcPct val="100000"/>
              </a:lnSpc>
              <a:spcBef>
                <a:spcPts val="385"/>
              </a:spcBef>
              <a:tabLst>
                <a:tab pos="1435100" algn="l"/>
              </a:tabLst>
            </a:pP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(підпи</a:t>
            </a: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dirty="0" sz="60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(пр</a:t>
            </a:r>
            <a:r>
              <a:rPr dirty="0" sz="600" spc="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звище,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ініціали)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3312" y="815246"/>
            <a:ext cx="8394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Додаток</a:t>
            </a:r>
            <a:r>
              <a:rPr dirty="0" sz="1200" spc="-8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70" b="1">
                <a:solidFill>
                  <a:srgbClr val="AC1032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3300" y="1128110"/>
            <a:ext cx="3914140" cy="528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ПОВІДОМЛЕННЯ</a:t>
            </a:r>
            <a:endParaRPr sz="700">
              <a:latin typeface="Tahoma"/>
              <a:cs typeface="Tahoma"/>
            </a:endParaRPr>
          </a:p>
          <a:p>
            <a:pPr marL="633095" marR="625475" indent="466090">
              <a:lnSpc>
                <a:spcPct val="100000"/>
              </a:lnSpc>
            </a:pPr>
            <a:r>
              <a:rPr dirty="0" sz="700" spc="30" b="1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об‘єднання</a:t>
            </a:r>
            <a:r>
              <a:rPr dirty="0" sz="7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endParaRPr sz="7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545"/>
              </a:spcBef>
              <a:tabLst>
                <a:tab pos="2309495" algn="l"/>
              </a:tabLst>
            </a:pP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Шановний</a:t>
            </a: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Tahoma"/>
                <a:cs typeface="Tahoma"/>
              </a:rPr>
              <a:t>(а)</a:t>
            </a:r>
            <a:r>
              <a:rPr dirty="0" u="sng" sz="600" spc="-1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!</a:t>
            </a:r>
            <a:endParaRPr sz="6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565"/>
              </a:spcBef>
              <a:tabLst>
                <a:tab pos="642620" algn="l"/>
                <a:tab pos="725170" algn="l"/>
                <a:tab pos="1879600" algn="l"/>
                <a:tab pos="1973580" algn="l"/>
                <a:tab pos="2347595" algn="l"/>
                <a:tab pos="2905125" algn="l"/>
                <a:tab pos="3134995" algn="l"/>
              </a:tabLst>
            </a:pP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Повідомляємо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70">
                <a:solidFill>
                  <a:srgbClr val="231F20"/>
                </a:solidFill>
                <a:latin typeface="Tahoma"/>
                <a:cs typeface="Tahoma"/>
              </a:rPr>
              <a:t>Вам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«</a:t>
            </a:r>
            <a:r>
              <a:rPr dirty="0" u="sng" sz="600" spc="114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 </a:t>
            </a:r>
            <a:r>
              <a:rPr dirty="0" u="sng" sz="600" spc="114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600" spc="-60">
                <a:solidFill>
                  <a:srgbClr val="231F20"/>
                </a:solidFill>
                <a:latin typeface="Tahoma"/>
                <a:cs typeface="Tahoma"/>
              </a:rPr>
              <a:t>»</a:t>
            </a:r>
            <a:r>
              <a:rPr dirty="0" u="sng" sz="600" spc="-6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	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u="sng" sz="600" spc="3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 </a:t>
            </a:r>
            <a:r>
              <a:rPr dirty="0" sz="6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u="sng" sz="600" spc="5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годині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6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адресою </a:t>
            </a:r>
            <a:r>
              <a:rPr dirty="0" sz="600" spc="-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</a:rPr>
              <a:t>м.</a:t>
            </a:r>
            <a:r>
              <a:rPr dirty="0" u="sng" sz="600" spc="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600" spc="3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</a:rPr>
              <a:t>вул.</a:t>
            </a:r>
            <a:r>
              <a:rPr dirty="0" u="sng" sz="600" spc="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6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600" spc="8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  </a:t>
            </a:r>
            <a:r>
              <a:rPr dirty="0" sz="6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dirty="0" u="sng" sz="600" spc="-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dirty="0" sz="6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відбудуться</a:t>
            </a:r>
            <a:r>
              <a:rPr dirty="0" sz="6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установчі </a:t>
            </a:r>
            <a:r>
              <a:rPr dirty="0" sz="600" spc="-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6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об‘єднання</a:t>
            </a:r>
            <a:r>
              <a:rPr dirty="0" sz="6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6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6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6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6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розташований</a:t>
            </a:r>
            <a:r>
              <a:rPr dirty="0" sz="6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6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адресою: </a:t>
            </a:r>
            <a:r>
              <a:rPr dirty="0" sz="600" spc="-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</a:rPr>
              <a:t>м.</a:t>
            </a:r>
            <a:r>
              <a:rPr dirty="0" u="sng" sz="600" spc="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</a:rPr>
              <a:t>вул.</a:t>
            </a:r>
            <a:r>
              <a:rPr dirty="0" u="sng" sz="600" spc="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u="sng" sz="600" spc="4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6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проводяться</a:t>
            </a:r>
            <a:r>
              <a:rPr dirty="0" sz="6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6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ініціативи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6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групи</a:t>
            </a:r>
            <a:r>
              <a:rPr dirty="0" sz="6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складі:</a:t>
            </a:r>
            <a:endParaRPr sz="6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spcBef>
                <a:spcPts val="570"/>
              </a:spcBef>
              <a:tabLst>
                <a:tab pos="1046480" algn="l"/>
              </a:tabLst>
            </a:pPr>
            <a:r>
              <a:rPr dirty="0" u="sng" sz="6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600">
                <a:solidFill>
                  <a:srgbClr val="231F20"/>
                </a:solidFill>
                <a:latin typeface="Tahoma"/>
                <a:cs typeface="Tahoma"/>
              </a:rPr>
              <a:t>(кв.</a:t>
            </a:r>
            <a:r>
              <a:rPr dirty="0" u="sng" sz="6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</a:t>
            </a:r>
            <a:r>
              <a:rPr dirty="0" u="sng" sz="600" spc="1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),</a:t>
            </a:r>
            <a:endParaRPr sz="6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tabLst>
                <a:tab pos="1046480" algn="l"/>
              </a:tabLst>
            </a:pPr>
            <a:r>
              <a:rPr dirty="0" u="sng" sz="6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600">
                <a:solidFill>
                  <a:srgbClr val="231F20"/>
                </a:solidFill>
                <a:latin typeface="Tahoma"/>
                <a:cs typeface="Tahoma"/>
              </a:rPr>
              <a:t>(кв.</a:t>
            </a:r>
            <a:r>
              <a:rPr dirty="0" u="sng" sz="6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</a:t>
            </a:r>
            <a:r>
              <a:rPr dirty="0" u="sng" sz="600" spc="1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),</a:t>
            </a:r>
            <a:endParaRPr sz="6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tabLst>
                <a:tab pos="1046480" algn="l"/>
              </a:tabLst>
            </a:pPr>
            <a:r>
              <a:rPr dirty="0" u="sng" sz="6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600">
                <a:solidFill>
                  <a:srgbClr val="231F20"/>
                </a:solidFill>
                <a:latin typeface="Tahoma"/>
                <a:cs typeface="Tahoma"/>
              </a:rPr>
              <a:t>(кв.</a:t>
            </a:r>
            <a:r>
              <a:rPr dirty="0" u="sng" sz="6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</a:t>
            </a:r>
            <a:r>
              <a:rPr dirty="0" u="sng" sz="600" spc="1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).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денний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зборів:</a:t>
            </a:r>
            <a:endParaRPr sz="600">
              <a:latin typeface="Tahoma"/>
              <a:cs typeface="Tahoma"/>
            </a:endParaRPr>
          </a:p>
          <a:p>
            <a:pPr marL="372745" indent="-144780">
              <a:lnSpc>
                <a:spcPct val="100000"/>
              </a:lnSpc>
              <a:buAutoNum type="arabicPeriod"/>
              <a:tabLst>
                <a:tab pos="373380" algn="l"/>
              </a:tabLst>
            </a:pPr>
            <a:r>
              <a:rPr dirty="0" sz="600" spc="80">
                <a:solidFill>
                  <a:srgbClr val="231F20"/>
                </a:solidFill>
                <a:latin typeface="Tahoma"/>
                <a:cs typeface="Tahoma"/>
              </a:rPr>
              <a:t>Об</a:t>
            </a: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ання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лови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Зборів.</a:t>
            </a:r>
            <a:endParaRPr sz="600">
              <a:latin typeface="Tahoma"/>
              <a:cs typeface="Tahoma"/>
            </a:endParaRPr>
          </a:p>
          <a:p>
            <a:pPr marL="372745" indent="-144780">
              <a:lnSpc>
                <a:spcPct val="100000"/>
              </a:lnSpc>
              <a:buAutoNum type="arabicPeriod"/>
              <a:tabLst>
                <a:tab pos="373380" algn="l"/>
                <a:tab pos="3433445" algn="l"/>
              </a:tabLst>
            </a:pP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6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6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6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”.</a:t>
            </a:r>
            <a:endParaRPr sz="600">
              <a:latin typeface="Tahoma"/>
              <a:cs typeface="Tahoma"/>
            </a:endParaRPr>
          </a:p>
          <a:p>
            <a:pPr marL="372745" indent="-144780">
              <a:lnSpc>
                <a:spcPct val="100000"/>
              </a:lnSpc>
              <a:buAutoNum type="arabicPeriod"/>
              <a:tabLst>
                <a:tab pos="373380" algn="l"/>
                <a:tab pos="3856354" algn="l"/>
              </a:tabLst>
            </a:pP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Затве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ення</a:t>
            </a:r>
            <a:r>
              <a:rPr dirty="0" sz="6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600" spc="10">
                <a:solidFill>
                  <a:srgbClr val="231F20"/>
                </a:solidFill>
                <a:latin typeface="Tahoma"/>
                <a:cs typeface="Tahoma"/>
              </a:rPr>
              <a:t>тат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60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6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600" spc="-2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днання</a:t>
            </a:r>
            <a:r>
              <a:rPr dirty="0" sz="6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6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600" spc="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тирно</a:t>
            </a: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6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6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6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6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600" spc="-30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600">
              <a:latin typeface="Tahoma"/>
              <a:cs typeface="Tahoma"/>
            </a:endParaRPr>
          </a:p>
          <a:p>
            <a:pPr marL="372745" indent="-144780">
              <a:lnSpc>
                <a:spcPct val="100000"/>
              </a:lnSpc>
              <a:buAutoNum type="arabicPeriod"/>
              <a:tabLst>
                <a:tab pos="373380" algn="l"/>
                <a:tab pos="3745865" algn="l"/>
              </a:tabLst>
            </a:pPr>
            <a:r>
              <a:rPr dirty="0" sz="600" spc="70">
                <a:solidFill>
                  <a:srgbClr val="231F20"/>
                </a:solidFill>
                <a:latin typeface="Tahoma"/>
                <a:cs typeface="Tahoma"/>
              </a:rPr>
              <a:t>Вибори</a:t>
            </a: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6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6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6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6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6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”.</a:t>
            </a:r>
            <a:endParaRPr sz="600">
              <a:latin typeface="Tahoma"/>
              <a:cs typeface="Tahoma"/>
            </a:endParaRPr>
          </a:p>
          <a:p>
            <a:pPr marL="372745" indent="-144780">
              <a:lnSpc>
                <a:spcPct val="100000"/>
              </a:lnSpc>
              <a:buAutoNum type="arabicPeriod"/>
              <a:tabLst>
                <a:tab pos="373380" algn="l"/>
                <a:tab pos="3858260" algn="l"/>
              </a:tabLst>
            </a:pP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Вибор</a:t>
            </a:r>
            <a:r>
              <a:rPr dirty="0" sz="600" spc="7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рев</a:t>
            </a:r>
            <a:r>
              <a:rPr dirty="0" sz="600" spc="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зійно</a:t>
            </a: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ї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омісі</a:t>
            </a: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ї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Об</a:t>
            </a:r>
            <a:r>
              <a:rPr dirty="0" sz="600" spc="-3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днанн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співвласникі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600" spc="1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600" spc="-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тирно</a:t>
            </a:r>
            <a:r>
              <a:rPr dirty="0" sz="600" spc="1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600" spc="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30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6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600" spc="-40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600">
              <a:latin typeface="Tahoma"/>
              <a:cs typeface="Tahoma"/>
            </a:endParaRPr>
          </a:p>
          <a:p>
            <a:pPr marL="372745" indent="-144780">
              <a:lnSpc>
                <a:spcPct val="100000"/>
              </a:lnSpc>
              <a:buAutoNum type="arabicPeriod"/>
              <a:tabLst>
                <a:tab pos="373380" algn="l"/>
              </a:tabLst>
            </a:pP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6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повноважень</a:t>
            </a:r>
            <a:r>
              <a:rPr dirty="0" sz="6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6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державної</a:t>
            </a:r>
            <a:r>
              <a:rPr dirty="0" sz="6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реєстрації</a:t>
            </a:r>
            <a:r>
              <a:rPr dirty="0" sz="6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6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6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бага-</a:t>
            </a:r>
            <a:endParaRPr sz="600">
              <a:latin typeface="Tahoma"/>
              <a:cs typeface="Tahoma"/>
            </a:endParaRPr>
          </a:p>
          <a:p>
            <a:pPr marL="372745">
              <a:lnSpc>
                <a:spcPct val="100000"/>
              </a:lnSpc>
              <a:spcBef>
                <a:spcPts val="120"/>
              </a:spcBef>
              <a:tabLst>
                <a:tab pos="1742439" algn="l"/>
              </a:tabLst>
            </a:pP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токвартирного</a:t>
            </a: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6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”.</a:t>
            </a:r>
            <a:endParaRPr sz="6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Запрошуємо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Вас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взяти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участь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зборах.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8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собі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необхідно</a:t>
            </a:r>
            <a:r>
              <a:rPr dirty="0" sz="6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мати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документ,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600" spc="-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посвідчує</a:t>
            </a:r>
            <a:r>
              <a:rPr dirty="0" sz="6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особу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власника.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6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повагою,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ініціативна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група.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700" spc="10">
                <a:solidFill>
                  <a:srgbClr val="231F20"/>
                </a:solidFill>
                <a:latin typeface="Segoe UI Symbol"/>
                <a:cs typeface="Segoe UI Symbol"/>
              </a:rPr>
              <a:t>✀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--------------------------------------------------------------------------------------------------------------</a:t>
            </a:r>
            <a:endParaRPr sz="7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ПОВІДОМЛЕННЯ</a:t>
            </a:r>
            <a:endParaRPr sz="700">
              <a:latin typeface="Tahoma"/>
              <a:cs typeface="Tahoma"/>
            </a:endParaRPr>
          </a:p>
          <a:p>
            <a:pPr marL="633095" marR="625475" indent="466090">
              <a:lnSpc>
                <a:spcPct val="100000"/>
              </a:lnSpc>
            </a:pPr>
            <a:r>
              <a:rPr dirty="0" sz="700" spc="30" b="1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проведення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установчих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об‘єднання</a:t>
            </a:r>
            <a:r>
              <a:rPr dirty="0" sz="7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  <a:tabLst>
                <a:tab pos="2309495" algn="l"/>
              </a:tabLst>
            </a:pP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Шановний</a:t>
            </a: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10">
                <a:solidFill>
                  <a:srgbClr val="231F20"/>
                </a:solidFill>
                <a:latin typeface="Tahoma"/>
                <a:cs typeface="Tahoma"/>
              </a:rPr>
              <a:t>(а)</a:t>
            </a:r>
            <a:r>
              <a:rPr dirty="0" u="sng" sz="600" spc="-1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!</a:t>
            </a:r>
            <a:endParaRPr sz="6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570"/>
              </a:spcBef>
              <a:tabLst>
                <a:tab pos="642620" algn="l"/>
                <a:tab pos="725170" algn="l"/>
                <a:tab pos="1879600" algn="l"/>
                <a:tab pos="1973580" algn="l"/>
                <a:tab pos="2347595" algn="l"/>
                <a:tab pos="2905125" algn="l"/>
                <a:tab pos="3134995" algn="l"/>
              </a:tabLst>
            </a:pP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Повідомляємо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70">
                <a:solidFill>
                  <a:srgbClr val="231F20"/>
                </a:solidFill>
                <a:latin typeface="Tahoma"/>
                <a:cs typeface="Tahoma"/>
              </a:rPr>
              <a:t>Вам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5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«</a:t>
            </a:r>
            <a:r>
              <a:rPr dirty="0" u="sng" sz="600" spc="114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 </a:t>
            </a:r>
            <a:r>
              <a:rPr dirty="0" u="sng" sz="600" spc="114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600" spc="-60">
                <a:solidFill>
                  <a:srgbClr val="231F20"/>
                </a:solidFill>
                <a:latin typeface="Tahoma"/>
                <a:cs typeface="Tahoma"/>
              </a:rPr>
              <a:t>»</a:t>
            </a:r>
            <a:r>
              <a:rPr dirty="0" u="sng" sz="600" spc="-6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	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u="sng" sz="600" spc="3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 </a:t>
            </a:r>
            <a:r>
              <a:rPr dirty="0" sz="6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u="sng" sz="600" spc="5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годині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6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адресою </a:t>
            </a:r>
            <a:r>
              <a:rPr dirty="0" sz="600" spc="-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</a:rPr>
              <a:t>м.</a:t>
            </a:r>
            <a:r>
              <a:rPr dirty="0" u="sng" sz="600" spc="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600" spc="3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</a:rPr>
              <a:t>вул.</a:t>
            </a:r>
            <a:r>
              <a:rPr dirty="0" u="sng" sz="600" spc="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6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600" spc="8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  </a:t>
            </a:r>
            <a:r>
              <a:rPr dirty="0" sz="6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dirty="0" u="sng" sz="600" spc="-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dirty="0" sz="6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відбудуться</a:t>
            </a:r>
            <a:r>
              <a:rPr dirty="0" sz="600" spc="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установчі </a:t>
            </a:r>
            <a:r>
              <a:rPr dirty="0" sz="600" spc="-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6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об‘єднання</a:t>
            </a:r>
            <a:r>
              <a:rPr dirty="0" sz="6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6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6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6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6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розташований</a:t>
            </a:r>
            <a:r>
              <a:rPr dirty="0" sz="6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6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адресою: </a:t>
            </a:r>
            <a:r>
              <a:rPr dirty="0" sz="600" spc="-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</a:rPr>
              <a:t>м.</a:t>
            </a:r>
            <a:r>
              <a:rPr dirty="0" u="sng" sz="600" spc="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15">
                <a:solidFill>
                  <a:srgbClr val="231F20"/>
                </a:solidFill>
                <a:latin typeface="Tahoma"/>
                <a:cs typeface="Tahoma"/>
              </a:rPr>
              <a:t>вул.</a:t>
            </a:r>
            <a:r>
              <a:rPr dirty="0" u="sng" sz="600" spc="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u="sng" sz="600" spc="4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6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Збори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проводяться</a:t>
            </a:r>
            <a:r>
              <a:rPr dirty="0" sz="6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6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ініціативи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ініціативної</a:t>
            </a:r>
            <a:r>
              <a:rPr dirty="0" sz="6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групи</a:t>
            </a:r>
            <a:r>
              <a:rPr dirty="0" sz="6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складі:</a:t>
            </a:r>
            <a:endParaRPr sz="6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spcBef>
                <a:spcPts val="565"/>
              </a:spcBef>
              <a:tabLst>
                <a:tab pos="1046480" algn="l"/>
              </a:tabLst>
            </a:pPr>
            <a:r>
              <a:rPr dirty="0" u="sng" sz="6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600">
                <a:solidFill>
                  <a:srgbClr val="231F20"/>
                </a:solidFill>
                <a:latin typeface="Tahoma"/>
                <a:cs typeface="Tahoma"/>
              </a:rPr>
              <a:t>(кв.</a:t>
            </a:r>
            <a:r>
              <a:rPr dirty="0" u="sng" sz="6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</a:t>
            </a:r>
            <a:r>
              <a:rPr dirty="0" u="sng" sz="600" spc="1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),</a:t>
            </a:r>
            <a:endParaRPr sz="6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tabLst>
                <a:tab pos="1046480" algn="l"/>
              </a:tabLst>
            </a:pPr>
            <a:r>
              <a:rPr dirty="0" u="sng" sz="6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600">
                <a:solidFill>
                  <a:srgbClr val="231F20"/>
                </a:solidFill>
                <a:latin typeface="Tahoma"/>
                <a:cs typeface="Tahoma"/>
              </a:rPr>
              <a:t>(кв.</a:t>
            </a:r>
            <a:r>
              <a:rPr dirty="0" u="sng" sz="6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</a:t>
            </a:r>
            <a:r>
              <a:rPr dirty="0" u="sng" sz="600" spc="1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),</a:t>
            </a:r>
            <a:endParaRPr sz="6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tabLst>
                <a:tab pos="1046480" algn="l"/>
              </a:tabLst>
            </a:pPr>
            <a:r>
              <a:rPr dirty="0" u="sng" sz="6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600">
                <a:solidFill>
                  <a:srgbClr val="231F20"/>
                </a:solidFill>
                <a:latin typeface="Tahoma"/>
                <a:cs typeface="Tahoma"/>
              </a:rPr>
              <a:t>(кв.</a:t>
            </a:r>
            <a:r>
              <a:rPr dirty="0" u="sng" sz="6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</a:t>
            </a:r>
            <a:r>
              <a:rPr dirty="0" u="sng" sz="600" spc="16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).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денний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зборів:</a:t>
            </a:r>
            <a:endParaRPr sz="600">
              <a:latin typeface="Tahoma"/>
              <a:cs typeface="Tahoma"/>
            </a:endParaRPr>
          </a:p>
          <a:p>
            <a:pPr marL="372745" indent="-144780">
              <a:lnSpc>
                <a:spcPct val="100000"/>
              </a:lnSpc>
              <a:buAutoNum type="arabicPeriod" startAt="7"/>
              <a:tabLst>
                <a:tab pos="373380" algn="l"/>
              </a:tabLst>
            </a:pPr>
            <a:r>
              <a:rPr dirty="0" sz="600" spc="80">
                <a:solidFill>
                  <a:srgbClr val="231F20"/>
                </a:solidFill>
                <a:latin typeface="Tahoma"/>
                <a:cs typeface="Tahoma"/>
              </a:rPr>
              <a:t>Об</a:t>
            </a: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ання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лови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Зборів.</a:t>
            </a:r>
            <a:endParaRPr sz="600">
              <a:latin typeface="Tahoma"/>
              <a:cs typeface="Tahoma"/>
            </a:endParaRPr>
          </a:p>
          <a:p>
            <a:pPr marL="372745" indent="-144145">
              <a:lnSpc>
                <a:spcPct val="100000"/>
              </a:lnSpc>
              <a:buAutoNum type="arabicPeriod" startAt="7"/>
              <a:tabLst>
                <a:tab pos="372745" algn="l"/>
                <a:tab pos="3433445" algn="l"/>
              </a:tabLst>
            </a:pP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6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6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6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”.</a:t>
            </a:r>
            <a:endParaRPr sz="600">
              <a:latin typeface="Tahoma"/>
              <a:cs typeface="Tahoma"/>
            </a:endParaRPr>
          </a:p>
          <a:p>
            <a:pPr marL="372745" indent="-144780">
              <a:lnSpc>
                <a:spcPct val="100000"/>
              </a:lnSpc>
              <a:buAutoNum type="arabicPeriod" startAt="7"/>
              <a:tabLst>
                <a:tab pos="373380" algn="l"/>
                <a:tab pos="3856354" algn="l"/>
              </a:tabLst>
            </a:pP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Затве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ення</a:t>
            </a:r>
            <a:r>
              <a:rPr dirty="0" sz="6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600" spc="10">
                <a:solidFill>
                  <a:srgbClr val="231F20"/>
                </a:solidFill>
                <a:latin typeface="Tahoma"/>
                <a:cs typeface="Tahoma"/>
              </a:rPr>
              <a:t>тат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60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6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600" spc="-2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днання</a:t>
            </a:r>
            <a:r>
              <a:rPr dirty="0" sz="6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6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600" spc="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тирно</a:t>
            </a: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6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6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6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6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600" spc="-30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600">
              <a:latin typeface="Tahoma"/>
              <a:cs typeface="Tahoma"/>
            </a:endParaRPr>
          </a:p>
          <a:p>
            <a:pPr marL="372745" indent="-144780">
              <a:lnSpc>
                <a:spcPct val="100000"/>
              </a:lnSpc>
              <a:buAutoNum type="arabicPeriod" startAt="7"/>
              <a:tabLst>
                <a:tab pos="373380" algn="l"/>
                <a:tab pos="3745865" algn="l"/>
              </a:tabLst>
            </a:pPr>
            <a:r>
              <a:rPr dirty="0" sz="600" spc="70">
                <a:solidFill>
                  <a:srgbClr val="231F20"/>
                </a:solidFill>
                <a:latin typeface="Tahoma"/>
                <a:cs typeface="Tahoma"/>
              </a:rPr>
              <a:t>Вибори</a:t>
            </a: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6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6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6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6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6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”.</a:t>
            </a:r>
            <a:endParaRPr sz="600">
              <a:latin typeface="Tahoma"/>
              <a:cs typeface="Tahoma"/>
            </a:endParaRPr>
          </a:p>
          <a:p>
            <a:pPr marL="372745" indent="-144145">
              <a:lnSpc>
                <a:spcPct val="100000"/>
              </a:lnSpc>
              <a:buAutoNum type="arabicPeriod" startAt="7"/>
              <a:tabLst>
                <a:tab pos="372745" algn="l"/>
                <a:tab pos="3858260" algn="l"/>
              </a:tabLst>
            </a:pP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Вибор</a:t>
            </a:r>
            <a:r>
              <a:rPr dirty="0" sz="600" spc="7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рев</a:t>
            </a:r>
            <a:r>
              <a:rPr dirty="0" sz="600" spc="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зійно</a:t>
            </a: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ї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омісі</a:t>
            </a: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ї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Об</a:t>
            </a:r>
            <a:r>
              <a:rPr dirty="0" sz="600" spc="-3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днанн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співвласникі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600" spc="1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600" spc="-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тирно</a:t>
            </a:r>
            <a:r>
              <a:rPr dirty="0" sz="600" spc="1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600" spc="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600" spc="2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6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30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6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600" spc="-40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sz="600" spc="-5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600">
              <a:latin typeface="Tahoma"/>
              <a:cs typeface="Tahoma"/>
            </a:endParaRPr>
          </a:p>
          <a:p>
            <a:pPr marL="372745" indent="-144780">
              <a:lnSpc>
                <a:spcPct val="100000"/>
              </a:lnSpc>
              <a:buAutoNum type="arabicPeriod" startAt="7"/>
              <a:tabLst>
                <a:tab pos="373380" algn="l"/>
              </a:tabLst>
            </a:pPr>
            <a:r>
              <a:rPr dirty="0" sz="600" spc="55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6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повноважень</a:t>
            </a:r>
            <a:r>
              <a:rPr dirty="0" sz="6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6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державної</a:t>
            </a:r>
            <a:r>
              <a:rPr dirty="0" sz="6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реєстрації</a:t>
            </a:r>
            <a:r>
              <a:rPr dirty="0" sz="6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6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600" spc="2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бага-</a:t>
            </a:r>
            <a:endParaRPr sz="600">
              <a:latin typeface="Tahoma"/>
              <a:cs typeface="Tahoma"/>
            </a:endParaRPr>
          </a:p>
          <a:p>
            <a:pPr marL="372745">
              <a:lnSpc>
                <a:spcPct val="100000"/>
              </a:lnSpc>
              <a:spcBef>
                <a:spcPts val="120"/>
              </a:spcBef>
              <a:tabLst>
                <a:tab pos="1742439" algn="l"/>
              </a:tabLst>
            </a:pP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токвартирного</a:t>
            </a: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6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6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”.</a:t>
            </a:r>
            <a:endParaRPr sz="6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80"/>
              </a:spcBef>
            </a:pP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Запрошуємо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Вас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взяти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участь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зборах.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8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собі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необхідно</a:t>
            </a:r>
            <a:r>
              <a:rPr dirty="0" sz="600" spc="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мати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документ,</a:t>
            </a:r>
            <a:r>
              <a:rPr dirty="0" sz="600" spc="1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600" spc="-1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посвідчує</a:t>
            </a:r>
            <a:r>
              <a:rPr dirty="0" sz="6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50">
                <a:solidFill>
                  <a:srgbClr val="231F20"/>
                </a:solidFill>
                <a:latin typeface="Tahoma"/>
                <a:cs typeface="Tahoma"/>
              </a:rPr>
              <a:t>особу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власника.</a:t>
            </a:r>
            <a:endParaRPr sz="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6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5">
                <a:solidFill>
                  <a:srgbClr val="231F20"/>
                </a:solidFill>
                <a:latin typeface="Tahoma"/>
                <a:cs typeface="Tahoma"/>
              </a:rPr>
              <a:t>повагою,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ініціативна</a:t>
            </a: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група.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5999" y="6513750"/>
            <a:ext cx="386651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00" spc="40">
                <a:solidFill>
                  <a:srgbClr val="231F20"/>
                </a:solidFill>
                <a:latin typeface="Tahoma"/>
                <a:cs typeface="Tahoma"/>
              </a:rPr>
              <a:t>“Повідомлення</a:t>
            </a:r>
            <a:r>
              <a:rPr dirty="0" sz="5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500" spc="5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5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500" spc="45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5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500" spc="30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5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500" spc="4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5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500" spc="4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5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500" spc="4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5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500" spc="3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5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500" spc="4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5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500" spc="25">
                <a:solidFill>
                  <a:srgbClr val="231F20"/>
                </a:solidFill>
                <a:latin typeface="Tahoma"/>
                <a:cs typeface="Tahoma"/>
              </a:rPr>
              <a:t>отримав.”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5999" y="6733957"/>
            <a:ext cx="1798955" cy="22923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300"/>
              </a:spcBef>
              <a:tabLst>
                <a:tab pos="553720" algn="l"/>
                <a:tab pos="1785620" algn="l"/>
              </a:tabLst>
            </a:pPr>
            <a:r>
              <a:rPr dirty="0" sz="500" spc="-10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500" spc="2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500" spc="2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500" spc="-10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u="sng" sz="500" spc="-1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500" spc="25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u="sng" sz="500" spc="2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  </a:t>
            </a:r>
            <a:r>
              <a:rPr dirty="0" u="sng" sz="500" spc="4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500" spc="5">
                <a:solidFill>
                  <a:srgbClr val="231F20"/>
                </a:solidFill>
                <a:latin typeface="Tahoma"/>
                <a:cs typeface="Tahoma"/>
              </a:rPr>
              <a:t>р.     </a:t>
            </a:r>
            <a:r>
              <a:rPr dirty="0" sz="5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5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endParaRPr sz="500">
              <a:latin typeface="Times New Roman"/>
              <a:cs typeface="Times New Roman"/>
            </a:endParaRPr>
          </a:p>
          <a:p>
            <a:pPr algn="ctr" marR="8890">
              <a:lnSpc>
                <a:spcPct val="100000"/>
              </a:lnSpc>
              <a:spcBef>
                <a:spcPts val="200"/>
              </a:spcBef>
              <a:tabLst>
                <a:tab pos="951230" algn="l"/>
              </a:tabLst>
            </a:pPr>
            <a:r>
              <a:rPr dirty="0" sz="500" spc="5">
                <a:solidFill>
                  <a:srgbClr val="231F20"/>
                </a:solidFill>
                <a:latin typeface="Tahoma"/>
                <a:cs typeface="Tahoma"/>
              </a:rPr>
              <a:t>(дата)	</a:t>
            </a:r>
            <a:r>
              <a:rPr dirty="0" sz="500" spc="25">
                <a:solidFill>
                  <a:srgbClr val="231F20"/>
                </a:solidFill>
                <a:latin typeface="Tahoma"/>
                <a:cs typeface="Tahoma"/>
              </a:rPr>
              <a:t>(підпис)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75256" y="6733957"/>
            <a:ext cx="1548130" cy="22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05" marR="5080" indent="-27940">
              <a:lnSpc>
                <a:spcPct val="133300"/>
              </a:lnSpc>
              <a:spcBef>
                <a:spcPts val="100"/>
              </a:spcBef>
              <a:tabLst>
                <a:tab pos="1513840" algn="l"/>
              </a:tabLst>
            </a:pPr>
            <a:r>
              <a:rPr dirty="0" sz="500" spc="-90">
                <a:solidFill>
                  <a:srgbClr val="231F20"/>
                </a:solidFill>
                <a:latin typeface="Tahoma"/>
                <a:cs typeface="Tahoma"/>
              </a:rPr>
              <a:t>/</a:t>
            </a:r>
            <a:r>
              <a:rPr dirty="0" u="sng" sz="5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	</a:t>
            </a:r>
            <a:r>
              <a:rPr dirty="0" sz="500" spc="-25">
                <a:solidFill>
                  <a:srgbClr val="231F20"/>
                </a:solidFill>
                <a:latin typeface="Tahoma"/>
                <a:cs typeface="Tahoma"/>
              </a:rPr>
              <a:t>/  </a:t>
            </a:r>
            <a:r>
              <a:rPr dirty="0" sz="500" spc="30">
                <a:solidFill>
                  <a:srgbClr val="231F20"/>
                </a:solidFill>
                <a:latin typeface="Tahoma"/>
                <a:cs typeface="Tahoma"/>
              </a:rPr>
              <a:t>(пр</a:t>
            </a:r>
            <a:r>
              <a:rPr dirty="0" sz="500" spc="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500" spc="35">
                <a:solidFill>
                  <a:srgbClr val="231F20"/>
                </a:solidFill>
                <a:latin typeface="Tahoma"/>
                <a:cs typeface="Tahoma"/>
              </a:rPr>
              <a:t>звище,</a:t>
            </a:r>
            <a:r>
              <a:rPr dirty="0" sz="5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500" spc="35">
                <a:solidFill>
                  <a:srgbClr val="231F20"/>
                </a:solidFill>
                <a:latin typeface="Tahoma"/>
                <a:cs typeface="Tahoma"/>
              </a:rPr>
              <a:t>ініціали</a:t>
            </a:r>
            <a:r>
              <a:rPr dirty="0" sz="5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500" spc="45">
                <a:solidFill>
                  <a:srgbClr val="231F20"/>
                </a:solidFill>
                <a:latin typeface="Tahoma"/>
                <a:cs typeface="Tahoma"/>
              </a:rPr>
              <a:t>власни</a:t>
            </a:r>
            <a:r>
              <a:rPr dirty="0" sz="500" spc="3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500" spc="2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5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500" spc="-25">
                <a:solidFill>
                  <a:srgbClr val="231F20"/>
                </a:solidFill>
                <a:latin typeface="Tahoma"/>
                <a:cs typeface="Tahoma"/>
              </a:rPr>
              <a:t>/</a:t>
            </a:r>
            <a:r>
              <a:rPr dirty="0" sz="5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500" spc="55">
                <a:solidFill>
                  <a:srgbClr val="231F20"/>
                </a:solidFill>
                <a:latin typeface="Tahoma"/>
                <a:cs typeface="Tahoma"/>
              </a:rPr>
              <a:t>пр</a:t>
            </a:r>
            <a:r>
              <a:rPr dirty="0" sz="500" spc="4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500" spc="5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500" spc="3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500" spc="35">
                <a:solidFill>
                  <a:srgbClr val="231F20"/>
                </a:solidFill>
                <a:latin typeface="Tahoma"/>
                <a:cs typeface="Tahoma"/>
              </a:rPr>
              <a:t>тавни</a:t>
            </a:r>
            <a:r>
              <a:rPr dirty="0" sz="500" spc="3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500">
                <a:solidFill>
                  <a:srgbClr val="231F20"/>
                </a:solidFill>
                <a:latin typeface="Tahoma"/>
                <a:cs typeface="Tahoma"/>
              </a:rPr>
              <a:t>а)</a:t>
            </a:r>
            <a:endParaRPr sz="5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06515" y="6470650"/>
            <a:ext cx="3987165" cy="594360"/>
          </a:xfrm>
          <a:custGeom>
            <a:avLst/>
            <a:gdLst/>
            <a:ahLst/>
            <a:cxnLst/>
            <a:rect l="l" t="t" r="r" b="b"/>
            <a:pathLst>
              <a:path w="3987165" h="594359">
                <a:moveTo>
                  <a:pt x="0" y="594003"/>
                </a:moveTo>
                <a:lnTo>
                  <a:pt x="3986997" y="594003"/>
                </a:lnTo>
                <a:lnTo>
                  <a:pt x="3986997" y="0"/>
                </a:lnTo>
                <a:lnTo>
                  <a:pt x="0" y="0"/>
                </a:lnTo>
                <a:lnTo>
                  <a:pt x="0" y="594003"/>
                </a:lnTo>
                <a:close/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88304" y="7093119"/>
            <a:ext cx="233679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45" b="1">
                <a:solidFill>
                  <a:srgbClr val="AC1032"/>
                </a:solidFill>
                <a:latin typeface="Trebuchet MS"/>
                <a:cs typeface="Trebuchet MS"/>
              </a:rPr>
              <a:t>130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60684" y="7093119"/>
            <a:ext cx="19621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40" b="1">
                <a:solidFill>
                  <a:srgbClr val="AC1032"/>
                </a:solidFill>
                <a:latin typeface="Trebuchet MS"/>
                <a:cs typeface="Trebuchet MS"/>
              </a:rPr>
              <a:t>131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415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Додатки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297" y="815246"/>
            <a:ext cx="8540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Додаток</a:t>
            </a:r>
            <a:r>
              <a:rPr dirty="0" sz="1200" spc="-8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50" b="1">
                <a:solidFill>
                  <a:srgbClr val="AC1032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8045" y="3283277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 h="0">
                <a:moveTo>
                  <a:pt x="0" y="0"/>
                </a:moveTo>
                <a:lnTo>
                  <a:pt x="1022350" y="0"/>
                </a:lnTo>
              </a:path>
              <a:path w="3888104" h="0">
                <a:moveTo>
                  <a:pt x="1043202" y="0"/>
                </a:moveTo>
                <a:lnTo>
                  <a:pt x="3888005" y="0"/>
                </a:lnTo>
              </a:path>
            </a:pathLst>
          </a:custGeom>
          <a:ln w="4267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39097" y="1411816"/>
            <a:ext cx="4040504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0">
              <a:lnSpc>
                <a:spcPct val="100000"/>
              </a:lnSpc>
              <a:spcBef>
                <a:spcPts val="100"/>
              </a:spcBef>
            </a:pP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Поіменне</a:t>
            </a:r>
            <a:r>
              <a:rPr dirty="0" sz="8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голосування</a:t>
            </a:r>
            <a:r>
              <a:rPr dirty="0" sz="8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8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8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endParaRPr sz="800">
              <a:latin typeface="Tahoma"/>
              <a:cs typeface="Tahoma"/>
            </a:endParaRPr>
          </a:p>
          <a:p>
            <a:pPr algn="ctr" marL="22860">
              <a:lnSpc>
                <a:spcPct val="100000"/>
              </a:lnSpc>
              <a:tabLst>
                <a:tab pos="3806190" algn="l"/>
              </a:tabLst>
            </a:pP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 “</a:t>
            </a:r>
            <a:r>
              <a:rPr dirty="0" u="sng" sz="800" spc="5" b="1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800" spc="-40" b="1">
                <a:solidFill>
                  <a:srgbClr val="231F20"/>
                </a:solidFill>
                <a:latin typeface="Tahoma"/>
                <a:cs typeface="Tahoma"/>
              </a:rPr>
              <a:t>”,</a:t>
            </a:r>
            <a:endParaRPr sz="800">
              <a:latin typeface="Tahoma"/>
              <a:cs typeface="Tahoma"/>
            </a:endParaRPr>
          </a:p>
          <a:p>
            <a:pPr algn="ctr" marL="723265" marR="690245">
              <a:lnSpc>
                <a:spcPct val="159100"/>
              </a:lnSpc>
              <a:tabLst>
                <a:tab pos="1798320" algn="l"/>
                <a:tab pos="2763520" algn="l"/>
                <a:tab pos="3073400" algn="l"/>
              </a:tabLst>
            </a:pP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800" spc="10" b="1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800" spc="35" b="1">
                <a:solidFill>
                  <a:srgbClr val="231F20"/>
                </a:solidFill>
                <a:latin typeface="Tahoma"/>
                <a:cs typeface="Tahoma"/>
              </a:rPr>
              <a:t>ли</a:t>
            </a: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800" spc="10" b="1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 spc="-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0</a:t>
            </a: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 spc="-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800" spc="35" b="1">
                <a:solidFill>
                  <a:srgbClr val="231F20"/>
                </a:solidFill>
                <a:latin typeface="Tahoma"/>
                <a:cs typeface="Tahoma"/>
              </a:rPr>
              <a:t>ро</a:t>
            </a:r>
            <a:r>
              <a:rPr dirty="0" sz="800" spc="10" b="1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у  </a:t>
            </a: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(багатоквартирний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10" b="1">
                <a:solidFill>
                  <a:srgbClr val="231F20"/>
                </a:solidFill>
                <a:latin typeface="Tahoma"/>
                <a:cs typeface="Tahoma"/>
              </a:rPr>
              <a:t>адресою:</a:t>
            </a:r>
            <a:endParaRPr sz="800">
              <a:latin typeface="Tahoma"/>
              <a:cs typeface="Tahoma"/>
            </a:endParaRPr>
          </a:p>
          <a:p>
            <a:pPr algn="ctr" marL="25400">
              <a:lnSpc>
                <a:spcPct val="100000"/>
              </a:lnSpc>
              <a:tabLst>
                <a:tab pos="772795" algn="l"/>
                <a:tab pos="2801620" algn="l"/>
                <a:tab pos="3053080" algn="l"/>
              </a:tabLst>
            </a:pP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м.</a:t>
            </a:r>
            <a:r>
              <a:rPr dirty="0" u="sng" sz="800" b="1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800" spc="-45" b="1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вул.</a:t>
            </a:r>
            <a:r>
              <a:rPr dirty="0" u="sng" sz="800" spc="-10" b="1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800" spc="-7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u="sng" sz="800" spc="-7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800" spc="-80" b="1">
                <a:solidFill>
                  <a:srgbClr val="231F20"/>
                </a:solidFill>
                <a:latin typeface="Tahoma"/>
                <a:cs typeface="Tahoma"/>
              </a:rPr>
              <a:t>)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ahoma"/>
              <a:cs typeface="Tahoma"/>
            </a:endParaRPr>
          </a:p>
          <a:p>
            <a:pPr marL="88900">
              <a:lnSpc>
                <a:spcPct val="100000"/>
              </a:lnSpc>
              <a:spcBef>
                <a:spcPts val="865"/>
              </a:spcBef>
              <a:tabLst>
                <a:tab pos="2673985" algn="l"/>
              </a:tabLst>
            </a:pP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Номер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нежитлового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приміщення: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tabLst>
                <a:tab pos="3153410" algn="l"/>
              </a:tabLst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Загальна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площа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нежитлового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приміщення: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baseline="34722" sz="600" spc="22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00">
              <a:latin typeface="Tahoma"/>
              <a:cs typeface="Tahoma"/>
            </a:endParaRPr>
          </a:p>
          <a:p>
            <a:pPr marL="88900">
              <a:lnSpc>
                <a:spcPct val="100000"/>
              </a:lnSpc>
              <a:tabLst>
                <a:tab pos="3989070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Прізвище,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ім’я,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батькові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співвласника: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Документ,</a:t>
            </a:r>
            <a:r>
              <a:rPr dirty="0" sz="7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підтверджує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квартиру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нежитлове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приміщення:</a:t>
            </a:r>
            <a:endParaRPr sz="7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600">
              <a:latin typeface="Tahoma"/>
              <a:cs typeface="Tahoma"/>
            </a:endParaRPr>
          </a:p>
          <a:p>
            <a:pPr marL="88900" marR="36195">
              <a:lnSpc>
                <a:spcPct val="100000"/>
              </a:lnSpc>
              <a:tabLst>
                <a:tab pos="3995420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Прізвище,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ім’я,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батькові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представника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документ,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надає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повноваження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голосування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імені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співвласника: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8045" y="3711331"/>
            <a:ext cx="3867150" cy="0"/>
          </a:xfrm>
          <a:custGeom>
            <a:avLst/>
            <a:gdLst/>
            <a:ahLst/>
            <a:cxnLst/>
            <a:rect l="l" t="t" r="r" b="b"/>
            <a:pathLst>
              <a:path w="3867150" h="0">
                <a:moveTo>
                  <a:pt x="0" y="0"/>
                </a:moveTo>
                <a:lnTo>
                  <a:pt x="3867153" y="0"/>
                </a:lnTo>
              </a:path>
            </a:pathLst>
          </a:custGeom>
          <a:ln w="4267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27995" y="3903938"/>
          <a:ext cx="3889375" cy="2182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5530"/>
                <a:gridCol w="711200"/>
                <a:gridCol w="828674"/>
              </a:tblGrid>
              <a:tr h="492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30910" marR="612775" indent="-310515">
                        <a:lnSpc>
                          <a:spcPct val="111100"/>
                        </a:lnSpc>
                      </a:pPr>
                      <a:r>
                        <a:rPr dirty="0" sz="6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Питання</a:t>
                      </a:r>
                      <a:r>
                        <a:rPr dirty="0" sz="600" spc="-4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порядку</a:t>
                      </a:r>
                      <a:r>
                        <a:rPr dirty="0" sz="60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денного, </a:t>
                      </a:r>
                      <a:r>
                        <a:rPr dirty="0" sz="600" spc="-16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пропозиція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698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 marL="56515" marR="48260" indent="-635">
                        <a:lnSpc>
                          <a:spcPct val="111100"/>
                        </a:lnSpc>
                      </a:pP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Результат </a:t>
                      </a:r>
                      <a:r>
                        <a:rPr dirty="0" sz="6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голосування </a:t>
                      </a:r>
                      <a:r>
                        <a:rPr dirty="0" sz="6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(«за»/</a:t>
                      </a:r>
                      <a:r>
                        <a:rPr dirty="0" sz="6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«пр</a:t>
                      </a:r>
                      <a:r>
                        <a:rPr dirty="0" sz="6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ти»)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314" marR="100965">
                        <a:lnSpc>
                          <a:spcPct val="111100"/>
                        </a:lnSpc>
                        <a:spcBef>
                          <a:spcPts val="350"/>
                        </a:spcBef>
                      </a:pPr>
                      <a:r>
                        <a:rPr dirty="0" sz="6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Прізвище, </a:t>
                      </a: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ініціали</a:t>
                      </a: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6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підпис  </a:t>
                      </a:r>
                      <a:r>
                        <a:rPr dirty="0" sz="6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співвласника </a:t>
                      </a: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(представника)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4445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390857">
                <a:tc>
                  <a:txBody>
                    <a:bodyPr/>
                    <a:lstStyle/>
                    <a:p>
                      <a:pPr marL="50800" marR="55118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1.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лови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Зборів.  </a:t>
                      </a:r>
                      <a:r>
                        <a:rPr dirty="0" u="sng" sz="700" spc="55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ahoma"/>
                          <a:cs typeface="Tahoma"/>
                        </a:rPr>
                        <a:t>Пропозиція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: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Обрати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головою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>
                        <a:lnSpc>
                          <a:spcPts val="780"/>
                        </a:lnSpc>
                        <a:tabLst>
                          <a:tab pos="2229485" algn="l"/>
                        </a:tabLst>
                      </a:pP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594049">
                <a:tc>
                  <a:txBody>
                    <a:bodyPr/>
                    <a:lstStyle/>
                    <a:p>
                      <a:pPr marL="50800" marR="213360">
                        <a:lnSpc>
                          <a:spcPts val="800"/>
                        </a:lnSpc>
                        <a:spcBef>
                          <a:spcPts val="434"/>
                        </a:spcBef>
                        <a:tabLst>
                          <a:tab pos="1924050" algn="l"/>
                        </a:tabLst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творенн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днанн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ага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токвартирного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 spc="-25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”. 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u="sng" sz="700" spc="45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ahoma"/>
                          <a:cs typeface="Tahoma"/>
                        </a:rPr>
                        <a:t>Пропозиція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: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Створити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 спів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власників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багатоквартирного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>
                        <a:lnSpc>
                          <a:spcPts val="780"/>
                        </a:lnSpc>
                        <a:tabLst>
                          <a:tab pos="824230" algn="l"/>
                        </a:tabLst>
                      </a:pP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 spc="-25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95657">
                <a:tc>
                  <a:txBody>
                    <a:bodyPr/>
                    <a:lstStyle/>
                    <a:p>
                      <a:pPr marL="50800" marR="50165">
                        <a:lnSpc>
                          <a:spcPts val="800"/>
                        </a:lnSpc>
                        <a:spcBef>
                          <a:spcPts val="434"/>
                        </a:spcBef>
                        <a:tabLst>
                          <a:tab pos="2187575" algn="l"/>
                        </a:tabLst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Затвер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тат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днанн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ків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багатоквартирного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 spc="-25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”. 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u="sng" sz="700" spc="45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ahoma"/>
                          <a:cs typeface="Tahoma"/>
                        </a:rPr>
                        <a:t>Пропозиція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: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Затвердити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статут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багатоквартирного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165" marR="52069">
                        <a:lnSpc>
                          <a:spcPts val="800"/>
                        </a:lnSpc>
                        <a:tabLst>
                          <a:tab pos="736600" algn="l"/>
                        </a:tabLst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дакції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запропоновані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ініці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ативною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групою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зі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скликання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установчих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155993" y="1132757"/>
          <a:ext cx="3889375" cy="3424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5530"/>
                <a:gridCol w="711200"/>
                <a:gridCol w="829309"/>
              </a:tblGrid>
              <a:tr h="1008186">
                <a:tc>
                  <a:txBody>
                    <a:bodyPr/>
                    <a:lstStyle/>
                    <a:p>
                      <a:pPr marL="50800" marR="42545">
                        <a:lnSpc>
                          <a:spcPts val="800"/>
                        </a:lnSpc>
                        <a:spcBef>
                          <a:spcPts val="434"/>
                        </a:spcBef>
                        <a:tabLst>
                          <a:tab pos="840105" algn="l"/>
                          <a:tab pos="2164080" algn="l"/>
                        </a:tabLst>
                      </a:pPr>
                      <a:r>
                        <a:rPr dirty="0" sz="700" spc="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4.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8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Вибори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правління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багатоквартирного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 spc="-15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”. 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u="sng" sz="700" spc="55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ahoma"/>
                          <a:cs typeface="Tahoma"/>
                        </a:rPr>
                        <a:t>Пропозиція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:</a:t>
                      </a:r>
                      <a:r>
                        <a:rPr dirty="0" sz="700" spc="1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Обрати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правління</a:t>
                      </a:r>
                      <a:r>
                        <a:rPr dirty="0" sz="700" spc="4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 </a:t>
                      </a:r>
                      <a:r>
                        <a:rPr dirty="0" sz="700" spc="-19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   </a:t>
                      </a:r>
                      <a:r>
                        <a:rPr dirty="0" sz="700" spc="-6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ага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оква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тирно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   </a:t>
                      </a:r>
                      <a:r>
                        <a:rPr dirty="0" sz="700" spc="-6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 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складі: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00"/>
                        </a:spcBef>
                        <a:tabLst>
                          <a:tab pos="2264410" algn="l"/>
                        </a:tabLst>
                      </a:pP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00445">
                <a:tc>
                  <a:txBody>
                    <a:bodyPr/>
                    <a:lstStyle/>
                    <a:p>
                      <a:pPr marL="50800" marR="301625">
                        <a:lnSpc>
                          <a:spcPts val="800"/>
                        </a:lnSpc>
                        <a:spcBef>
                          <a:spcPts val="434"/>
                        </a:spcBef>
                        <a:tabLst>
                          <a:tab pos="840105" algn="l"/>
                        </a:tabLst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5.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Вибори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рев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зійної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омісії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днання 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багатоквартирного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 spc="-15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”.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 marR="135255" indent="-635">
                        <a:lnSpc>
                          <a:spcPts val="800"/>
                        </a:lnSpc>
                        <a:tabLst>
                          <a:tab pos="1259840" algn="l"/>
                        </a:tabLst>
                      </a:pPr>
                      <a:r>
                        <a:rPr dirty="0" u="sng" sz="700" spc="55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ahoma"/>
                          <a:cs typeface="Tahoma"/>
                        </a:rPr>
                        <a:t>Пропозиція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: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Обрати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ревізійну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комісію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 spc="-195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нання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 багатоквартирного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складі: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2264410" algn="l"/>
                        </a:tabLst>
                      </a:pP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406865">
                <a:tc>
                  <a:txBody>
                    <a:bodyPr/>
                    <a:lstStyle/>
                    <a:p>
                      <a:pPr marL="50800" marR="40640">
                        <a:lnSpc>
                          <a:spcPts val="800"/>
                        </a:lnSpc>
                        <a:spcBef>
                          <a:spcPts val="434"/>
                        </a:spcBef>
                        <a:tabLst>
                          <a:tab pos="1259840" algn="l"/>
                          <a:tab pos="1646555" algn="l"/>
                          <a:tab pos="2286635" algn="l"/>
                        </a:tabLst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6.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Надання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повноважень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щодо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державної реє-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страції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багатоквар-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тирного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 spc="-15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”. 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ahoma"/>
                          <a:cs typeface="Tahoma"/>
                        </a:rPr>
                        <a:t>Проп</a:t>
                      </a:r>
                      <a:r>
                        <a:rPr dirty="0" u="sng" sz="700" spc="-5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ahoma"/>
                          <a:cs typeface="Tahoma"/>
                        </a:rPr>
                        <a:t>зиція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: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повноважити 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	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              </a:t>
                      </a:r>
                      <a:r>
                        <a:rPr dirty="0" sz="700" spc="18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підписати затверджений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Зборами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статут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 багатоквартирного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увати 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підписати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протокол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цих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інші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кументи,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необхідні для державної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реєстрації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 багатоквартирного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дати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ці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менти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для державної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реєстрації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створення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6211308" y="1784295"/>
            <a:ext cx="2235200" cy="0"/>
          </a:xfrm>
          <a:custGeom>
            <a:avLst/>
            <a:gdLst/>
            <a:ahLst/>
            <a:cxnLst/>
            <a:rect l="l" t="t" r="r" b="b"/>
            <a:pathLst>
              <a:path w="2235200" h="0">
                <a:moveTo>
                  <a:pt x="0" y="0"/>
                </a:moveTo>
                <a:lnTo>
                  <a:pt x="2234681" y="0"/>
                </a:lnTo>
              </a:path>
            </a:pathLst>
          </a:custGeom>
          <a:ln w="4267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11308" y="1885903"/>
            <a:ext cx="2235200" cy="0"/>
          </a:xfrm>
          <a:custGeom>
            <a:avLst/>
            <a:gdLst/>
            <a:ahLst/>
            <a:cxnLst/>
            <a:rect l="l" t="t" r="r" b="b"/>
            <a:pathLst>
              <a:path w="2235200" h="0">
                <a:moveTo>
                  <a:pt x="0" y="0"/>
                </a:moveTo>
                <a:lnTo>
                  <a:pt x="2234681" y="0"/>
                </a:lnTo>
              </a:path>
            </a:pathLst>
          </a:custGeom>
          <a:ln w="4267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11308" y="1987512"/>
            <a:ext cx="2235200" cy="0"/>
          </a:xfrm>
          <a:custGeom>
            <a:avLst/>
            <a:gdLst/>
            <a:ahLst/>
            <a:cxnLst/>
            <a:rect l="l" t="t" r="r" b="b"/>
            <a:pathLst>
              <a:path w="2235200" h="0">
                <a:moveTo>
                  <a:pt x="0" y="0"/>
                </a:moveTo>
                <a:lnTo>
                  <a:pt x="2234681" y="0"/>
                </a:lnTo>
              </a:path>
            </a:pathLst>
          </a:custGeom>
          <a:ln w="4267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11326" y="2894094"/>
            <a:ext cx="2235835" cy="0"/>
          </a:xfrm>
          <a:custGeom>
            <a:avLst/>
            <a:gdLst/>
            <a:ahLst/>
            <a:cxnLst/>
            <a:rect l="l" t="t" r="r" b="b"/>
            <a:pathLst>
              <a:path w="2235834" h="0">
                <a:moveTo>
                  <a:pt x="0" y="0"/>
                </a:moveTo>
                <a:lnTo>
                  <a:pt x="2235836" y="0"/>
                </a:lnTo>
              </a:path>
            </a:pathLst>
          </a:custGeom>
          <a:ln w="4267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11326" y="2995714"/>
            <a:ext cx="2235835" cy="0"/>
          </a:xfrm>
          <a:custGeom>
            <a:avLst/>
            <a:gdLst/>
            <a:ahLst/>
            <a:cxnLst/>
            <a:rect l="l" t="t" r="r" b="b"/>
            <a:pathLst>
              <a:path w="2235834" h="0">
                <a:moveTo>
                  <a:pt x="0" y="0"/>
                </a:moveTo>
                <a:lnTo>
                  <a:pt x="2235836" y="0"/>
                </a:lnTo>
              </a:path>
            </a:pathLst>
          </a:custGeom>
          <a:ln w="4267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88304" y="7093119"/>
            <a:ext cx="22034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000" spc="-10" b="1">
                <a:solidFill>
                  <a:srgbClr val="AC1032"/>
                </a:solidFill>
                <a:latin typeface="Trebuchet MS"/>
                <a:cs typeface="Trebuchet MS"/>
              </a:rPr>
              <a:t>32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35791" y="7093119"/>
            <a:ext cx="22034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000" spc="-10" b="1">
                <a:solidFill>
                  <a:srgbClr val="AC1032"/>
                </a:solidFill>
                <a:latin typeface="Trebuchet MS"/>
                <a:cs typeface="Trebuchet MS"/>
              </a:rPr>
              <a:t>33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8304" y="7093119"/>
            <a:ext cx="10858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65" b="1">
                <a:solidFill>
                  <a:srgbClr val="AC1032"/>
                </a:solidFill>
                <a:latin typeface="Trebuchet MS"/>
                <a:cs typeface="Trebuchet MS"/>
              </a:rPr>
              <a:t>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51742" y="7093119"/>
            <a:ext cx="10541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40" b="1">
                <a:solidFill>
                  <a:srgbClr val="AC1032"/>
                </a:solidFill>
                <a:latin typeface="Trebuchet MS"/>
                <a:cs typeface="Trebuchet MS"/>
              </a:rPr>
              <a:t>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7565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Відносини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власно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тирному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12" y="855886"/>
            <a:ext cx="3913504" cy="137668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80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600" spc="45" b="1">
                <a:solidFill>
                  <a:srgbClr val="AC1032"/>
                </a:solidFill>
                <a:latin typeface="Tahoma"/>
                <a:cs typeface="Tahoma"/>
              </a:rPr>
              <a:t>ема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-75" b="1">
                <a:solidFill>
                  <a:srgbClr val="AC1032"/>
                </a:solidFill>
                <a:latin typeface="Tahoma"/>
                <a:cs typeface="Tahoma"/>
              </a:rPr>
              <a:t>2</a:t>
            </a:r>
            <a:r>
              <a:rPr dirty="0" sz="1600" spc="-110" b="1">
                <a:solidFill>
                  <a:srgbClr val="AC1032"/>
                </a:solidFill>
                <a:latin typeface="Tahoma"/>
                <a:cs typeface="Tahoma"/>
              </a:rPr>
              <a:t>.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60" b="1">
                <a:solidFill>
                  <a:srgbClr val="AC1032"/>
                </a:solidFill>
                <a:latin typeface="Tahoma"/>
                <a:cs typeface="Tahoma"/>
              </a:rPr>
              <a:t>Відносини</a:t>
            </a:r>
            <a:r>
              <a:rPr dirty="0" sz="1600" spc="-3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40" b="1">
                <a:solidFill>
                  <a:srgbClr val="AC1032"/>
                </a:solidFill>
                <a:latin typeface="Tahoma"/>
                <a:cs typeface="Tahoma"/>
              </a:rPr>
              <a:t>власно</a:t>
            </a:r>
            <a:r>
              <a:rPr dirty="0" sz="1600" spc="25" b="1">
                <a:solidFill>
                  <a:srgbClr val="AC1032"/>
                </a:solidFill>
                <a:latin typeface="Tahoma"/>
                <a:cs typeface="Tahoma"/>
              </a:rPr>
              <a:t>с</a:t>
            </a:r>
            <a:r>
              <a:rPr dirty="0" sz="1600" spc="-15" b="1">
                <a:solidFill>
                  <a:srgbClr val="AC1032"/>
                </a:solidFill>
                <a:latin typeface="Tahoma"/>
                <a:cs typeface="Tahoma"/>
              </a:rPr>
              <a:t>ті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 spc="15" b="1">
                <a:solidFill>
                  <a:srgbClr val="AC1032"/>
                </a:solidFill>
                <a:latin typeface="Tahoma"/>
                <a:cs typeface="Tahoma"/>
              </a:rPr>
              <a:t>в</a:t>
            </a:r>
            <a:r>
              <a:rPr dirty="0" sz="16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30" b="1">
                <a:solidFill>
                  <a:srgbClr val="AC1032"/>
                </a:solidFill>
                <a:latin typeface="Tahoma"/>
                <a:cs typeface="Tahoma"/>
              </a:rPr>
              <a:t>багатоквартирному</a:t>
            </a:r>
            <a:r>
              <a:rPr dirty="0" sz="1600" spc="-5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600" spc="25" b="1">
                <a:solidFill>
                  <a:srgbClr val="AC1032"/>
                </a:solidFill>
                <a:latin typeface="Tahoma"/>
                <a:cs typeface="Tahoma"/>
              </a:rPr>
              <a:t>будинку</a:t>
            </a:r>
            <a:endParaRPr sz="1600">
              <a:latin typeface="Tahoma"/>
              <a:cs typeface="Tahoma"/>
            </a:endParaRPr>
          </a:p>
          <a:p>
            <a:pPr algn="just" marL="192405" marR="5080">
              <a:lnSpc>
                <a:spcPct val="125000"/>
              </a:lnSpc>
              <a:spcBef>
                <a:spcPts val="1040"/>
              </a:spcBef>
            </a:pPr>
            <a:r>
              <a:rPr dirty="0" sz="800" spc="60" i="1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800" spc="-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цій</a:t>
            </a:r>
            <a:r>
              <a:rPr dirty="0" sz="800" spc="-7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0" i="1">
                <a:solidFill>
                  <a:srgbClr val="231F20"/>
                </a:solidFill>
                <a:latin typeface="Verdana"/>
                <a:cs typeface="Verdana"/>
              </a:rPr>
              <a:t>темі</a:t>
            </a:r>
            <a:r>
              <a:rPr dirty="0" sz="800" spc="-7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5" i="1">
                <a:solidFill>
                  <a:srgbClr val="231F20"/>
                </a:solidFill>
                <a:latin typeface="Verdana"/>
                <a:cs typeface="Verdana"/>
              </a:rPr>
              <a:t>ми</a:t>
            </a:r>
            <a:r>
              <a:rPr dirty="0" sz="800" spc="-7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 i="1">
                <a:solidFill>
                  <a:srgbClr val="231F20"/>
                </a:solidFill>
                <a:latin typeface="Verdana"/>
                <a:cs typeface="Verdana"/>
              </a:rPr>
              <a:t>з’ясуємо,</a:t>
            </a:r>
            <a:r>
              <a:rPr dirty="0" sz="800" spc="-7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5" i="1">
                <a:solidFill>
                  <a:srgbClr val="231F20"/>
                </a:solidFill>
                <a:latin typeface="Verdana"/>
                <a:cs typeface="Verdana"/>
              </a:rPr>
              <a:t>хто</a:t>
            </a:r>
            <a:r>
              <a:rPr dirty="0" sz="800" spc="-7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є</a:t>
            </a:r>
            <a:r>
              <a:rPr dirty="0" sz="800" spc="-7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співвласниками</a:t>
            </a:r>
            <a:r>
              <a:rPr dirty="0" sz="800" spc="-7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та</a:t>
            </a:r>
            <a:r>
              <a:rPr dirty="0" sz="800" spc="-7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що</a:t>
            </a:r>
            <a:r>
              <a:rPr dirty="0" sz="800" spc="-7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i="1">
                <a:solidFill>
                  <a:srgbClr val="231F20"/>
                </a:solidFill>
                <a:latin typeface="Verdana"/>
                <a:cs typeface="Verdana"/>
              </a:rPr>
              <a:t>входить</a:t>
            </a:r>
            <a:r>
              <a:rPr dirty="0" sz="800" spc="-7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до</a:t>
            </a:r>
            <a:r>
              <a:rPr dirty="0" sz="800" spc="-7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складу </a:t>
            </a:r>
            <a:r>
              <a:rPr dirty="0" sz="800" spc="-2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0" i="1">
                <a:solidFill>
                  <a:srgbClr val="231F20"/>
                </a:solidFill>
                <a:latin typeface="Verdana"/>
                <a:cs typeface="Verdana"/>
              </a:rPr>
              <a:t>спільного</a:t>
            </a:r>
            <a:r>
              <a:rPr dirty="0" sz="800" spc="-12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0" i="1">
                <a:solidFill>
                  <a:srgbClr val="231F20"/>
                </a:solidFill>
                <a:latin typeface="Verdana"/>
                <a:cs typeface="Verdana"/>
              </a:rPr>
              <a:t>майна</a:t>
            </a:r>
            <a:r>
              <a:rPr dirty="0" sz="8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багатоквартирного</a:t>
            </a:r>
            <a:r>
              <a:rPr dirty="0" sz="8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20" i="1">
                <a:solidFill>
                  <a:srgbClr val="231F20"/>
                </a:solidFill>
                <a:latin typeface="Verdana"/>
                <a:cs typeface="Verdana"/>
              </a:rPr>
              <a:t>будинку,</a:t>
            </a:r>
            <a:r>
              <a:rPr dirty="0" sz="800" spc="-12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чи</a:t>
            </a:r>
            <a:r>
              <a:rPr dirty="0" sz="8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потрібно</a:t>
            </a:r>
            <a:r>
              <a:rPr dirty="0" sz="8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0" i="1">
                <a:solidFill>
                  <a:srgbClr val="231F20"/>
                </a:solidFill>
                <a:latin typeface="Verdana"/>
                <a:cs typeface="Verdana"/>
              </a:rPr>
              <a:t>реєструва- </a:t>
            </a:r>
            <a:r>
              <a:rPr dirty="0" sz="800" spc="-2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ти</a:t>
            </a:r>
            <a:r>
              <a:rPr dirty="0" sz="8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30" i="1">
                <a:solidFill>
                  <a:srgbClr val="231F20"/>
                </a:solidFill>
                <a:latin typeface="Verdana"/>
                <a:cs typeface="Verdana"/>
              </a:rPr>
              <a:t>право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0" i="1">
                <a:solidFill>
                  <a:srgbClr val="231F20"/>
                </a:solidFill>
                <a:latin typeface="Verdana"/>
                <a:cs typeface="Verdana"/>
              </a:rPr>
              <a:t>власності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5" i="1">
                <a:solidFill>
                  <a:srgbClr val="231F20"/>
                </a:solidFill>
                <a:latin typeface="Verdana"/>
                <a:cs typeface="Verdana"/>
              </a:rPr>
              <a:t>на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таке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0" i="1">
                <a:solidFill>
                  <a:srgbClr val="231F20"/>
                </a:solidFill>
                <a:latin typeface="Verdana"/>
                <a:cs typeface="Verdana"/>
              </a:rPr>
              <a:t>спільне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40" i="1">
                <a:solidFill>
                  <a:srgbClr val="231F20"/>
                </a:solidFill>
                <a:latin typeface="Verdana"/>
                <a:cs typeface="Verdana"/>
              </a:rPr>
              <a:t>майно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i="1">
                <a:solidFill>
                  <a:srgbClr val="231F20"/>
                </a:solidFill>
                <a:latin typeface="Verdana"/>
                <a:cs typeface="Verdana"/>
              </a:rPr>
              <a:t>яке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відношення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до</a:t>
            </a:r>
            <a:r>
              <a:rPr dirty="0" sz="800" spc="-5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0" i="1">
                <a:solidFill>
                  <a:srgbClr val="231F20"/>
                </a:solidFill>
                <a:latin typeface="Verdana"/>
                <a:cs typeface="Verdana"/>
              </a:rPr>
              <a:t>нього </a:t>
            </a:r>
            <a:r>
              <a:rPr dirty="0" sz="800" spc="-27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25" i="1">
                <a:solidFill>
                  <a:srgbClr val="231F20"/>
                </a:solidFill>
                <a:latin typeface="Verdana"/>
                <a:cs typeface="Verdana"/>
              </a:rPr>
              <a:t>мають</a:t>
            </a:r>
            <a:r>
              <a:rPr dirty="0" sz="800" spc="-1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i="1">
                <a:solidFill>
                  <a:srgbClr val="231F20"/>
                </a:solidFill>
                <a:latin typeface="Verdana"/>
                <a:cs typeface="Verdana"/>
              </a:rPr>
              <a:t>«балансоутримувачі»,</a:t>
            </a:r>
            <a:r>
              <a:rPr dirty="0" sz="800" spc="-1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i="1">
                <a:solidFill>
                  <a:srgbClr val="231F20"/>
                </a:solidFill>
                <a:latin typeface="Verdana"/>
                <a:cs typeface="Verdana"/>
              </a:rPr>
              <a:t>ОСББ,</a:t>
            </a:r>
            <a:r>
              <a:rPr dirty="0" sz="800" spc="-1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ЖБК</a:t>
            </a:r>
            <a:r>
              <a:rPr dirty="0" sz="800" spc="-1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15" i="1">
                <a:solidFill>
                  <a:srgbClr val="231F20"/>
                </a:solidFill>
                <a:latin typeface="Verdana"/>
                <a:cs typeface="Verdana"/>
              </a:rPr>
              <a:t>та</a:t>
            </a:r>
            <a:r>
              <a:rPr dirty="0" sz="800" spc="-1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5" i="1">
                <a:solidFill>
                  <a:srgbClr val="231F20"/>
                </a:solidFill>
                <a:latin typeface="Verdana"/>
                <a:cs typeface="Verdana"/>
              </a:rPr>
              <a:t>будинкові</a:t>
            </a:r>
            <a:r>
              <a:rPr dirty="0" sz="800" spc="-1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800" spc="-10" i="1">
                <a:solidFill>
                  <a:srgbClr val="231F20"/>
                </a:solidFill>
                <a:latin typeface="Verdana"/>
                <a:cs typeface="Verdana"/>
              </a:rPr>
              <a:t>комітети.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2339246"/>
            <a:ext cx="3913504" cy="1419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AC1032"/>
                </a:solidFill>
                <a:latin typeface="Tahoma"/>
                <a:cs typeface="Tahoma"/>
              </a:rPr>
              <a:t>Історія</a:t>
            </a:r>
            <a:r>
              <a:rPr dirty="0" sz="1200" spc="-4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AC1032"/>
                </a:solidFill>
                <a:latin typeface="Tahoma"/>
                <a:cs typeface="Tahoma"/>
              </a:rPr>
              <a:t>та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20" b="1">
                <a:solidFill>
                  <a:srgbClr val="AC1032"/>
                </a:solidFill>
                <a:latin typeface="Tahoma"/>
                <a:cs typeface="Tahoma"/>
              </a:rPr>
              <a:t>сучасність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з’ясували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попередній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темі,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система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правовідносин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існує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сьогодні,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була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започат-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кована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Українській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Радянській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Соціалістичній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Республіці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1991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року,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коли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був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прийнятий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УРСР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власність».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він,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нагадаємо, «виокремив»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квартиру як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самостійний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об’єкт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раніше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цілісного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об’єкта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дозволив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оплатну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приватизацію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квартир.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12" y="3885966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Наступний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закон,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приватизацію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державного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житлового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фон-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ду»,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дозволив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b="1">
                <a:solidFill>
                  <a:srgbClr val="231F20"/>
                </a:solidFill>
                <a:latin typeface="Tahoma"/>
                <a:cs typeface="Tahoma"/>
              </a:rPr>
              <a:t>безоплатну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отже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масову,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приватизацію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квартир.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184" y="4343166"/>
            <a:ext cx="391414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у»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врег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лював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он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давчому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рівні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діяльні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ть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ОСББ. 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той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момент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співвласники,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об’єднані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могли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ймати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більшістю</a:t>
            </a:r>
            <a:r>
              <a:rPr dirty="0" sz="900" spc="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голосів.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багатоквартир-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них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будинків,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були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створені,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повинні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були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керувати-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загальними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нормами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Цивільного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кодексу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приймати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рішення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шляхом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досягнення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100%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згоди,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практиці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біль-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шості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було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нереальним.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3184" y="5714566"/>
            <a:ext cx="3913504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Новий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Цивільний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кодекс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повторив,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уточнив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розвинув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положення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попередніх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законодавчих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актів.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Зокрема,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статті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382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було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дане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найповніше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той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час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визначення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спільного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майна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І,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зрештою,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2015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році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був</a:t>
            </a:r>
            <a:r>
              <a:rPr dirty="0" sz="9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прийнятий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-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особли-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вості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здійснення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будинку».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Він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запровадив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нічого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кардинально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нового,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лише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розставив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297" y="838153"/>
            <a:ext cx="3913504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головне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усвідомлювати,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неможливо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витратити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більше,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ніж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заробляєш,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змарновані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«громадські»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змарновані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бюджету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кожної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конкретної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сім’ї.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Громадяни,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навчені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пла-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нувати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контролювати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витрачання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спільних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коштів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рівні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окре-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мого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часом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неминуче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починають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активно цікавитися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тим,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громадські кошти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витрачаються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 рівні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територіальної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громади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держави.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297" y="2057307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тому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говоримо,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розвиток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запору-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кою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успішного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становлення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Україні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громадянського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суспільства.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2644047"/>
            <a:ext cx="3913504" cy="657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45" b="1">
                <a:solidFill>
                  <a:srgbClr val="AC1032"/>
                </a:solidFill>
                <a:latin typeface="Tahoma"/>
                <a:cs typeface="Tahoma"/>
              </a:rPr>
              <a:t>Висновки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1100"/>
              </a:lnSpc>
              <a:spcBef>
                <a:spcPts val="1140"/>
              </a:spcBef>
            </a:pPr>
            <a:r>
              <a:rPr dirty="0" sz="900" spc="-150" b="1">
                <a:solidFill>
                  <a:srgbClr val="231F20"/>
                </a:solidFill>
                <a:latin typeface="Tahoma"/>
                <a:cs typeface="Tahoma"/>
              </a:rPr>
              <a:t>1.</a:t>
            </a:r>
            <a:r>
              <a:rPr dirty="0" sz="900" spc="-7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нежитлові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приміщення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багатоквартирних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ках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окремими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об’єктами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Україні.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89" y="3428943"/>
            <a:ext cx="3913504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231F20"/>
                </a:solidFill>
                <a:latin typeface="Tahoma"/>
                <a:cs typeface="Tahoma"/>
              </a:rPr>
              <a:t>2.</a:t>
            </a:r>
            <a:r>
              <a:rPr dirty="0" sz="900" spc="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Інше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майно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(його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несучі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ого-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роджувальні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конструкції,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інженерне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обладнання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тощо)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спіль-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ною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власністю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(спів-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182" y="4190861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60" b="1">
                <a:solidFill>
                  <a:srgbClr val="231F20"/>
                </a:solidFill>
                <a:latin typeface="Tahoma"/>
                <a:cs typeface="Tahoma"/>
              </a:rPr>
              <a:t>3.</a:t>
            </a: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змінює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відносин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власно-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182" y="4648050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4.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самостійно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несуть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тягар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своїх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приміщень,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182" y="5257615"/>
            <a:ext cx="3913504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-55" b="1">
                <a:solidFill>
                  <a:srgbClr val="231F20"/>
                </a:solidFill>
                <a:latin typeface="Tahoma"/>
                <a:cs typeface="Tahoma"/>
              </a:rPr>
              <a:t>5.</a:t>
            </a:r>
            <a:r>
              <a:rPr dirty="0" sz="9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–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власник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інструмент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спільною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власністю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руках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«школою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демократії»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«школою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бюджетування».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415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Додатки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297" y="815246"/>
            <a:ext cx="8394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Додаток</a:t>
            </a:r>
            <a:r>
              <a:rPr dirty="0" sz="1200" spc="-8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65" b="1">
                <a:solidFill>
                  <a:srgbClr val="AC1032"/>
                </a:solidFill>
                <a:latin typeface="Tahoma"/>
                <a:cs typeface="Tahoma"/>
              </a:rPr>
              <a:t>5</a:t>
            </a:r>
            <a:endParaRPr sz="120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155993" y="1145468"/>
          <a:ext cx="3889375" cy="3213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5530"/>
                <a:gridCol w="711200"/>
                <a:gridCol w="829309"/>
              </a:tblGrid>
              <a:tr h="797234">
                <a:tc>
                  <a:txBody>
                    <a:bodyPr/>
                    <a:lstStyle/>
                    <a:p>
                      <a:pPr marL="50800" marR="63500">
                        <a:lnSpc>
                          <a:spcPts val="800"/>
                        </a:lnSpc>
                        <a:spcBef>
                          <a:spcPts val="434"/>
                        </a:spcBef>
                        <a:tabLst>
                          <a:tab pos="2164080" algn="l"/>
                        </a:tabLst>
                      </a:pPr>
                      <a:r>
                        <a:rPr dirty="0" sz="700" spc="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4.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8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Вибори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правління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багатоквартирного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 spc="-15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”. 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u="sng" sz="700" spc="55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ahoma"/>
                          <a:cs typeface="Tahoma"/>
                        </a:rPr>
                        <a:t>Пропозиція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: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Обрати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правління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багатоквартирного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>
                        <a:lnSpc>
                          <a:spcPts val="780"/>
                        </a:lnSpc>
                        <a:tabLst>
                          <a:tab pos="840105" algn="l"/>
                          <a:tab pos="2276475" algn="l"/>
                        </a:tabLst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складі: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tabLst>
                          <a:tab pos="2229485" algn="l"/>
                        </a:tabLst>
                      </a:pP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898855">
                <a:tc>
                  <a:txBody>
                    <a:bodyPr/>
                    <a:lstStyle/>
                    <a:p>
                      <a:pPr marL="50800" marR="301625">
                        <a:lnSpc>
                          <a:spcPts val="800"/>
                        </a:lnSpc>
                        <a:spcBef>
                          <a:spcPts val="434"/>
                        </a:spcBef>
                        <a:tabLst>
                          <a:tab pos="840105" algn="l"/>
                        </a:tabLst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5.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Вибори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рев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зійної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омісії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днання 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багатоквартирного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 spc="-15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”.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 marR="31115" indent="-635">
                        <a:lnSpc>
                          <a:spcPts val="800"/>
                        </a:lnSpc>
                        <a:tabLst>
                          <a:tab pos="1259840" algn="l"/>
                          <a:tab pos="2296160" algn="l"/>
                        </a:tabLst>
                      </a:pPr>
                      <a:r>
                        <a:rPr dirty="0" u="sng" sz="700" spc="55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ahoma"/>
                          <a:cs typeface="Tahoma"/>
                        </a:rPr>
                        <a:t>Пропозиція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: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Обрати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ревізійну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комісію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нання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 багатоквартирного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складі: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tabLst>
                          <a:tab pos="2229485" algn="l"/>
                        </a:tabLst>
                      </a:pP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baseline="3968" sz="1050" spc="-97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baseline="3968" sz="105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508455">
                <a:tc>
                  <a:txBody>
                    <a:bodyPr/>
                    <a:lstStyle/>
                    <a:p>
                      <a:pPr marL="50800" marR="104139">
                        <a:lnSpc>
                          <a:spcPts val="800"/>
                        </a:lnSpc>
                        <a:spcBef>
                          <a:spcPts val="434"/>
                        </a:spcBef>
                        <a:tabLst>
                          <a:tab pos="1646555" algn="l"/>
                        </a:tabLst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6.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Надання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повноважень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щодо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державної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реє-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страції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багатоквар-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тирного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 spc="-15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”. 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u="sng" sz="700" spc="55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ahoma"/>
                          <a:cs typeface="Tahoma"/>
                        </a:rPr>
                        <a:t>Пропозиція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: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Уповноважити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 marR="88265">
                        <a:lnSpc>
                          <a:spcPts val="800"/>
                        </a:lnSpc>
                        <a:tabLst>
                          <a:tab pos="1002665" algn="l"/>
                          <a:tab pos="2182495" algn="l"/>
                        </a:tabLst>
                      </a:pP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підписати затверджений </a:t>
                      </a:r>
                      <a:r>
                        <a:rPr dirty="0" sz="700" spc="-19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Зборами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статут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 spc="-195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га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оква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тирно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дин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 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 також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підготувати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підписати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протокол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цих</a:t>
                      </a:r>
                      <a:r>
                        <a:rPr dirty="0" sz="700" spc="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</a:t>
                      </a:r>
                      <a:r>
                        <a:rPr dirty="0" sz="700" spc="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dirty="0" sz="700" spc="5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інші</a:t>
                      </a:r>
                      <a:r>
                        <a:rPr dirty="0" sz="700" spc="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документи,</a:t>
                      </a:r>
                      <a:r>
                        <a:rPr dirty="0" sz="700" spc="5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необхід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  <a:p>
                      <a:pPr marL="50800" marR="168275">
                        <a:lnSpc>
                          <a:spcPts val="800"/>
                        </a:lnSpc>
                        <a:tabLst>
                          <a:tab pos="929005" algn="l"/>
                        </a:tabLst>
                      </a:pP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ні</a:t>
                      </a:r>
                      <a:r>
                        <a:rPr dirty="0" sz="700" spc="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для</a:t>
                      </a:r>
                      <a:r>
                        <a:rPr dirty="0" sz="700" spc="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державної</a:t>
                      </a:r>
                      <a:r>
                        <a:rPr dirty="0" sz="700" spc="5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реєстрації</a:t>
                      </a:r>
                      <a:r>
                        <a:rPr dirty="0" sz="700" spc="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  багатоквартирного  будинку </a:t>
                      </a:r>
                      <a:r>
                        <a:rPr dirty="0" sz="700" spc="-19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 spc="-15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”,</a:t>
                      </a:r>
                      <a:r>
                        <a:rPr dirty="0" sz="700" spc="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dirty="0" sz="700" spc="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подати</a:t>
                      </a:r>
                      <a:r>
                        <a:rPr dirty="0" sz="700" spc="4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ці</a:t>
                      </a:r>
                      <a:r>
                        <a:rPr dirty="0" sz="700" spc="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документи </a:t>
                      </a:r>
                      <a:r>
                        <a:rPr dirty="0" sz="700" spc="-19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для</a:t>
                      </a:r>
                      <a:r>
                        <a:rPr dirty="0" sz="700" spc="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державної</a:t>
                      </a:r>
                      <a:r>
                        <a:rPr dirty="0" sz="700" spc="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реєстрації</a:t>
                      </a:r>
                      <a:r>
                        <a:rPr dirty="0" sz="700" spc="5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створення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28045" y="3077887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 h="0">
                <a:moveTo>
                  <a:pt x="0" y="0"/>
                </a:moveTo>
                <a:lnTo>
                  <a:pt x="3200402" y="0"/>
                </a:lnTo>
              </a:path>
            </a:pathLst>
          </a:custGeom>
          <a:ln w="4267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51797" y="1217887"/>
            <a:ext cx="4046854" cy="2062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9584" marR="488315" indent="645795">
              <a:lnSpc>
                <a:spcPct val="100000"/>
              </a:lnSpc>
              <a:spcBef>
                <a:spcPts val="100"/>
              </a:spcBef>
            </a:pP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Листок письмового опитування </a:t>
            </a: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співвласника,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який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35" b="1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голосував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endParaRPr sz="800">
              <a:latin typeface="Tahoma"/>
              <a:cs typeface="Tahoma"/>
            </a:endParaRPr>
          </a:p>
          <a:p>
            <a:pPr algn="ctr" marR="635">
              <a:lnSpc>
                <a:spcPct val="100000"/>
              </a:lnSpc>
              <a:tabLst>
                <a:tab pos="3782695" algn="l"/>
              </a:tabLst>
            </a:pP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 “</a:t>
            </a:r>
            <a:r>
              <a:rPr dirty="0" u="sng" sz="800" spc="5" b="1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800" spc="-40" b="1">
                <a:solidFill>
                  <a:srgbClr val="231F20"/>
                </a:solidFill>
                <a:latin typeface="Tahoma"/>
                <a:cs typeface="Tahoma"/>
              </a:rPr>
              <a:t>”,</a:t>
            </a:r>
            <a:endParaRPr sz="800">
              <a:latin typeface="Tahoma"/>
              <a:cs typeface="Tahoma"/>
            </a:endParaRPr>
          </a:p>
          <a:p>
            <a:pPr algn="ctr" marL="710565" marR="709295">
              <a:lnSpc>
                <a:spcPct val="159100"/>
              </a:lnSpc>
              <a:tabLst>
                <a:tab pos="1785620" algn="l"/>
                <a:tab pos="2750820" algn="l"/>
                <a:tab pos="3060700" algn="l"/>
              </a:tabLst>
            </a:pP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800" spc="10" b="1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800" spc="35" b="1">
                <a:solidFill>
                  <a:srgbClr val="231F20"/>
                </a:solidFill>
                <a:latin typeface="Tahoma"/>
                <a:cs typeface="Tahoma"/>
              </a:rPr>
              <a:t>ли</a:t>
            </a: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800" spc="10" b="1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 spc="-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0</a:t>
            </a: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 spc="-1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800" spc="35" b="1">
                <a:solidFill>
                  <a:srgbClr val="231F20"/>
                </a:solidFill>
                <a:latin typeface="Tahoma"/>
                <a:cs typeface="Tahoma"/>
              </a:rPr>
              <a:t>ро</a:t>
            </a:r>
            <a:r>
              <a:rPr dirty="0" sz="800" spc="10" b="1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у  </a:t>
            </a: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(багатоквартирний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10" b="1">
                <a:solidFill>
                  <a:srgbClr val="231F20"/>
                </a:solidFill>
                <a:latin typeface="Tahoma"/>
                <a:cs typeface="Tahoma"/>
              </a:rPr>
              <a:t>адресою:</a:t>
            </a: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tabLst>
                <a:tab pos="747395" algn="l"/>
                <a:tab pos="2775585" algn="l"/>
                <a:tab pos="3027045" algn="l"/>
              </a:tabLst>
            </a:pP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м.</a:t>
            </a:r>
            <a:r>
              <a:rPr dirty="0" u="sng" sz="800" b="1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800" spc="-45" b="1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вул.</a:t>
            </a:r>
            <a:r>
              <a:rPr dirty="0" u="sng" sz="800" spc="-10" b="1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800" spc="-7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u="sng" sz="800" spc="-7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800" spc="-80" b="1">
                <a:solidFill>
                  <a:srgbClr val="231F20"/>
                </a:solidFill>
                <a:latin typeface="Tahoma"/>
                <a:cs typeface="Tahoma"/>
              </a:rPr>
              <a:t>)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ahoma"/>
              <a:cs typeface="Tahoma"/>
            </a:endParaRPr>
          </a:p>
          <a:p>
            <a:pPr marL="76200" marR="1510665">
              <a:lnSpc>
                <a:spcPct val="162800"/>
              </a:lnSpc>
              <a:tabLst>
                <a:tab pos="1861820" algn="l"/>
                <a:tab pos="2125345" algn="l"/>
                <a:tab pos="2527935" algn="l"/>
              </a:tabLst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Дата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опитування: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“</a:t>
            </a:r>
            <a:r>
              <a:rPr dirty="0" u="sng" sz="700" spc="30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30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u="sng" sz="700" spc="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року.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Номер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нежитлового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приміщення: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530"/>
              </a:spcBef>
              <a:tabLst>
                <a:tab pos="3051810" algn="l"/>
              </a:tabLst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Загальна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площа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нежитлового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приміщення: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baseline="34722" sz="600" spc="22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marL="76200">
              <a:lnSpc>
                <a:spcPct val="100000"/>
              </a:lnSpc>
              <a:spcBef>
                <a:spcPts val="525"/>
              </a:spcBef>
              <a:tabLst>
                <a:tab pos="2407920" algn="l"/>
                <a:tab pos="3982720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Прізвище,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ім’я,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батькові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співвласника:	</a:t>
            </a:r>
            <a:r>
              <a:rPr dirty="0" u="sng" sz="700" spc="4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Документ,</a:t>
            </a:r>
            <a:r>
              <a:rPr dirty="0" sz="7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підтверджує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право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7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квартиру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нежитлове</a:t>
            </a:r>
            <a:r>
              <a:rPr dirty="0" sz="7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приміщення: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8045" y="3353124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 h="0">
                <a:moveTo>
                  <a:pt x="0" y="0"/>
                </a:moveTo>
                <a:lnTo>
                  <a:pt x="755650" y="0"/>
                </a:lnTo>
              </a:path>
              <a:path w="3888104" h="0">
                <a:moveTo>
                  <a:pt x="776501" y="0"/>
                </a:moveTo>
                <a:lnTo>
                  <a:pt x="3888004" y="0"/>
                </a:lnTo>
              </a:path>
            </a:pathLst>
          </a:custGeom>
          <a:ln w="4267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8045" y="3454732"/>
            <a:ext cx="2222500" cy="0"/>
          </a:xfrm>
          <a:custGeom>
            <a:avLst/>
            <a:gdLst/>
            <a:ahLst/>
            <a:cxnLst/>
            <a:rect l="l" t="t" r="r" b="b"/>
            <a:pathLst>
              <a:path w="2222500" h="0">
                <a:moveTo>
                  <a:pt x="0" y="0"/>
                </a:moveTo>
                <a:lnTo>
                  <a:pt x="2222501" y="0"/>
                </a:lnTo>
              </a:path>
            </a:pathLst>
          </a:custGeom>
          <a:ln w="4267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15345" y="3524615"/>
            <a:ext cx="3932554" cy="23431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160"/>
              </a:spcBef>
              <a:tabLst>
                <a:tab pos="3919220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Прізвище,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ім’я,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батькові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представника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документ,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надає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повноваження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голосування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імені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співвласника: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8045" y="3831576"/>
            <a:ext cx="2000250" cy="0"/>
          </a:xfrm>
          <a:custGeom>
            <a:avLst/>
            <a:gdLst/>
            <a:ahLst/>
            <a:cxnLst/>
            <a:rect l="l" t="t" r="r" b="b"/>
            <a:pathLst>
              <a:path w="2000250" h="0">
                <a:moveTo>
                  <a:pt x="0" y="0"/>
                </a:moveTo>
                <a:lnTo>
                  <a:pt x="2000251" y="0"/>
                </a:lnTo>
              </a:path>
            </a:pathLst>
          </a:custGeom>
          <a:ln w="4267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27995" y="4024121"/>
          <a:ext cx="3889375" cy="2182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5530"/>
                <a:gridCol w="711200"/>
                <a:gridCol w="828674"/>
              </a:tblGrid>
              <a:tr h="492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91540" marR="521970" indent="-362585">
                        <a:lnSpc>
                          <a:spcPts val="800"/>
                        </a:lnSpc>
                      </a:pP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Питання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порядку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денного, </a:t>
                      </a:r>
                      <a:r>
                        <a:rPr dirty="0" sz="700" spc="-19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пропозиція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340" marR="4572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Результат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ло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ування  </a:t>
                      </a:r>
                      <a:r>
                        <a:rPr dirty="0" sz="700" spc="-7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(«за»/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780"/>
                        </a:lnSpc>
                      </a:pP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«проти»)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6515" marR="4953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Прізвище,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ініціали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підпис 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співвласника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(пр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тавни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390872">
                <a:tc>
                  <a:txBody>
                    <a:bodyPr/>
                    <a:lstStyle/>
                    <a:p>
                      <a:pPr marL="50800" marR="551180">
                        <a:lnSpc>
                          <a:spcPts val="800"/>
                        </a:lnSpc>
                        <a:spcBef>
                          <a:spcPts val="434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1.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лови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Зборів.  </a:t>
                      </a:r>
                      <a:r>
                        <a:rPr dirty="0" u="sng" sz="700" spc="55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ahoma"/>
                          <a:cs typeface="Tahoma"/>
                        </a:rPr>
                        <a:t>Пропозиція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: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Обрати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головою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165">
                        <a:lnSpc>
                          <a:spcPts val="780"/>
                        </a:lnSpc>
                        <a:tabLst>
                          <a:tab pos="1162685" algn="l"/>
                        </a:tabLst>
                      </a:pP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sz="700" spc="-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594052">
                <a:tc>
                  <a:txBody>
                    <a:bodyPr/>
                    <a:lstStyle/>
                    <a:p>
                      <a:pPr marL="50800" marR="213360">
                        <a:lnSpc>
                          <a:spcPts val="800"/>
                        </a:lnSpc>
                        <a:spcBef>
                          <a:spcPts val="434"/>
                        </a:spcBef>
                        <a:tabLst>
                          <a:tab pos="1924050" algn="l"/>
                        </a:tabLst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творенн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днанн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ага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токвартирного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 spc="-25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”. 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u="sng" sz="700" spc="45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ahoma"/>
                          <a:cs typeface="Tahoma"/>
                        </a:rPr>
                        <a:t>Пропозиція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: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Створити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 спів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власників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багатоквартирного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>
                        <a:lnSpc>
                          <a:spcPts val="780"/>
                        </a:lnSpc>
                        <a:tabLst>
                          <a:tab pos="824230" algn="l"/>
                        </a:tabLst>
                      </a:pP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 spc="-25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695645">
                <a:tc>
                  <a:txBody>
                    <a:bodyPr/>
                    <a:lstStyle/>
                    <a:p>
                      <a:pPr marL="50800" marR="50165">
                        <a:lnSpc>
                          <a:spcPts val="800"/>
                        </a:lnSpc>
                        <a:spcBef>
                          <a:spcPts val="434"/>
                        </a:spcBef>
                        <a:tabLst>
                          <a:tab pos="2187575" algn="l"/>
                        </a:tabLst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.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Затвер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тат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’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днанн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ків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багатоквартирного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 spc="-25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”. 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u="sng" sz="700" spc="45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Tahoma"/>
                          <a:cs typeface="Tahoma"/>
                        </a:rPr>
                        <a:t>Пропозиція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: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Затвердити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статут 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 </a:t>
                      </a: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багатоквартирного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будинку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165" marR="52069">
                        <a:lnSpc>
                          <a:spcPts val="800"/>
                        </a:lnSpc>
                        <a:tabLst>
                          <a:tab pos="736600" algn="l"/>
                        </a:tabLst>
                      </a:pP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</a:t>
                      </a:r>
                      <a:r>
                        <a:rPr dirty="0" u="sng" sz="700">
                          <a:solidFill>
                            <a:srgbClr val="231F20"/>
                          </a:solidFill>
                          <a:uFill>
                            <a:solidFill>
                              <a:srgbClr val="221E1F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”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дакції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запропоновані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й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ініці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ативною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групою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зі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скликання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установчих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6211307" y="1797007"/>
            <a:ext cx="2222500" cy="0"/>
          </a:xfrm>
          <a:custGeom>
            <a:avLst/>
            <a:gdLst/>
            <a:ahLst/>
            <a:cxnLst/>
            <a:rect l="l" t="t" r="r" b="b"/>
            <a:pathLst>
              <a:path w="2222500" h="0">
                <a:moveTo>
                  <a:pt x="0" y="0"/>
                </a:moveTo>
                <a:lnTo>
                  <a:pt x="2222501" y="0"/>
                </a:lnTo>
              </a:path>
            </a:pathLst>
          </a:custGeom>
          <a:ln w="4267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11326" y="2695859"/>
            <a:ext cx="2222500" cy="0"/>
          </a:xfrm>
          <a:custGeom>
            <a:avLst/>
            <a:gdLst/>
            <a:ahLst/>
            <a:cxnLst/>
            <a:rect l="l" t="t" r="r" b="b"/>
            <a:pathLst>
              <a:path w="2222500" h="0">
                <a:moveTo>
                  <a:pt x="0" y="0"/>
                </a:moveTo>
                <a:lnTo>
                  <a:pt x="2222501" y="0"/>
                </a:lnTo>
              </a:path>
            </a:pathLst>
          </a:custGeom>
          <a:ln w="4267">
            <a:solidFill>
              <a:srgbClr val="221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143311" y="4651401"/>
            <a:ext cx="3913504" cy="500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Підпис,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прізвище,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ініціали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особи,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проводила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опитування:</a:t>
            </a:r>
            <a:endParaRPr sz="7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Tahoma"/>
              <a:cs typeface="Tahoma"/>
            </a:endParaRPr>
          </a:p>
          <a:p>
            <a:pPr marL="1109980">
              <a:lnSpc>
                <a:spcPct val="100000"/>
              </a:lnSpc>
              <a:tabLst>
                <a:tab pos="2249805" algn="l"/>
                <a:tab pos="3866515" algn="l"/>
              </a:tabLst>
            </a:pP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8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800" spc="-140">
                <a:solidFill>
                  <a:srgbClr val="231F20"/>
                </a:solidFill>
                <a:latin typeface="Tahoma"/>
                <a:cs typeface="Tahoma"/>
              </a:rPr>
              <a:t>/</a:t>
            </a: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 spc="-40">
                <a:solidFill>
                  <a:srgbClr val="231F20"/>
                </a:solidFill>
                <a:latin typeface="Tahoma"/>
                <a:cs typeface="Tahoma"/>
              </a:rPr>
              <a:t>/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8304" y="7093119"/>
            <a:ext cx="23431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40" b="1">
                <a:solidFill>
                  <a:srgbClr val="AC1032"/>
                </a:solidFill>
                <a:latin typeface="Trebuchet MS"/>
                <a:cs typeface="Trebuchet MS"/>
              </a:rPr>
              <a:t>134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36173" y="7093119"/>
            <a:ext cx="219710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000" spc="-15" b="1">
                <a:solidFill>
                  <a:srgbClr val="AC1032"/>
                </a:solidFill>
                <a:latin typeface="Trebuchet MS"/>
                <a:cs typeface="Trebuchet MS"/>
              </a:rPr>
              <a:t>35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8304" y="7093119"/>
            <a:ext cx="227329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60" b="1">
                <a:solidFill>
                  <a:srgbClr val="AC1032"/>
                </a:solidFill>
                <a:latin typeface="Trebuchet MS"/>
                <a:cs typeface="Trebuchet MS"/>
              </a:rPr>
              <a:t>136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33125" y="7093119"/>
            <a:ext cx="22288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000" spc="-5" b="1">
                <a:solidFill>
                  <a:srgbClr val="AC1032"/>
                </a:solidFill>
                <a:latin typeface="Trebuchet MS"/>
                <a:cs typeface="Trebuchet MS"/>
              </a:rPr>
              <a:t>37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415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Додатки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0181" y="1005923"/>
            <a:ext cx="388175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Протокол</a:t>
            </a:r>
            <a:r>
              <a:rPr dirty="0" sz="8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8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endParaRPr sz="800">
              <a:latin typeface="Tahoma"/>
              <a:cs typeface="Tahoma"/>
            </a:endParaRPr>
          </a:p>
          <a:p>
            <a:pPr algn="ctr" marL="12700" marR="5080">
              <a:lnSpc>
                <a:spcPct val="100000"/>
              </a:lnSpc>
              <a:tabLst>
                <a:tab pos="1019810" algn="l"/>
                <a:tab pos="2084070" algn="l"/>
                <a:tab pos="2442845" algn="l"/>
                <a:tab pos="3795395" algn="l"/>
              </a:tabLst>
            </a:pPr>
            <a:r>
              <a:rPr dirty="0" sz="800" spc="45" b="1">
                <a:solidFill>
                  <a:srgbClr val="231F20"/>
                </a:solidFill>
                <a:latin typeface="Tahoma"/>
                <a:cs typeface="Tahoma"/>
              </a:rPr>
              <a:t>Об</a:t>
            </a:r>
            <a:r>
              <a:rPr dirty="0" sz="800" spc="-35" b="1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dirty="0" sz="800" spc="35" b="1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днання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800" spc="-15" b="1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тирно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800" spc="35" b="1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800" spc="10" b="1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 spc="-35" b="1">
                <a:solidFill>
                  <a:srgbClr val="231F20"/>
                </a:solidFill>
                <a:latin typeface="Tahoma"/>
                <a:cs typeface="Tahoma"/>
              </a:rPr>
              <a:t>”,  </a:t>
            </a: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проведених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800" spc="5" b="1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u="sng" sz="800" spc="5" b="1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u="sng" sz="800" spc="-5" b="1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endParaRPr sz="800">
              <a:latin typeface="Tahoma"/>
              <a:cs typeface="Tahoma"/>
            </a:endParaRPr>
          </a:p>
          <a:p>
            <a:pPr algn="ctr" marL="24130">
              <a:lnSpc>
                <a:spcPct val="100000"/>
              </a:lnSpc>
              <a:tabLst>
                <a:tab pos="2084070" algn="l"/>
                <a:tab pos="3269615" algn="l"/>
                <a:tab pos="3773804" algn="l"/>
              </a:tabLst>
            </a:pP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35" b="1">
                <a:solidFill>
                  <a:srgbClr val="231F20"/>
                </a:solidFill>
                <a:latin typeface="Tahoma"/>
                <a:cs typeface="Tahoma"/>
              </a:rPr>
              <a:t>місц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зна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енням: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 spc="-45" b="1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800" spc="-15" b="1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800" spc="-20" b="1">
                <a:solidFill>
                  <a:srgbClr val="231F20"/>
                </a:solidFill>
                <a:latin typeface="Tahoma"/>
                <a:cs typeface="Tahoma"/>
              </a:rPr>
              <a:t>л.</a:t>
            </a: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 spc="-45" b="1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д.</a:t>
            </a: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297" y="1684980"/>
            <a:ext cx="868044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4710" algn="l"/>
              </a:tabLst>
            </a:pP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м.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1278" y="1684980"/>
            <a:ext cx="155384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055" algn="l"/>
                <a:tab pos="1056005" algn="l"/>
                <a:tab pos="1320165" algn="l"/>
              </a:tabLst>
            </a:pP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u="sng" sz="700" spc="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297" y="1970349"/>
            <a:ext cx="3913504" cy="311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700" spc="-17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1</a:t>
            </a:r>
            <a:r>
              <a:rPr dirty="0" u="sng" sz="700" spc="-4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.</a:t>
            </a:r>
            <a:r>
              <a:rPr dirty="0" u="sng" sz="700" spc="-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Загальн</a:t>
            </a:r>
            <a:r>
              <a:rPr dirty="0" u="sng" sz="70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а</a:t>
            </a:r>
            <a:r>
              <a:rPr dirty="0" u="sng" sz="700" spc="-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1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інформація</a:t>
            </a:r>
            <a:endParaRPr sz="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717550" algn="l"/>
                <a:tab pos="1400810" algn="l"/>
                <a:tab pos="2332990" algn="l"/>
                <a:tab pos="3504565" algn="l"/>
              </a:tabLst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Загальн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кількі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ь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співвласникі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тирно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2255719"/>
            <a:ext cx="110236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690" algn="l"/>
                <a:tab pos="1042669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u="sng" sz="700" spc="-4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(</a:t>
            </a:r>
            <a:r>
              <a:rPr dirty="0" u="sng" sz="700" spc="-4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	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).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9897" y="2362399"/>
            <a:ext cx="396430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Загальна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площа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всіх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будинку:</a:t>
            </a:r>
            <a:endParaRPr sz="7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tabLst>
                <a:tab pos="231140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baseline="34722" sz="600" spc="22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</a:pP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взяли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участь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особисто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та/або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через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представників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кількості</a:t>
            </a:r>
            <a:endParaRPr sz="7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tabLst>
                <a:tab pos="274320" algn="l"/>
                <a:tab pos="1355725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dirty="0" u="sng" sz="700" spc="-5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осіб,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яким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належать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та/або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нежитлові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примі-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9864" y="2789096"/>
            <a:ext cx="396430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>
              <a:lnSpc>
                <a:spcPct val="100000"/>
              </a:lnSpc>
              <a:spcBef>
                <a:spcPts val="100"/>
              </a:spcBef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щення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загальною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площею</a:t>
            </a:r>
            <a:r>
              <a:rPr dirty="0" u="sng" sz="700" spc="6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   </a:t>
            </a:r>
            <a:r>
              <a:rPr dirty="0" u="sng" sz="700" spc="17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baseline="34722" sz="600" spc="15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algn="just" marL="38100" marR="30480">
              <a:lnSpc>
                <a:spcPct val="100000"/>
              </a:lnSpc>
              <a:tabLst>
                <a:tab pos="2290445" algn="l"/>
              </a:tabLst>
            </a:pP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письмовому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опитуванні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взяли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участь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особисто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та/або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через представників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власники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кількості</a:t>
            </a:r>
            <a:r>
              <a:rPr dirty="0" u="sng" sz="700" spc="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   </a:t>
            </a:r>
            <a:r>
              <a:rPr dirty="0" u="sng" sz="700" spc="28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dirty="0" u="sng" sz="700" spc="-5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особи,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яким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належать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та/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нежитлові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приміщення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загальною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площею</a:t>
            </a:r>
            <a:r>
              <a:rPr dirty="0" u="sng" sz="700" spc="32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baseline="34722" sz="600" spc="22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7908" y="2665929"/>
            <a:ext cx="3965575" cy="2091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1115">
              <a:lnSpc>
                <a:spcPct val="100000"/>
              </a:lnSpc>
              <a:spcBef>
                <a:spcPts val="100"/>
              </a:spcBef>
              <a:tabLst>
                <a:tab pos="1066800" algn="l"/>
              </a:tabLst>
            </a:pPr>
            <a:r>
              <a:rPr dirty="0" sz="700" spc="-45" b="1">
                <a:solidFill>
                  <a:srgbClr val="231F20"/>
                </a:solidFill>
                <a:latin typeface="Tahoma"/>
                <a:cs typeface="Tahoma"/>
              </a:rPr>
              <a:t>3.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20" b="1">
                <a:solidFill>
                  <a:srgbClr val="231F20"/>
                </a:solidFill>
                <a:latin typeface="Tahoma"/>
                <a:cs typeface="Tahoma"/>
              </a:rPr>
              <a:t>Слухали:</a:t>
            </a:r>
            <a:r>
              <a:rPr dirty="0" sz="700" spc="1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статуту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”.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0"/>
              </a:spcBef>
            </a:pP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Виступили:</a:t>
            </a:r>
            <a:endParaRPr sz="700">
              <a:latin typeface="Tahoma"/>
              <a:cs typeface="Tahoma"/>
            </a:endParaRPr>
          </a:p>
          <a:p>
            <a:pPr algn="just" marL="217804" marR="31115">
              <a:lnSpc>
                <a:spcPct val="100000"/>
              </a:lnSpc>
              <a:spcBef>
                <a:spcPts val="285"/>
              </a:spcBef>
              <a:tabLst>
                <a:tab pos="2014855" algn="l"/>
                <a:tab pos="3471545" algn="l"/>
              </a:tabLst>
            </a:pPr>
            <a:r>
              <a:rPr dirty="0" u="sng" baseline="35714" sz="105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baseline="35714" sz="1050">
                <a:solidFill>
                  <a:srgbClr val="231F20"/>
                </a:solidFill>
                <a:latin typeface="Times New Roman"/>
                <a:cs typeface="Times New Roman"/>
              </a:rPr>
              <a:t>  </a:t>
            </a:r>
            <a:r>
              <a:rPr dirty="0" baseline="35714" sz="1050" spc="1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7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запропонували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затвердити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статут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редак-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ції,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запропонованій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ініціативною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групою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скликання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зборів.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5"/>
              </a:spcBef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Голосували:</a:t>
            </a:r>
            <a:endParaRPr sz="700">
              <a:latin typeface="Tahoma"/>
              <a:cs typeface="Tahoma"/>
            </a:endParaRPr>
          </a:p>
          <a:p>
            <a:pPr algn="just" marL="217804" marR="31115">
              <a:lnSpc>
                <a:spcPct val="100000"/>
              </a:lnSpc>
              <a:spcBef>
                <a:spcPts val="284"/>
              </a:spcBef>
              <a:tabLst>
                <a:tab pos="873760" algn="l"/>
              </a:tabLst>
            </a:pPr>
            <a:r>
              <a:rPr dirty="0" sz="700" spc="55">
                <a:latin typeface="Tahoma"/>
                <a:cs typeface="Tahoma"/>
              </a:rPr>
              <a:t>Затвердити </a:t>
            </a:r>
            <a:r>
              <a:rPr dirty="0" sz="700" spc="165">
                <a:latin typeface="Tahoma"/>
                <a:cs typeface="Tahoma"/>
              </a:rPr>
              <a:t> </a:t>
            </a:r>
            <a:r>
              <a:rPr dirty="0" sz="700" spc="25">
                <a:latin typeface="Tahoma"/>
                <a:cs typeface="Tahoma"/>
              </a:rPr>
              <a:t>статут </a:t>
            </a:r>
            <a:r>
              <a:rPr dirty="0" sz="700" spc="19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Об’єднання </a:t>
            </a:r>
            <a:r>
              <a:rPr dirty="0" sz="700" spc="16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співвласників </a:t>
            </a:r>
            <a:r>
              <a:rPr dirty="0" sz="700" spc="16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багатоквартирного </a:t>
            </a:r>
            <a:r>
              <a:rPr dirty="0" sz="700" spc="17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будинку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 </a:t>
            </a:r>
            <a:r>
              <a:rPr dirty="0" sz="700" spc="-15">
                <a:latin typeface="Tahoma"/>
                <a:cs typeface="Tahoma"/>
              </a:rPr>
              <a:t>“</a:t>
            </a:r>
            <a:r>
              <a:rPr dirty="0" u="sng" sz="700" spc="-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15">
                <a:latin typeface="Tahoma"/>
                <a:cs typeface="Tahoma"/>
              </a:rPr>
              <a:t>” </a:t>
            </a:r>
            <a:r>
              <a:rPr dirty="0" sz="700" spc="40">
                <a:latin typeface="Tahoma"/>
                <a:cs typeface="Tahoma"/>
              </a:rPr>
              <a:t>у редакції, </a:t>
            </a:r>
            <a:r>
              <a:rPr dirty="0" sz="700" spc="65">
                <a:latin typeface="Tahoma"/>
                <a:cs typeface="Tahoma"/>
              </a:rPr>
              <a:t>запропонованій </a:t>
            </a:r>
            <a:r>
              <a:rPr dirty="0" sz="700" spc="50">
                <a:latin typeface="Tahoma"/>
                <a:cs typeface="Tahoma"/>
              </a:rPr>
              <a:t>ініціативною </a:t>
            </a:r>
            <a:r>
              <a:rPr dirty="0" sz="700" spc="60">
                <a:latin typeface="Tahoma"/>
                <a:cs typeface="Tahoma"/>
              </a:rPr>
              <a:t>групою </a:t>
            </a:r>
            <a:r>
              <a:rPr dirty="0" sz="700" spc="40">
                <a:latin typeface="Tahoma"/>
                <a:cs typeface="Tahoma"/>
              </a:rPr>
              <a:t>зі </a:t>
            </a:r>
            <a:r>
              <a:rPr dirty="0" sz="700" spc="60">
                <a:latin typeface="Tahoma"/>
                <a:cs typeface="Tahoma"/>
              </a:rPr>
              <a:t>скликання </a:t>
            </a:r>
            <a:r>
              <a:rPr dirty="0" sz="700" spc="65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установчих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зборів.</a:t>
            </a:r>
            <a:endParaRPr sz="700">
              <a:latin typeface="Tahoma"/>
              <a:cs typeface="Tahoma"/>
            </a:endParaRPr>
          </a:p>
          <a:p>
            <a:pPr marL="398145" marR="30480">
              <a:lnSpc>
                <a:spcPct val="100000"/>
              </a:lnSpc>
              <a:spcBef>
                <a:spcPts val="280"/>
              </a:spcBef>
              <a:tabLst>
                <a:tab pos="922019" algn="l"/>
                <a:tab pos="2098675" algn="l"/>
                <a:tab pos="3185160" algn="l"/>
              </a:tabLst>
            </a:pPr>
            <a:r>
              <a:rPr dirty="0" sz="700" spc="15">
                <a:latin typeface="Tahoma"/>
                <a:cs typeface="Tahoma"/>
              </a:rPr>
              <a:t>“за”</a:t>
            </a:r>
            <a:r>
              <a:rPr dirty="0" sz="700" spc="40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35">
                <a:latin typeface="Tahoma"/>
                <a:cs typeface="Tahoma"/>
              </a:rPr>
              <a:t>(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 </a:t>
            </a:r>
            <a:r>
              <a:rPr dirty="0" sz="700" spc="55">
                <a:latin typeface="Tahoma"/>
                <a:cs typeface="Tahoma"/>
              </a:rPr>
              <a:t>співвласників, </a:t>
            </a:r>
            <a:r>
              <a:rPr dirty="0" sz="700" spc="50">
                <a:latin typeface="Tahoma"/>
                <a:cs typeface="Tahoma"/>
              </a:rPr>
              <a:t>загальна </a:t>
            </a:r>
            <a:r>
              <a:rPr dirty="0" sz="700" spc="70">
                <a:latin typeface="Tahoma"/>
                <a:cs typeface="Tahoma"/>
              </a:rPr>
              <a:t>площа </a:t>
            </a:r>
            <a:r>
              <a:rPr dirty="0" sz="700" spc="55">
                <a:latin typeface="Tahoma"/>
                <a:cs typeface="Tahoma"/>
              </a:rPr>
              <a:t>квар-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25">
                <a:latin typeface="Tahoma"/>
                <a:cs typeface="Tahoma"/>
              </a:rPr>
              <a:t>та/або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нежитлових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становить</a:t>
            </a:r>
            <a:r>
              <a:rPr dirty="0" u="sng" sz="700" spc="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20">
                <a:latin typeface="Tahoma"/>
                <a:cs typeface="Tahoma"/>
              </a:rPr>
              <a:t>м</a:t>
            </a:r>
            <a:r>
              <a:rPr dirty="0" baseline="34722" sz="600" spc="30">
                <a:latin typeface="Tahoma"/>
                <a:cs typeface="Tahoma"/>
              </a:rPr>
              <a:t>2</a:t>
            </a:r>
            <a:r>
              <a:rPr dirty="0" sz="700" spc="20">
                <a:latin typeface="Tahoma"/>
                <a:cs typeface="Tahoma"/>
              </a:rPr>
              <a:t>,</a:t>
            </a:r>
            <a:r>
              <a:rPr dirty="0" sz="700" spc="7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7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397510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г</a:t>
            </a:r>
            <a:r>
              <a:rPr dirty="0" sz="700" spc="65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</a:t>
            </a:r>
            <a:r>
              <a:rPr dirty="0" sz="700" spc="60">
                <a:latin typeface="Tahoma"/>
                <a:cs typeface="Tahoma"/>
              </a:rPr>
              <a:t>в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  <a:p>
            <a:pPr marL="397510" marR="31115">
              <a:lnSpc>
                <a:spcPct val="100000"/>
              </a:lnSpc>
              <a:spcBef>
                <a:spcPts val="285"/>
              </a:spcBef>
              <a:tabLst>
                <a:tab pos="1150620" algn="l"/>
                <a:tab pos="2331085" algn="l"/>
                <a:tab pos="3249295" algn="l"/>
              </a:tabLst>
            </a:pPr>
            <a:r>
              <a:rPr dirty="0" sz="700" spc="40">
                <a:latin typeface="Tahoma"/>
                <a:cs typeface="Tahoma"/>
              </a:rPr>
              <a:t>“проти”</a:t>
            </a:r>
            <a:r>
              <a:rPr dirty="0" sz="700" spc="254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(</a:t>
            </a:r>
            <a:r>
              <a:rPr dirty="0" u="sng" sz="700" spc="-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5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співвласників,</a:t>
            </a:r>
            <a:r>
              <a:rPr dirty="0" sz="700" spc="229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загальна</a:t>
            </a:r>
            <a:r>
              <a:rPr dirty="0" sz="700" spc="229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площа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</a:t>
            </a:r>
            <a:r>
              <a:rPr dirty="0" sz="700" spc="50">
                <a:latin typeface="Tahoma"/>
                <a:cs typeface="Tahoma"/>
              </a:rPr>
              <a:t>р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та</a:t>
            </a:r>
            <a:r>
              <a:rPr dirty="0" sz="700" spc="-50">
                <a:latin typeface="Tahoma"/>
                <a:cs typeface="Tahoma"/>
              </a:rPr>
              <a:t>/</a:t>
            </a:r>
            <a:r>
              <a:rPr dirty="0" sz="700" spc="60">
                <a:latin typeface="Tahoma"/>
                <a:cs typeface="Tahoma"/>
              </a:rPr>
              <a:t>або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н</a:t>
            </a:r>
            <a:r>
              <a:rPr dirty="0" sz="700" spc="50">
                <a:latin typeface="Tahoma"/>
                <a:cs typeface="Tahoma"/>
              </a:rPr>
              <a:t>е</a:t>
            </a:r>
            <a:r>
              <a:rPr dirty="0" sz="700" spc="55">
                <a:latin typeface="Tahoma"/>
                <a:cs typeface="Tahoma"/>
              </a:rPr>
              <a:t>жи</a:t>
            </a:r>
            <a:r>
              <a:rPr dirty="0" sz="700" spc="15">
                <a:latin typeface="Tahoma"/>
                <a:cs typeface="Tahoma"/>
              </a:rPr>
              <a:t>т</a:t>
            </a:r>
            <a:r>
              <a:rPr dirty="0" sz="700" spc="55">
                <a:latin typeface="Tahoma"/>
                <a:cs typeface="Tahoma"/>
              </a:rPr>
              <a:t>лових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</a:t>
            </a:r>
            <a:r>
              <a:rPr dirty="0" sz="700" spc="45">
                <a:latin typeface="Tahoma"/>
                <a:cs typeface="Tahoma"/>
              </a:rPr>
              <a:t>тановить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100">
                <a:latin typeface="Tahoma"/>
                <a:cs typeface="Tahoma"/>
              </a:rPr>
              <a:t>м</a:t>
            </a:r>
            <a:r>
              <a:rPr dirty="0" baseline="34722" sz="600" spc="15">
                <a:latin typeface="Tahoma"/>
                <a:cs typeface="Tahoma"/>
              </a:rPr>
              <a:t>2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397510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dirty="0" u="sng" sz="7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г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лосів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4"/>
              </a:spcBef>
            </a:pPr>
            <a:r>
              <a:rPr dirty="0" sz="700" spc="9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ішення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30" b="1">
                <a:latin typeface="Tahoma"/>
                <a:cs typeface="Tahoma"/>
              </a:rPr>
              <a:t>прийня</a:t>
            </a:r>
            <a:r>
              <a:rPr dirty="0" sz="700" b="1">
                <a:latin typeface="Tahoma"/>
                <a:cs typeface="Tahoma"/>
              </a:rPr>
              <a:t>т</a:t>
            </a:r>
            <a:r>
              <a:rPr dirty="0" sz="700" spc="20" b="1">
                <a:latin typeface="Tahoma"/>
                <a:cs typeface="Tahoma"/>
              </a:rPr>
              <a:t>о</a:t>
            </a:r>
            <a:r>
              <a:rPr dirty="0" sz="700" spc="-40" b="1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257" y="3358512"/>
            <a:ext cx="3913504" cy="1450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4300" indent="-10223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114935" algn="l"/>
              </a:tabLst>
            </a:pPr>
            <a:r>
              <a:rPr dirty="0" u="sng" sz="700" spc="2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Порядок</a:t>
            </a:r>
            <a:r>
              <a:rPr dirty="0" u="sng" sz="700" spc="-3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3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денний</a:t>
            </a:r>
            <a:r>
              <a:rPr dirty="0" u="sng" sz="700" spc="-3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Зборів</a:t>
            </a:r>
            <a:endParaRPr sz="700">
              <a:latin typeface="Tahoma"/>
              <a:cs typeface="Tahoma"/>
            </a:endParaRPr>
          </a:p>
          <a:p>
            <a:pPr lvl="1" marL="372110" indent="-144145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372745" algn="l"/>
              </a:tabLst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Обр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анн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лов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Зборів.</a:t>
            </a:r>
            <a:endParaRPr sz="700">
              <a:latin typeface="Tahoma"/>
              <a:cs typeface="Tahoma"/>
            </a:endParaRPr>
          </a:p>
          <a:p>
            <a:pPr lvl="1" marL="372110" indent="-14414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372745" algn="l"/>
                <a:tab pos="3850004" algn="l"/>
              </a:tabLst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творенн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Об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днанн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співвласникі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тирно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lvl="1" marL="372745" marR="5080" indent="-144145">
              <a:lnSpc>
                <a:spcPct val="100000"/>
              </a:lnSpc>
              <a:spcBef>
                <a:spcPts val="284"/>
              </a:spcBef>
              <a:buAutoNum type="arabicPeriod"/>
              <a:tabLst>
                <a:tab pos="372745" algn="l"/>
                <a:tab pos="840740" algn="l"/>
              </a:tabLst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статуту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2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”.</a:t>
            </a:r>
            <a:endParaRPr sz="700">
              <a:latin typeface="Tahoma"/>
              <a:cs typeface="Tahoma"/>
            </a:endParaRPr>
          </a:p>
          <a:p>
            <a:pPr lvl="1" marL="372745" marR="5080" indent="-144145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372745" algn="l"/>
                <a:tab pos="840740" algn="l"/>
              </a:tabLst>
            </a:pP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Вибори</a:t>
            </a:r>
            <a:r>
              <a:rPr dirty="0" sz="7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правління</a:t>
            </a:r>
            <a:r>
              <a:rPr dirty="0" sz="7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2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”.</a:t>
            </a:r>
            <a:endParaRPr sz="700">
              <a:latin typeface="Tahoma"/>
              <a:cs typeface="Tahoma"/>
            </a:endParaRPr>
          </a:p>
          <a:p>
            <a:pPr lvl="1" marL="372110" marR="5080" indent="-14414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372745" algn="l"/>
                <a:tab pos="1136650" algn="l"/>
              </a:tabLst>
            </a:pP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Вибори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ревізійної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комісії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динку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2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”.</a:t>
            </a:r>
            <a:endParaRPr sz="700">
              <a:latin typeface="Tahoma"/>
              <a:cs typeface="Tahoma"/>
            </a:endParaRPr>
          </a:p>
          <a:p>
            <a:pPr lvl="1" marL="372110" marR="5715" indent="-144145">
              <a:lnSpc>
                <a:spcPct val="100000"/>
              </a:lnSpc>
              <a:spcBef>
                <a:spcPts val="284"/>
              </a:spcBef>
              <a:buAutoNum type="arabicPeriod"/>
              <a:tabLst>
                <a:tab pos="372745" algn="l"/>
                <a:tab pos="3361054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700" spc="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повноважень</a:t>
            </a:r>
            <a:r>
              <a:rPr dirty="0" sz="700" spc="2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представнику</a:t>
            </a:r>
            <a:r>
              <a:rPr dirty="0" sz="700" spc="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700" spc="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700" spc="2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державної</a:t>
            </a:r>
            <a:r>
              <a:rPr dirty="0" sz="700" spc="2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реєстрації </a:t>
            </a:r>
            <a:r>
              <a:rPr dirty="0" sz="700" spc="-2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2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”.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9941" y="4962714"/>
            <a:ext cx="3965575" cy="1843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u="sng" sz="700" spc="1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Розгляд</a:t>
            </a:r>
            <a:r>
              <a:rPr dirty="0" u="sng" sz="700" spc="-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питань</a:t>
            </a:r>
            <a:r>
              <a:rPr dirty="0" u="sng" sz="700" spc="-1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порядку</a:t>
            </a:r>
            <a:r>
              <a:rPr dirty="0" u="sng" sz="700" spc="-2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денного</a:t>
            </a:r>
            <a:r>
              <a:rPr dirty="0" sz="700" spc="10" b="1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7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565"/>
              </a:spcBef>
            </a:pPr>
            <a:r>
              <a:rPr dirty="0" sz="700" spc="-105" b="1">
                <a:solidFill>
                  <a:srgbClr val="231F20"/>
                </a:solidFill>
                <a:latin typeface="Tahoma"/>
                <a:cs typeface="Tahoma"/>
              </a:rPr>
              <a:t>1.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 b="1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л</a:t>
            </a:r>
            <a:r>
              <a:rPr dirty="0" sz="700" spc="-10" b="1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20" b="1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700" spc="-5" b="1">
                <a:solidFill>
                  <a:srgbClr val="231F20"/>
                </a:solidFill>
                <a:latin typeface="Tahoma"/>
                <a:cs typeface="Tahoma"/>
              </a:rPr>
              <a:t>али:</a:t>
            </a:r>
            <a:r>
              <a:rPr dirty="0" sz="7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Об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лови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Зборів.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5"/>
              </a:spcBef>
            </a:pP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Виступили: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4"/>
              </a:spcBef>
              <a:tabLst>
                <a:tab pos="2014855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запропонували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об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ати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ловою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tabLst>
                <a:tab pos="3907790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0"/>
              </a:spcBef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Голосували: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5"/>
              </a:spcBef>
              <a:tabLst>
                <a:tab pos="3879850" algn="l"/>
              </a:tabLst>
            </a:pPr>
            <a:r>
              <a:rPr dirty="0" sz="700" spc="65">
                <a:latin typeface="Tahoma"/>
                <a:cs typeface="Tahoma"/>
              </a:rPr>
              <a:t>Обрати</a:t>
            </a:r>
            <a:r>
              <a:rPr dirty="0" sz="700" spc="-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головою</a:t>
            </a:r>
            <a:r>
              <a:rPr dirty="0" sz="700" spc="-35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Зборів</a:t>
            </a:r>
            <a:r>
              <a:rPr dirty="0" u="sng" sz="700" spc="6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65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algn="just" marL="397510" marR="31115">
              <a:lnSpc>
                <a:spcPct val="100000"/>
              </a:lnSpc>
              <a:spcBef>
                <a:spcPts val="284"/>
              </a:spcBef>
              <a:tabLst>
                <a:tab pos="2038350" algn="l"/>
                <a:tab pos="2857500" algn="l"/>
              </a:tabLst>
            </a:pPr>
            <a:r>
              <a:rPr dirty="0" sz="700" spc="15">
                <a:latin typeface="Tahoma"/>
                <a:cs typeface="Tahoma"/>
              </a:rPr>
              <a:t>“за”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    </a:t>
            </a:r>
            <a:r>
              <a:rPr dirty="0" u="sng" sz="7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40">
                <a:latin typeface="Tahoma"/>
                <a:cs typeface="Tahoma"/>
              </a:rPr>
              <a:t>(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співвласників,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загальна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площа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</a:t>
            </a:r>
            <a:r>
              <a:rPr dirty="0" sz="700" spc="50">
                <a:latin typeface="Tahoma"/>
                <a:cs typeface="Tahoma"/>
              </a:rPr>
              <a:t>р</a:t>
            </a:r>
            <a:r>
              <a:rPr dirty="0" sz="700" spc="50">
                <a:latin typeface="Tahoma"/>
                <a:cs typeface="Tahoma"/>
              </a:rPr>
              <a:t>тир  </a:t>
            </a:r>
            <a:r>
              <a:rPr dirty="0" sz="700">
                <a:latin typeface="Tahoma"/>
                <a:cs typeface="Tahoma"/>
              </a:rPr>
              <a:t>та</a:t>
            </a:r>
            <a:r>
              <a:rPr dirty="0" sz="700" spc="-50">
                <a:latin typeface="Tahoma"/>
                <a:cs typeface="Tahoma"/>
              </a:rPr>
              <a:t>/</a:t>
            </a:r>
            <a:r>
              <a:rPr dirty="0" sz="700" spc="60">
                <a:latin typeface="Tahoma"/>
                <a:cs typeface="Tahoma"/>
              </a:rPr>
              <a:t>або</a:t>
            </a:r>
            <a:r>
              <a:rPr dirty="0" sz="700" spc="-30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н</a:t>
            </a:r>
            <a:r>
              <a:rPr dirty="0" sz="700" spc="50">
                <a:latin typeface="Tahoma"/>
                <a:cs typeface="Tahoma"/>
              </a:rPr>
              <a:t>е</a:t>
            </a:r>
            <a:r>
              <a:rPr dirty="0" sz="700" spc="55">
                <a:latin typeface="Tahoma"/>
                <a:cs typeface="Tahoma"/>
              </a:rPr>
              <a:t>жи</a:t>
            </a:r>
            <a:r>
              <a:rPr dirty="0" sz="700" spc="15">
                <a:latin typeface="Tahoma"/>
                <a:cs typeface="Tahoma"/>
              </a:rPr>
              <a:t>т</a:t>
            </a:r>
            <a:r>
              <a:rPr dirty="0" sz="700" spc="55">
                <a:latin typeface="Tahoma"/>
                <a:cs typeface="Tahoma"/>
              </a:rPr>
              <a:t>лових</a:t>
            </a:r>
            <a:r>
              <a:rPr dirty="0" sz="700" spc="-30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-3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-3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</a:t>
            </a:r>
            <a:r>
              <a:rPr dirty="0" sz="700" spc="45">
                <a:latin typeface="Tahoma"/>
                <a:cs typeface="Tahoma"/>
              </a:rPr>
              <a:t>тановить</a:t>
            </a:r>
            <a:r>
              <a:rPr dirty="0" sz="700" spc="-30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100">
                <a:latin typeface="Tahoma"/>
                <a:cs typeface="Tahoma"/>
              </a:rPr>
              <a:t>м</a:t>
            </a:r>
            <a:r>
              <a:rPr dirty="0" baseline="34722" sz="600" spc="15">
                <a:latin typeface="Tahoma"/>
                <a:cs typeface="Tahoma"/>
              </a:rPr>
              <a:t>2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30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-3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складає</a:t>
            </a:r>
            <a:r>
              <a:rPr dirty="0" sz="700" spc="-30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dirty="0" u="sng" sz="7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30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г</a:t>
            </a:r>
            <a:r>
              <a:rPr dirty="0" sz="700" spc="70">
                <a:latin typeface="Tahoma"/>
                <a:cs typeface="Tahoma"/>
              </a:rPr>
              <a:t>о</a:t>
            </a:r>
            <a:r>
              <a:rPr dirty="0" sz="700" spc="10">
                <a:latin typeface="Tahoma"/>
                <a:cs typeface="Tahoma"/>
              </a:rPr>
              <a:t>- </a:t>
            </a:r>
            <a:r>
              <a:rPr dirty="0" sz="700" spc="5">
                <a:latin typeface="Times New Roman"/>
                <a:cs typeface="Times New Roman"/>
              </a:rPr>
              <a:t> </a:t>
            </a:r>
            <a:r>
              <a:rPr dirty="0" sz="700" spc="55">
                <a:latin typeface="Tahoma"/>
                <a:cs typeface="Tahoma"/>
              </a:rPr>
              <a:t>лосів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співвласників,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присутніх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на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35">
                <a:latin typeface="Tahoma"/>
                <a:cs typeface="Tahoma"/>
              </a:rPr>
              <a:t>Зборах;</a:t>
            </a:r>
            <a:endParaRPr sz="700">
              <a:latin typeface="Tahoma"/>
              <a:cs typeface="Tahoma"/>
            </a:endParaRPr>
          </a:p>
          <a:p>
            <a:pPr algn="just" marL="397510" marR="31115">
              <a:lnSpc>
                <a:spcPct val="100000"/>
              </a:lnSpc>
              <a:spcBef>
                <a:spcPts val="280"/>
              </a:spcBef>
              <a:tabLst>
                <a:tab pos="2331085" algn="l"/>
                <a:tab pos="3249295" algn="l"/>
              </a:tabLst>
            </a:pPr>
            <a:r>
              <a:rPr dirty="0" sz="700" spc="40">
                <a:latin typeface="Tahoma"/>
                <a:cs typeface="Tahoma"/>
              </a:rPr>
              <a:t>“проти”</a:t>
            </a:r>
            <a:r>
              <a:rPr dirty="0" sz="700" spc="245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16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     </a:t>
            </a:r>
            <a:r>
              <a:rPr dirty="0" sz="700" spc="165">
                <a:latin typeface="Tahoma"/>
                <a:cs typeface="Tahoma"/>
              </a:rPr>
              <a:t> </a:t>
            </a:r>
            <a:r>
              <a:rPr dirty="0" sz="700" spc="-40">
                <a:latin typeface="Tahoma"/>
                <a:cs typeface="Tahoma"/>
              </a:rPr>
              <a:t>(</a:t>
            </a:r>
            <a:r>
              <a:rPr dirty="0" u="sng" sz="700" spc="-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5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співвласників,</a:t>
            </a:r>
            <a:r>
              <a:rPr dirty="0" sz="700" spc="229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загальна</a:t>
            </a:r>
            <a:r>
              <a:rPr dirty="0" sz="700" spc="229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площа </a:t>
            </a:r>
            <a:r>
              <a:rPr dirty="0" sz="700" spc="-21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</a:t>
            </a:r>
            <a:r>
              <a:rPr dirty="0" sz="700" spc="50">
                <a:latin typeface="Tahoma"/>
                <a:cs typeface="Tahoma"/>
              </a:rPr>
              <a:t>р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та</a:t>
            </a:r>
            <a:r>
              <a:rPr dirty="0" sz="700" spc="-50">
                <a:latin typeface="Tahoma"/>
                <a:cs typeface="Tahoma"/>
              </a:rPr>
              <a:t>/</a:t>
            </a:r>
            <a:r>
              <a:rPr dirty="0" sz="700" spc="60">
                <a:latin typeface="Tahoma"/>
                <a:cs typeface="Tahoma"/>
              </a:rPr>
              <a:t>або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н</a:t>
            </a:r>
            <a:r>
              <a:rPr dirty="0" sz="700" spc="50">
                <a:latin typeface="Tahoma"/>
                <a:cs typeface="Tahoma"/>
              </a:rPr>
              <a:t>е</a:t>
            </a:r>
            <a:r>
              <a:rPr dirty="0" sz="700" spc="55">
                <a:latin typeface="Tahoma"/>
                <a:cs typeface="Tahoma"/>
              </a:rPr>
              <a:t>жи</a:t>
            </a:r>
            <a:r>
              <a:rPr dirty="0" sz="700" spc="15">
                <a:latin typeface="Tahoma"/>
                <a:cs typeface="Tahoma"/>
              </a:rPr>
              <a:t>т</a:t>
            </a:r>
            <a:r>
              <a:rPr dirty="0" sz="700" spc="55">
                <a:latin typeface="Tahoma"/>
                <a:cs typeface="Tahoma"/>
              </a:rPr>
              <a:t>лових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</a:t>
            </a:r>
            <a:r>
              <a:rPr dirty="0" sz="700" spc="45">
                <a:latin typeface="Tahoma"/>
                <a:cs typeface="Tahoma"/>
              </a:rPr>
              <a:t>тановить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105">
                <a:latin typeface="Tahoma"/>
                <a:cs typeface="Tahoma"/>
              </a:rPr>
              <a:t>м</a:t>
            </a:r>
            <a:r>
              <a:rPr dirty="0" baseline="34722" sz="600" spc="15">
                <a:latin typeface="Tahoma"/>
                <a:cs typeface="Tahoma"/>
              </a:rPr>
              <a:t>2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algn="just" marL="397510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dirty="0" u="sng" sz="7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г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лосів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співвласників,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85">
                <a:latin typeface="Tahoma"/>
                <a:cs typeface="Tahoma"/>
              </a:rPr>
              <a:t>при</a:t>
            </a:r>
            <a:r>
              <a:rPr dirty="0" sz="700" spc="60">
                <a:latin typeface="Tahoma"/>
                <a:cs typeface="Tahoma"/>
              </a:rPr>
              <a:t>с</a:t>
            </a:r>
            <a:r>
              <a:rPr dirty="0" sz="700" spc="40">
                <a:latin typeface="Tahoma"/>
                <a:cs typeface="Tahoma"/>
              </a:rPr>
              <a:t>у</a:t>
            </a:r>
            <a:r>
              <a:rPr dirty="0" sz="700" spc="30">
                <a:latin typeface="Tahoma"/>
                <a:cs typeface="Tahoma"/>
              </a:rPr>
              <a:t>тніх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на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Збо</a:t>
            </a:r>
            <a:r>
              <a:rPr dirty="0" sz="700" spc="70">
                <a:latin typeface="Tahoma"/>
                <a:cs typeface="Tahoma"/>
              </a:rPr>
              <a:t>р</a:t>
            </a:r>
            <a:r>
              <a:rPr dirty="0" sz="700" spc="-5">
                <a:latin typeface="Tahoma"/>
                <a:cs typeface="Tahoma"/>
              </a:rPr>
              <a:t>ах.</a:t>
            </a:r>
            <a:endParaRPr sz="700">
              <a:latin typeface="Tahoma"/>
              <a:cs typeface="Tahoma"/>
            </a:endParaRPr>
          </a:p>
          <a:p>
            <a:pPr algn="just" marL="217804">
              <a:lnSpc>
                <a:spcPct val="100000"/>
              </a:lnSpc>
              <a:spcBef>
                <a:spcPts val="285"/>
              </a:spcBef>
            </a:pPr>
            <a:r>
              <a:rPr dirty="0" sz="700" spc="9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ішення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30" b="1">
                <a:latin typeface="Tahoma"/>
                <a:cs typeface="Tahoma"/>
              </a:rPr>
              <a:t>прийня</a:t>
            </a:r>
            <a:r>
              <a:rPr dirty="0" sz="700" b="1">
                <a:latin typeface="Tahoma"/>
                <a:cs typeface="Tahoma"/>
              </a:rPr>
              <a:t>т</a:t>
            </a:r>
            <a:r>
              <a:rPr dirty="0" sz="700" spc="20" b="1">
                <a:latin typeface="Tahoma"/>
                <a:cs typeface="Tahoma"/>
              </a:rPr>
              <a:t>о</a:t>
            </a:r>
            <a:r>
              <a:rPr dirty="0" sz="700" spc="-40" b="1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97906" y="5231560"/>
            <a:ext cx="3785870" cy="1592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1115">
              <a:lnSpc>
                <a:spcPct val="100000"/>
              </a:lnSpc>
              <a:spcBef>
                <a:spcPts val="100"/>
              </a:spcBef>
              <a:tabLst>
                <a:tab pos="1878964" algn="l"/>
                <a:tab pos="3225165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700" spc="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запропонували</a:t>
            </a:r>
            <a:r>
              <a:rPr dirty="0" sz="700" spc="3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обрати</a:t>
            </a:r>
            <a:r>
              <a:rPr dirty="0" sz="700" spc="3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правління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2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2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2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3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sz="700" spc="229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229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складі:</a:t>
            </a:r>
            <a:endParaRPr sz="700">
              <a:latin typeface="Tahoma"/>
              <a:cs typeface="Tahoma"/>
            </a:endParaRPr>
          </a:p>
          <a:p>
            <a:pPr marL="38100">
              <a:lnSpc>
                <a:spcPts val="695"/>
              </a:lnSpc>
              <a:tabLst>
                <a:tab pos="3728085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baseline="-11904" sz="1050" spc="-97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baseline="-11904" sz="105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425"/>
              </a:spcBef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Голосували:</a:t>
            </a:r>
            <a:endParaRPr sz="700">
              <a:latin typeface="Tahoma"/>
              <a:cs typeface="Tahoma"/>
            </a:endParaRPr>
          </a:p>
          <a:p>
            <a:pPr marL="38100" marR="31115">
              <a:lnSpc>
                <a:spcPct val="100000"/>
              </a:lnSpc>
              <a:spcBef>
                <a:spcPts val="284"/>
              </a:spcBef>
              <a:tabLst>
                <a:tab pos="560705" algn="l"/>
                <a:tab pos="3726815" algn="l"/>
              </a:tabLst>
            </a:pPr>
            <a:r>
              <a:rPr dirty="0" sz="700" spc="65">
                <a:latin typeface="Tahoma"/>
                <a:cs typeface="Tahoma"/>
              </a:rPr>
              <a:t>Обрати </a:t>
            </a:r>
            <a:r>
              <a:rPr dirty="0" sz="700" spc="14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правління </a:t>
            </a:r>
            <a:r>
              <a:rPr dirty="0" sz="700" spc="14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Об’єднання </a:t>
            </a:r>
            <a:r>
              <a:rPr dirty="0" sz="700" spc="15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співвласників </a:t>
            </a:r>
            <a:r>
              <a:rPr dirty="0" sz="700" spc="15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багатоквартирного </a:t>
            </a:r>
            <a:r>
              <a:rPr dirty="0" sz="700" spc="16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будинку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-15">
                <a:latin typeface="Tahoma"/>
                <a:cs typeface="Tahoma"/>
              </a:rPr>
              <a:t>“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15">
                <a:latin typeface="Tahoma"/>
                <a:cs typeface="Tahoma"/>
              </a:rPr>
              <a:t>”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у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складі:</a:t>
            </a:r>
            <a:r>
              <a:rPr dirty="0" sz="700" spc="-65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65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marL="217804" marR="30480">
              <a:lnSpc>
                <a:spcPct val="100000"/>
              </a:lnSpc>
              <a:spcBef>
                <a:spcPts val="280"/>
              </a:spcBef>
              <a:tabLst>
                <a:tab pos="742315" algn="l"/>
                <a:tab pos="1918970" algn="l"/>
                <a:tab pos="3004820" algn="l"/>
              </a:tabLst>
            </a:pPr>
            <a:r>
              <a:rPr dirty="0" sz="700" spc="15">
                <a:latin typeface="Tahoma"/>
                <a:cs typeface="Tahoma"/>
              </a:rPr>
              <a:t>“за”</a:t>
            </a:r>
            <a:r>
              <a:rPr dirty="0" sz="700" spc="40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35">
                <a:latin typeface="Tahoma"/>
                <a:cs typeface="Tahoma"/>
              </a:rPr>
              <a:t>(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 </a:t>
            </a:r>
            <a:r>
              <a:rPr dirty="0" sz="700" spc="55">
                <a:latin typeface="Tahoma"/>
                <a:cs typeface="Tahoma"/>
              </a:rPr>
              <a:t>співвласників, </a:t>
            </a:r>
            <a:r>
              <a:rPr dirty="0" sz="700" spc="50">
                <a:latin typeface="Tahoma"/>
                <a:cs typeface="Tahoma"/>
              </a:rPr>
              <a:t>загальна </a:t>
            </a:r>
            <a:r>
              <a:rPr dirty="0" sz="700" spc="70">
                <a:latin typeface="Tahoma"/>
                <a:cs typeface="Tahoma"/>
              </a:rPr>
              <a:t>площа </a:t>
            </a:r>
            <a:r>
              <a:rPr dirty="0" sz="700" spc="55">
                <a:latin typeface="Tahoma"/>
                <a:cs typeface="Tahoma"/>
              </a:rPr>
              <a:t>квар-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25">
                <a:latin typeface="Tahoma"/>
                <a:cs typeface="Tahoma"/>
              </a:rPr>
              <a:t>та/або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нежитлових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становить</a:t>
            </a:r>
            <a:r>
              <a:rPr dirty="0" u="sng" sz="700" spc="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20">
                <a:latin typeface="Tahoma"/>
                <a:cs typeface="Tahoma"/>
              </a:rPr>
              <a:t>м</a:t>
            </a:r>
            <a:r>
              <a:rPr dirty="0" baseline="34722" sz="600" spc="30">
                <a:latin typeface="Tahoma"/>
                <a:cs typeface="Tahoma"/>
              </a:rPr>
              <a:t>2</a:t>
            </a:r>
            <a:r>
              <a:rPr dirty="0" sz="700" spc="20">
                <a:latin typeface="Tahoma"/>
                <a:cs typeface="Tahoma"/>
              </a:rPr>
              <a:t>,</a:t>
            </a:r>
            <a:r>
              <a:rPr dirty="0" sz="700" spc="70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7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г</a:t>
            </a:r>
            <a:r>
              <a:rPr dirty="0" sz="700" spc="65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</a:t>
            </a:r>
            <a:r>
              <a:rPr dirty="0" sz="700" spc="60">
                <a:latin typeface="Tahoma"/>
                <a:cs typeface="Tahoma"/>
              </a:rPr>
              <a:t>в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  <a:p>
            <a:pPr marL="217804" marR="31115">
              <a:lnSpc>
                <a:spcPct val="100000"/>
              </a:lnSpc>
              <a:spcBef>
                <a:spcPts val="285"/>
              </a:spcBef>
              <a:tabLst>
                <a:tab pos="970915" algn="l"/>
                <a:tab pos="2151380" algn="l"/>
                <a:tab pos="3069590" algn="l"/>
              </a:tabLst>
            </a:pPr>
            <a:r>
              <a:rPr dirty="0" sz="700" spc="40">
                <a:latin typeface="Tahoma"/>
                <a:cs typeface="Tahoma"/>
              </a:rPr>
              <a:t>“проти”</a:t>
            </a:r>
            <a:r>
              <a:rPr dirty="0" sz="700" spc="254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(</a:t>
            </a:r>
            <a:r>
              <a:rPr dirty="0" u="sng" sz="700" spc="-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5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співвласників,</a:t>
            </a:r>
            <a:r>
              <a:rPr dirty="0" sz="700" spc="229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загальна</a:t>
            </a:r>
            <a:r>
              <a:rPr dirty="0" sz="700" spc="229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площа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</a:t>
            </a:r>
            <a:r>
              <a:rPr dirty="0" sz="700" spc="50">
                <a:latin typeface="Tahoma"/>
                <a:cs typeface="Tahoma"/>
              </a:rPr>
              <a:t>р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та</a:t>
            </a:r>
            <a:r>
              <a:rPr dirty="0" sz="700" spc="-50">
                <a:latin typeface="Tahoma"/>
                <a:cs typeface="Tahoma"/>
              </a:rPr>
              <a:t>/</a:t>
            </a:r>
            <a:r>
              <a:rPr dirty="0" sz="700" spc="60">
                <a:latin typeface="Tahoma"/>
                <a:cs typeface="Tahoma"/>
              </a:rPr>
              <a:t>або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н</a:t>
            </a:r>
            <a:r>
              <a:rPr dirty="0" sz="700" spc="50">
                <a:latin typeface="Tahoma"/>
                <a:cs typeface="Tahoma"/>
              </a:rPr>
              <a:t>е</a:t>
            </a:r>
            <a:r>
              <a:rPr dirty="0" sz="700" spc="55">
                <a:latin typeface="Tahoma"/>
                <a:cs typeface="Tahoma"/>
              </a:rPr>
              <a:t>жи</a:t>
            </a:r>
            <a:r>
              <a:rPr dirty="0" sz="700" spc="15">
                <a:latin typeface="Tahoma"/>
                <a:cs typeface="Tahoma"/>
              </a:rPr>
              <a:t>т</a:t>
            </a:r>
            <a:r>
              <a:rPr dirty="0" sz="700" spc="55">
                <a:latin typeface="Tahoma"/>
                <a:cs typeface="Tahoma"/>
              </a:rPr>
              <a:t>лових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</a:t>
            </a:r>
            <a:r>
              <a:rPr dirty="0" sz="700" spc="45">
                <a:latin typeface="Tahoma"/>
                <a:cs typeface="Tahoma"/>
              </a:rPr>
              <a:t>тановить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100">
                <a:latin typeface="Tahoma"/>
                <a:cs typeface="Tahoma"/>
              </a:rPr>
              <a:t>м</a:t>
            </a:r>
            <a:r>
              <a:rPr dirty="0" baseline="34722" sz="600" spc="15">
                <a:latin typeface="Tahoma"/>
                <a:cs typeface="Tahoma"/>
              </a:rPr>
              <a:t>2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dirty="0" u="sng" sz="7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г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лосів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285"/>
              </a:spcBef>
            </a:pPr>
            <a:r>
              <a:rPr dirty="0" sz="700" spc="9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ішення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30" b="1">
                <a:latin typeface="Tahoma"/>
                <a:cs typeface="Tahoma"/>
              </a:rPr>
              <a:t>прийня</a:t>
            </a:r>
            <a:r>
              <a:rPr dirty="0" sz="700" b="1">
                <a:latin typeface="Tahoma"/>
                <a:cs typeface="Tahoma"/>
              </a:rPr>
              <a:t>т</a:t>
            </a:r>
            <a:r>
              <a:rPr dirty="0" sz="700" spc="20" b="1">
                <a:latin typeface="Tahoma"/>
                <a:cs typeface="Tahoma"/>
              </a:rPr>
              <a:t>о</a:t>
            </a:r>
            <a:r>
              <a:rPr dirty="0" sz="700" spc="-40" b="1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17925" y="812413"/>
            <a:ext cx="3965575" cy="17710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1115">
              <a:lnSpc>
                <a:spcPct val="100000"/>
              </a:lnSpc>
              <a:spcBef>
                <a:spcPts val="100"/>
              </a:spcBef>
              <a:tabLst>
                <a:tab pos="661035" algn="l"/>
              </a:tabLst>
            </a:pPr>
            <a:r>
              <a:rPr dirty="0" sz="700" spc="-35" b="1">
                <a:solidFill>
                  <a:srgbClr val="231F20"/>
                </a:solidFill>
                <a:latin typeface="Tahoma"/>
                <a:cs typeface="Tahoma"/>
              </a:rPr>
              <a:t>2.</a:t>
            </a:r>
            <a:r>
              <a:rPr dirty="0" sz="700" spc="204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4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Слухали:</a:t>
            </a:r>
            <a:r>
              <a:rPr dirty="0" sz="700" spc="28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”.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0"/>
              </a:spcBef>
            </a:pP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Виступили:</a:t>
            </a:r>
            <a:endParaRPr sz="700">
              <a:latin typeface="Tahoma"/>
              <a:cs typeface="Tahoma"/>
            </a:endParaRPr>
          </a:p>
          <a:p>
            <a:pPr marL="217804" marR="31115">
              <a:lnSpc>
                <a:spcPct val="100000"/>
              </a:lnSpc>
              <a:spcBef>
                <a:spcPts val="285"/>
              </a:spcBef>
              <a:tabLst>
                <a:tab pos="2014855" algn="l"/>
                <a:tab pos="2739390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4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7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запропонували</a:t>
            </a:r>
            <a:r>
              <a:rPr dirty="0" sz="700" spc="1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створити</a:t>
            </a:r>
            <a:r>
              <a:rPr dirty="0" sz="700" spc="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”.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5"/>
              </a:spcBef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Голосували:</a:t>
            </a:r>
            <a:endParaRPr sz="700">
              <a:latin typeface="Tahoma"/>
              <a:cs typeface="Tahoma"/>
            </a:endParaRPr>
          </a:p>
          <a:p>
            <a:pPr marL="398145" indent="-180340">
              <a:lnSpc>
                <a:spcPct val="100000"/>
              </a:lnSpc>
              <a:spcBef>
                <a:spcPts val="284"/>
              </a:spcBef>
              <a:tabLst>
                <a:tab pos="3874770" algn="l"/>
              </a:tabLst>
            </a:pPr>
            <a:r>
              <a:rPr dirty="0" sz="700" spc="55">
                <a:latin typeface="Tahoma"/>
                <a:cs typeface="Tahoma"/>
              </a:rPr>
              <a:t>Створити</a:t>
            </a:r>
            <a:r>
              <a:rPr dirty="0" sz="700" spc="-14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Об’єднанняспіввласниківбагатоквартирногобудинку“</a:t>
            </a:r>
            <a:r>
              <a:rPr dirty="0" u="sng" sz="700" spc="6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50">
                <a:latin typeface="Tahoma"/>
                <a:cs typeface="Tahoma"/>
              </a:rPr>
              <a:t>”.</a:t>
            </a:r>
            <a:endParaRPr sz="700">
              <a:latin typeface="Tahoma"/>
              <a:cs typeface="Tahoma"/>
            </a:endParaRPr>
          </a:p>
          <a:p>
            <a:pPr marL="398145" marR="30480">
              <a:lnSpc>
                <a:spcPct val="100000"/>
              </a:lnSpc>
              <a:spcBef>
                <a:spcPts val="280"/>
              </a:spcBef>
              <a:tabLst>
                <a:tab pos="922019" algn="l"/>
                <a:tab pos="2098675" algn="l"/>
                <a:tab pos="3185160" algn="l"/>
              </a:tabLst>
            </a:pPr>
            <a:r>
              <a:rPr dirty="0" sz="700" spc="15">
                <a:latin typeface="Tahoma"/>
                <a:cs typeface="Tahoma"/>
              </a:rPr>
              <a:t>“за”</a:t>
            </a:r>
            <a:r>
              <a:rPr dirty="0" sz="700" spc="40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35">
                <a:latin typeface="Tahoma"/>
                <a:cs typeface="Tahoma"/>
              </a:rPr>
              <a:t>(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 </a:t>
            </a:r>
            <a:r>
              <a:rPr dirty="0" sz="700" spc="55">
                <a:latin typeface="Tahoma"/>
                <a:cs typeface="Tahoma"/>
              </a:rPr>
              <a:t>співвласників, </a:t>
            </a:r>
            <a:r>
              <a:rPr dirty="0" sz="700" spc="50">
                <a:latin typeface="Tahoma"/>
                <a:cs typeface="Tahoma"/>
              </a:rPr>
              <a:t>загальна </a:t>
            </a:r>
            <a:r>
              <a:rPr dirty="0" sz="700" spc="70">
                <a:latin typeface="Tahoma"/>
                <a:cs typeface="Tahoma"/>
              </a:rPr>
              <a:t>площа </a:t>
            </a:r>
            <a:r>
              <a:rPr dirty="0" sz="700" spc="55">
                <a:latin typeface="Tahoma"/>
                <a:cs typeface="Tahoma"/>
              </a:rPr>
              <a:t>квар-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25">
                <a:latin typeface="Tahoma"/>
                <a:cs typeface="Tahoma"/>
              </a:rPr>
              <a:t>та/або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нежитлових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становить</a:t>
            </a:r>
            <a:r>
              <a:rPr dirty="0" u="sng" sz="700" spc="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20">
                <a:latin typeface="Tahoma"/>
                <a:cs typeface="Tahoma"/>
              </a:rPr>
              <a:t>м</a:t>
            </a:r>
            <a:r>
              <a:rPr dirty="0" baseline="34722" sz="600" spc="30">
                <a:latin typeface="Tahoma"/>
                <a:cs typeface="Tahoma"/>
              </a:rPr>
              <a:t>2</a:t>
            </a:r>
            <a:r>
              <a:rPr dirty="0" sz="700" spc="20">
                <a:latin typeface="Tahoma"/>
                <a:cs typeface="Tahoma"/>
              </a:rPr>
              <a:t>,</a:t>
            </a:r>
            <a:r>
              <a:rPr dirty="0" sz="700" spc="70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7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397510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г</a:t>
            </a:r>
            <a:r>
              <a:rPr dirty="0" sz="700" spc="65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</a:t>
            </a:r>
            <a:r>
              <a:rPr dirty="0" sz="700" spc="60">
                <a:latin typeface="Tahoma"/>
                <a:cs typeface="Tahoma"/>
              </a:rPr>
              <a:t>в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  <a:p>
            <a:pPr marL="397510" marR="31115">
              <a:lnSpc>
                <a:spcPct val="100000"/>
              </a:lnSpc>
              <a:spcBef>
                <a:spcPts val="285"/>
              </a:spcBef>
              <a:tabLst>
                <a:tab pos="1150620" algn="l"/>
                <a:tab pos="2331085" algn="l"/>
                <a:tab pos="3249295" algn="l"/>
              </a:tabLst>
            </a:pPr>
            <a:r>
              <a:rPr dirty="0" sz="700" spc="40">
                <a:latin typeface="Tahoma"/>
                <a:cs typeface="Tahoma"/>
              </a:rPr>
              <a:t>“проти”</a:t>
            </a:r>
            <a:r>
              <a:rPr dirty="0" sz="700" spc="254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(</a:t>
            </a:r>
            <a:r>
              <a:rPr dirty="0" u="sng" sz="700" spc="-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5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співвласників,</a:t>
            </a:r>
            <a:r>
              <a:rPr dirty="0" sz="700" spc="229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загальна</a:t>
            </a:r>
            <a:r>
              <a:rPr dirty="0" sz="700" spc="229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площа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</a:t>
            </a:r>
            <a:r>
              <a:rPr dirty="0" sz="700" spc="50">
                <a:latin typeface="Tahoma"/>
                <a:cs typeface="Tahoma"/>
              </a:rPr>
              <a:t>р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та</a:t>
            </a:r>
            <a:r>
              <a:rPr dirty="0" sz="700" spc="-50">
                <a:latin typeface="Tahoma"/>
                <a:cs typeface="Tahoma"/>
              </a:rPr>
              <a:t>/</a:t>
            </a:r>
            <a:r>
              <a:rPr dirty="0" sz="700" spc="60">
                <a:latin typeface="Tahoma"/>
                <a:cs typeface="Tahoma"/>
              </a:rPr>
              <a:t>або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н</a:t>
            </a:r>
            <a:r>
              <a:rPr dirty="0" sz="700" spc="50">
                <a:latin typeface="Tahoma"/>
                <a:cs typeface="Tahoma"/>
              </a:rPr>
              <a:t>е</a:t>
            </a:r>
            <a:r>
              <a:rPr dirty="0" sz="700" spc="55">
                <a:latin typeface="Tahoma"/>
                <a:cs typeface="Tahoma"/>
              </a:rPr>
              <a:t>жи</a:t>
            </a:r>
            <a:r>
              <a:rPr dirty="0" sz="700" spc="15">
                <a:latin typeface="Tahoma"/>
                <a:cs typeface="Tahoma"/>
              </a:rPr>
              <a:t>т</a:t>
            </a:r>
            <a:r>
              <a:rPr dirty="0" sz="700" spc="55">
                <a:latin typeface="Tahoma"/>
                <a:cs typeface="Tahoma"/>
              </a:rPr>
              <a:t>лових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</a:t>
            </a:r>
            <a:r>
              <a:rPr dirty="0" sz="700" spc="45">
                <a:latin typeface="Tahoma"/>
                <a:cs typeface="Tahoma"/>
              </a:rPr>
              <a:t>тановить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100">
                <a:latin typeface="Tahoma"/>
                <a:cs typeface="Tahoma"/>
              </a:rPr>
              <a:t>м</a:t>
            </a:r>
            <a:r>
              <a:rPr dirty="0" baseline="34722" sz="600" spc="15">
                <a:latin typeface="Tahoma"/>
                <a:cs typeface="Tahoma"/>
              </a:rPr>
              <a:t>2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397510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dirty="0" u="sng" sz="7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г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лосів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4"/>
              </a:spcBef>
            </a:pPr>
            <a:r>
              <a:rPr dirty="0" sz="700" spc="9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ішення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30" b="1">
                <a:latin typeface="Tahoma"/>
                <a:cs typeface="Tahoma"/>
              </a:rPr>
              <a:t>прийня</a:t>
            </a:r>
            <a:r>
              <a:rPr dirty="0" sz="700" b="1">
                <a:latin typeface="Tahoma"/>
                <a:cs typeface="Tahoma"/>
              </a:rPr>
              <a:t>т</a:t>
            </a:r>
            <a:r>
              <a:rPr dirty="0" sz="700" spc="20" b="1">
                <a:latin typeface="Tahoma"/>
                <a:cs typeface="Tahoma"/>
              </a:rPr>
              <a:t>о</a:t>
            </a:r>
            <a:r>
              <a:rPr dirty="0" sz="700" spc="-40" b="1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3287" y="4839510"/>
            <a:ext cx="3913504" cy="38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4.</a:t>
            </a:r>
            <a:r>
              <a:rPr dirty="0" sz="700" spc="10" b="1">
                <a:solidFill>
                  <a:srgbClr val="231F20"/>
                </a:solidFill>
                <a:latin typeface="Tahoma"/>
                <a:cs typeface="Tahoma"/>
              </a:rPr>
              <a:t> Слухали:</a:t>
            </a:r>
            <a:r>
              <a:rPr dirty="0" sz="700" spc="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Вибори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правління Об’єднання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“_____________”.</a:t>
            </a:r>
            <a:endParaRPr sz="7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spcBef>
                <a:spcPts val="280"/>
              </a:spcBef>
            </a:pP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Виступили: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8304" y="7093119"/>
            <a:ext cx="230504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50" b="1">
                <a:solidFill>
                  <a:srgbClr val="AC1032"/>
                </a:solidFill>
                <a:latin typeface="Trebuchet MS"/>
                <a:cs typeface="Trebuchet MS"/>
              </a:rPr>
              <a:t>138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29441" y="7093119"/>
            <a:ext cx="227329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60" b="1">
                <a:solidFill>
                  <a:srgbClr val="AC1032"/>
                </a:solidFill>
                <a:latin typeface="Trebuchet MS"/>
                <a:cs typeface="Trebuchet MS"/>
              </a:rPr>
              <a:t>139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415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Додатки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889" y="812394"/>
            <a:ext cx="3965575" cy="1984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1115">
              <a:lnSpc>
                <a:spcPct val="100000"/>
              </a:lnSpc>
              <a:spcBef>
                <a:spcPts val="100"/>
              </a:spcBef>
              <a:tabLst>
                <a:tab pos="1219835" algn="l"/>
              </a:tabLst>
            </a:pPr>
            <a:r>
              <a:rPr dirty="0" sz="700" spc="-35" b="1">
                <a:solidFill>
                  <a:srgbClr val="231F20"/>
                </a:solidFill>
                <a:latin typeface="Tahoma"/>
                <a:cs typeface="Tahoma"/>
              </a:rPr>
              <a:t>5.</a:t>
            </a:r>
            <a:r>
              <a:rPr dirty="0" sz="700" spc="1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Слухали:</a:t>
            </a:r>
            <a:r>
              <a:rPr dirty="0" sz="700" spc="-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Вибори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ревізійної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комісії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”.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0"/>
              </a:spcBef>
            </a:pP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Виступили:</a:t>
            </a:r>
            <a:endParaRPr sz="700">
              <a:latin typeface="Tahoma"/>
              <a:cs typeface="Tahoma"/>
            </a:endParaRPr>
          </a:p>
          <a:p>
            <a:pPr marL="217804" marR="31115">
              <a:lnSpc>
                <a:spcPct val="100000"/>
              </a:lnSpc>
              <a:spcBef>
                <a:spcPts val="285"/>
              </a:spcBef>
              <a:tabLst>
                <a:tab pos="2014855" algn="l"/>
                <a:tab pos="3469640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запропонували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обрати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ревізійну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комі-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сію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”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складі: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tabLst>
                <a:tab pos="1907539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5"/>
              </a:spcBef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Голосували:</a:t>
            </a:r>
            <a:endParaRPr sz="700">
              <a:latin typeface="Tahoma"/>
              <a:cs typeface="Tahoma"/>
            </a:endParaRPr>
          </a:p>
          <a:p>
            <a:pPr marL="217804" marR="31115">
              <a:lnSpc>
                <a:spcPct val="100000"/>
              </a:lnSpc>
              <a:spcBef>
                <a:spcPts val="284"/>
              </a:spcBef>
              <a:tabLst>
                <a:tab pos="828675" algn="l"/>
                <a:tab pos="3204845" algn="l"/>
              </a:tabLst>
            </a:pPr>
            <a:r>
              <a:rPr dirty="0" sz="700" spc="55">
                <a:latin typeface="Tahoma"/>
                <a:cs typeface="Tahoma"/>
              </a:rPr>
              <a:t>Обрати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ревізійну</a:t>
            </a:r>
            <a:r>
              <a:rPr dirty="0" sz="70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комісію</a:t>
            </a:r>
            <a:r>
              <a:rPr dirty="0" sz="70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Об’єднання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</a:t>
            </a:r>
            <a:r>
              <a:rPr dirty="0" sz="700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багатоквартирного</a:t>
            </a:r>
            <a:r>
              <a:rPr dirty="0" sz="700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будинку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-25">
                <a:latin typeface="Tahoma"/>
                <a:cs typeface="Tahoma"/>
              </a:rPr>
              <a:t>“</a:t>
            </a:r>
            <a:r>
              <a:rPr dirty="0" u="sng" sz="700" spc="-2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15">
                <a:latin typeface="Tahoma"/>
                <a:cs typeface="Tahoma"/>
              </a:rPr>
              <a:t>”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у</a:t>
            </a:r>
            <a:r>
              <a:rPr dirty="0" sz="700" spc="-35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складі:</a:t>
            </a:r>
            <a:r>
              <a:rPr dirty="0" u="sng" sz="700" spc="3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65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marL="398145" marR="30480">
              <a:lnSpc>
                <a:spcPct val="100000"/>
              </a:lnSpc>
              <a:spcBef>
                <a:spcPts val="280"/>
              </a:spcBef>
              <a:tabLst>
                <a:tab pos="922019" algn="l"/>
                <a:tab pos="2098675" algn="l"/>
                <a:tab pos="3185160" algn="l"/>
              </a:tabLst>
            </a:pPr>
            <a:r>
              <a:rPr dirty="0" sz="700" spc="15">
                <a:latin typeface="Tahoma"/>
                <a:cs typeface="Tahoma"/>
              </a:rPr>
              <a:t>“за”</a:t>
            </a:r>
            <a:r>
              <a:rPr dirty="0" sz="700" spc="40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35">
                <a:latin typeface="Tahoma"/>
                <a:cs typeface="Tahoma"/>
              </a:rPr>
              <a:t>(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 </a:t>
            </a:r>
            <a:r>
              <a:rPr dirty="0" sz="700" spc="55">
                <a:latin typeface="Tahoma"/>
                <a:cs typeface="Tahoma"/>
              </a:rPr>
              <a:t>співвласників, </a:t>
            </a:r>
            <a:r>
              <a:rPr dirty="0" sz="700" spc="50">
                <a:latin typeface="Tahoma"/>
                <a:cs typeface="Tahoma"/>
              </a:rPr>
              <a:t>загальна </a:t>
            </a:r>
            <a:r>
              <a:rPr dirty="0" sz="700" spc="70">
                <a:latin typeface="Tahoma"/>
                <a:cs typeface="Tahoma"/>
              </a:rPr>
              <a:t>площа </a:t>
            </a:r>
            <a:r>
              <a:rPr dirty="0" sz="700" spc="55">
                <a:latin typeface="Tahoma"/>
                <a:cs typeface="Tahoma"/>
              </a:rPr>
              <a:t>квар-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25">
                <a:latin typeface="Tahoma"/>
                <a:cs typeface="Tahoma"/>
              </a:rPr>
              <a:t>та/або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нежитлових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становить</a:t>
            </a:r>
            <a:r>
              <a:rPr dirty="0" u="sng" sz="700" spc="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20">
                <a:latin typeface="Tahoma"/>
                <a:cs typeface="Tahoma"/>
              </a:rPr>
              <a:t>м</a:t>
            </a:r>
            <a:r>
              <a:rPr dirty="0" baseline="34722" sz="600" spc="30">
                <a:latin typeface="Tahoma"/>
                <a:cs typeface="Tahoma"/>
              </a:rPr>
              <a:t>2</a:t>
            </a:r>
            <a:r>
              <a:rPr dirty="0" sz="700" spc="20">
                <a:latin typeface="Tahoma"/>
                <a:cs typeface="Tahoma"/>
              </a:rPr>
              <a:t>,</a:t>
            </a:r>
            <a:r>
              <a:rPr dirty="0" sz="700" spc="7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7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397510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г</a:t>
            </a:r>
            <a:r>
              <a:rPr dirty="0" sz="700" spc="65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</a:t>
            </a:r>
            <a:r>
              <a:rPr dirty="0" sz="700" spc="60">
                <a:latin typeface="Tahoma"/>
                <a:cs typeface="Tahoma"/>
              </a:rPr>
              <a:t>в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  <a:p>
            <a:pPr marL="397510" marR="31115">
              <a:lnSpc>
                <a:spcPct val="100000"/>
              </a:lnSpc>
              <a:spcBef>
                <a:spcPts val="285"/>
              </a:spcBef>
              <a:tabLst>
                <a:tab pos="1150620" algn="l"/>
                <a:tab pos="2331085" algn="l"/>
                <a:tab pos="3249295" algn="l"/>
              </a:tabLst>
            </a:pPr>
            <a:r>
              <a:rPr dirty="0" sz="700" spc="40">
                <a:latin typeface="Tahoma"/>
                <a:cs typeface="Tahoma"/>
              </a:rPr>
              <a:t>“проти”</a:t>
            </a:r>
            <a:r>
              <a:rPr dirty="0" sz="700" spc="254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(</a:t>
            </a:r>
            <a:r>
              <a:rPr dirty="0" u="sng" sz="700" spc="-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5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співвласників,</a:t>
            </a:r>
            <a:r>
              <a:rPr dirty="0" sz="700" spc="229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загальна</a:t>
            </a:r>
            <a:r>
              <a:rPr dirty="0" sz="700" spc="229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площа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</a:t>
            </a:r>
            <a:r>
              <a:rPr dirty="0" sz="700" spc="50">
                <a:latin typeface="Tahoma"/>
                <a:cs typeface="Tahoma"/>
              </a:rPr>
              <a:t>р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та</a:t>
            </a:r>
            <a:r>
              <a:rPr dirty="0" sz="700" spc="-50">
                <a:latin typeface="Tahoma"/>
                <a:cs typeface="Tahoma"/>
              </a:rPr>
              <a:t>/</a:t>
            </a:r>
            <a:r>
              <a:rPr dirty="0" sz="700" spc="60">
                <a:latin typeface="Tahoma"/>
                <a:cs typeface="Tahoma"/>
              </a:rPr>
              <a:t>або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н</a:t>
            </a:r>
            <a:r>
              <a:rPr dirty="0" sz="700" spc="50">
                <a:latin typeface="Tahoma"/>
                <a:cs typeface="Tahoma"/>
              </a:rPr>
              <a:t>е</a:t>
            </a:r>
            <a:r>
              <a:rPr dirty="0" sz="700" spc="55">
                <a:latin typeface="Tahoma"/>
                <a:cs typeface="Tahoma"/>
              </a:rPr>
              <a:t>жи</a:t>
            </a:r>
            <a:r>
              <a:rPr dirty="0" sz="700" spc="15">
                <a:latin typeface="Tahoma"/>
                <a:cs typeface="Tahoma"/>
              </a:rPr>
              <a:t>т</a:t>
            </a:r>
            <a:r>
              <a:rPr dirty="0" sz="700" spc="55">
                <a:latin typeface="Tahoma"/>
                <a:cs typeface="Tahoma"/>
              </a:rPr>
              <a:t>лових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</a:t>
            </a:r>
            <a:r>
              <a:rPr dirty="0" sz="700" spc="45">
                <a:latin typeface="Tahoma"/>
                <a:cs typeface="Tahoma"/>
              </a:rPr>
              <a:t>тановить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100">
                <a:latin typeface="Tahoma"/>
                <a:cs typeface="Tahoma"/>
              </a:rPr>
              <a:t>м</a:t>
            </a:r>
            <a:r>
              <a:rPr dirty="0" baseline="34722" sz="600" spc="15">
                <a:latin typeface="Tahoma"/>
                <a:cs typeface="Tahoma"/>
              </a:rPr>
              <a:t>2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397510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dirty="0" u="sng" sz="7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г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лосів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4"/>
              </a:spcBef>
            </a:pPr>
            <a:r>
              <a:rPr dirty="0" sz="700" spc="9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ішення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30" b="1">
                <a:latin typeface="Tahoma"/>
                <a:cs typeface="Tahoma"/>
              </a:rPr>
              <a:t>прийня</a:t>
            </a:r>
            <a:r>
              <a:rPr dirty="0" sz="700" b="1">
                <a:latin typeface="Tahoma"/>
                <a:cs typeface="Tahoma"/>
              </a:rPr>
              <a:t>т</a:t>
            </a:r>
            <a:r>
              <a:rPr dirty="0" sz="700" spc="20" b="1">
                <a:latin typeface="Tahoma"/>
                <a:cs typeface="Tahoma"/>
              </a:rPr>
              <a:t>о</a:t>
            </a:r>
            <a:r>
              <a:rPr dirty="0" sz="700" spc="-40" b="1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9873" y="2949978"/>
            <a:ext cx="3990975" cy="3141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56515">
              <a:lnSpc>
                <a:spcPct val="100000"/>
              </a:lnSpc>
              <a:spcBef>
                <a:spcPts val="100"/>
              </a:spcBef>
              <a:tabLst>
                <a:tab pos="3391535" algn="l"/>
              </a:tabLst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6   </a:t>
            </a:r>
            <a:r>
              <a:rPr dirty="0" sz="700" spc="1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Слухали:</a:t>
            </a:r>
            <a:r>
              <a:rPr dirty="0" sz="700" spc="-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повноважень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представнику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державної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реєстра- </a:t>
            </a:r>
            <a:r>
              <a:rPr dirty="0" sz="700" spc="-2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ції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”.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0"/>
              </a:spcBef>
            </a:pPr>
            <a:r>
              <a:rPr dirty="0" sz="700" spc="20" b="1">
                <a:solidFill>
                  <a:srgbClr val="231F20"/>
                </a:solidFill>
                <a:latin typeface="Tahoma"/>
                <a:cs typeface="Tahoma"/>
              </a:rPr>
              <a:t>Виступили: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5"/>
              </a:spcBef>
              <a:tabLst>
                <a:tab pos="2014855" algn="l"/>
                <a:tab pos="2155190" algn="l"/>
                <a:tab pos="2359660" algn="l"/>
                <a:tab pos="3245485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–	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запропонували	уповноважити</a:t>
            </a:r>
            <a:endParaRPr sz="700">
              <a:latin typeface="Tahoma"/>
              <a:cs typeface="Tahoma"/>
            </a:endParaRPr>
          </a:p>
          <a:p>
            <a:pPr algn="just" marL="217804" marR="56515">
              <a:lnSpc>
                <a:spcPct val="100000"/>
              </a:lnSpc>
              <a:tabLst>
                <a:tab pos="1437005" algn="l"/>
                <a:tab pos="3197225" algn="l"/>
              </a:tabLst>
            </a:pP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підписати затверджений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Зборами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статут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Об’єднан-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700" spc="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”,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700" spc="2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під-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готувати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підписати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протокол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цих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Зборів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інші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документи,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необхідні для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державної</a:t>
            </a:r>
            <a:r>
              <a:rPr dirty="0" sz="700" spc="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реєстрації</a:t>
            </a:r>
            <a:r>
              <a:rPr dirty="0" sz="7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”,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подати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ці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документи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для державної реєстрації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Об’єднання.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5"/>
              </a:spcBef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Голосували:</a:t>
            </a:r>
            <a:endParaRPr sz="700">
              <a:latin typeface="Tahoma"/>
              <a:cs typeface="Tahoma"/>
            </a:endParaRPr>
          </a:p>
          <a:p>
            <a:pPr algn="just" marL="217804" marR="56515">
              <a:lnSpc>
                <a:spcPct val="100000"/>
              </a:lnSpc>
              <a:spcBef>
                <a:spcPts val="284"/>
              </a:spcBef>
              <a:tabLst>
                <a:tab pos="1861820" algn="l"/>
                <a:tab pos="2189480" algn="l"/>
                <a:tab pos="3873500" algn="l"/>
              </a:tabLst>
            </a:pPr>
            <a:r>
              <a:rPr dirty="0" sz="700" spc="60">
                <a:latin typeface="Tahoma"/>
                <a:cs typeface="Tahoma"/>
              </a:rPr>
              <a:t>Уповноважити</a:t>
            </a:r>
            <a:r>
              <a:rPr dirty="0" u="sng" sz="700" spc="6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sz="700" spc="60">
                <a:latin typeface="Tahoma"/>
                <a:cs typeface="Tahoma"/>
              </a:rPr>
              <a:t>підписати затверджений </a:t>
            </a:r>
            <a:r>
              <a:rPr dirty="0" sz="700" spc="75">
                <a:latin typeface="Tahoma"/>
                <a:cs typeface="Tahoma"/>
              </a:rPr>
              <a:t>Зборами </a:t>
            </a:r>
            <a:r>
              <a:rPr dirty="0" sz="700" spc="80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с</a:t>
            </a:r>
            <a:r>
              <a:rPr dirty="0" sz="700" spc="20">
                <a:latin typeface="Tahoma"/>
                <a:cs typeface="Tahoma"/>
              </a:rPr>
              <a:t>тат</a:t>
            </a:r>
            <a:r>
              <a:rPr dirty="0" sz="700" spc="45">
                <a:latin typeface="Tahoma"/>
                <a:cs typeface="Tahoma"/>
              </a:rPr>
              <a:t>у</a:t>
            </a:r>
            <a:r>
              <a:rPr dirty="0" sz="700">
                <a:latin typeface="Tahoma"/>
                <a:cs typeface="Tahoma"/>
              </a:rPr>
              <a:t>т</a:t>
            </a:r>
            <a:r>
              <a:rPr dirty="0" sz="700" spc="15">
                <a:latin typeface="Tahoma"/>
                <a:cs typeface="Tahoma"/>
              </a:rPr>
              <a:t> </a:t>
            </a:r>
            <a:r>
              <a:rPr dirty="0" sz="700" spc="90">
                <a:latin typeface="Tahoma"/>
                <a:cs typeface="Tahoma"/>
              </a:rPr>
              <a:t>Об</a:t>
            </a:r>
            <a:r>
              <a:rPr dirty="0" sz="700" spc="-15">
                <a:latin typeface="Tahoma"/>
                <a:cs typeface="Tahoma"/>
              </a:rPr>
              <a:t>’</a:t>
            </a:r>
            <a:r>
              <a:rPr dirty="0" sz="700" spc="60">
                <a:latin typeface="Tahoma"/>
                <a:cs typeface="Tahoma"/>
              </a:rPr>
              <a:t>є</a:t>
            </a:r>
            <a:r>
              <a:rPr dirty="0" sz="700" spc="70">
                <a:latin typeface="Tahoma"/>
                <a:cs typeface="Tahoma"/>
              </a:rPr>
              <a:t>днанн</a:t>
            </a:r>
            <a:r>
              <a:rPr dirty="0" sz="700" spc="60">
                <a:latin typeface="Tahoma"/>
                <a:cs typeface="Tahoma"/>
              </a:rPr>
              <a:t>я</a:t>
            </a:r>
            <a:r>
              <a:rPr dirty="0" sz="700" spc="1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співвласникі</a:t>
            </a:r>
            <a:r>
              <a:rPr dirty="0" sz="700" spc="65">
                <a:latin typeface="Tahoma"/>
                <a:cs typeface="Tahoma"/>
              </a:rPr>
              <a:t>в</a:t>
            </a:r>
            <a:r>
              <a:rPr dirty="0" sz="700" spc="1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б</a:t>
            </a:r>
            <a:r>
              <a:rPr dirty="0" sz="700" spc="35">
                <a:latin typeface="Tahoma"/>
                <a:cs typeface="Tahoma"/>
              </a:rPr>
              <a:t>ага</a:t>
            </a:r>
            <a:r>
              <a:rPr dirty="0" sz="700" spc="20">
                <a:latin typeface="Tahoma"/>
                <a:cs typeface="Tahoma"/>
              </a:rPr>
              <a:t>т</a:t>
            </a:r>
            <a:r>
              <a:rPr dirty="0" sz="700" spc="65">
                <a:latin typeface="Tahoma"/>
                <a:cs typeface="Tahoma"/>
              </a:rPr>
              <a:t>оква</a:t>
            </a:r>
            <a:r>
              <a:rPr dirty="0" sz="700" spc="55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тирно</a:t>
            </a:r>
            <a:r>
              <a:rPr dirty="0" sz="700" spc="35">
                <a:latin typeface="Tahoma"/>
                <a:cs typeface="Tahoma"/>
              </a:rPr>
              <a:t>г</a:t>
            </a:r>
            <a:r>
              <a:rPr dirty="0" sz="700" spc="65">
                <a:latin typeface="Tahoma"/>
                <a:cs typeface="Tahoma"/>
              </a:rPr>
              <a:t>о</a:t>
            </a:r>
            <a:r>
              <a:rPr dirty="0" sz="700" spc="1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б</a:t>
            </a:r>
            <a:r>
              <a:rPr dirty="0" sz="700" spc="30">
                <a:latin typeface="Tahoma"/>
                <a:cs typeface="Tahoma"/>
              </a:rPr>
              <a:t>у</a:t>
            </a:r>
            <a:r>
              <a:rPr dirty="0" sz="700" spc="75">
                <a:latin typeface="Tahoma"/>
                <a:cs typeface="Tahoma"/>
              </a:rPr>
              <a:t>дин</a:t>
            </a:r>
            <a:r>
              <a:rPr dirty="0" sz="700" spc="50">
                <a:latin typeface="Tahoma"/>
                <a:cs typeface="Tahoma"/>
              </a:rPr>
              <a:t>к</a:t>
            </a:r>
            <a:r>
              <a:rPr dirty="0" sz="700" spc="40">
                <a:latin typeface="Tahoma"/>
                <a:cs typeface="Tahoma"/>
              </a:rPr>
              <a:t>у</a:t>
            </a:r>
            <a:r>
              <a:rPr dirty="0" sz="700" spc="15">
                <a:latin typeface="Tahoma"/>
                <a:cs typeface="Tahoma"/>
              </a:rPr>
              <a:t> </a:t>
            </a:r>
            <a:r>
              <a:rPr dirty="0" sz="700" spc="-10">
                <a:latin typeface="Tahoma"/>
                <a:cs typeface="Tahoma"/>
              </a:rPr>
              <a:t>“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20">
                <a:latin typeface="Tahoma"/>
                <a:cs typeface="Tahoma"/>
              </a:rPr>
              <a:t>”</a:t>
            </a:r>
            <a:r>
              <a:rPr dirty="0" sz="700" spc="-65">
                <a:latin typeface="Tahoma"/>
                <a:cs typeface="Tahoma"/>
              </a:rPr>
              <a:t>,  </a:t>
            </a:r>
            <a:r>
              <a:rPr dirty="0" sz="700" spc="40">
                <a:latin typeface="Tahoma"/>
                <a:cs typeface="Tahoma"/>
              </a:rPr>
              <a:t>а</a:t>
            </a:r>
            <a:r>
              <a:rPr dirty="0" sz="700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також</a:t>
            </a:r>
            <a:r>
              <a:rPr dirty="0" sz="700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підготувати</a:t>
            </a:r>
            <a:r>
              <a:rPr dirty="0" sz="700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та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підписати</a:t>
            </a:r>
            <a:r>
              <a:rPr dirty="0" sz="70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протокол</a:t>
            </a:r>
            <a:r>
              <a:rPr dirty="0" sz="70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цих</a:t>
            </a:r>
            <a:r>
              <a:rPr dirty="0" sz="700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Зборів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та</a:t>
            </a:r>
            <a:r>
              <a:rPr dirty="0" sz="70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інші</a:t>
            </a:r>
            <a:r>
              <a:rPr dirty="0" sz="700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документи,</a:t>
            </a:r>
            <a:r>
              <a:rPr dirty="0" sz="70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необ- </a:t>
            </a:r>
            <a:r>
              <a:rPr dirty="0" sz="700" spc="-210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хідні </a:t>
            </a:r>
            <a:r>
              <a:rPr dirty="0" sz="700" spc="55">
                <a:latin typeface="Tahoma"/>
                <a:cs typeface="Tahoma"/>
              </a:rPr>
              <a:t>для державної реєстрації </a:t>
            </a:r>
            <a:r>
              <a:rPr dirty="0" sz="700" spc="60">
                <a:latin typeface="Tahoma"/>
                <a:cs typeface="Tahoma"/>
              </a:rPr>
              <a:t>Об’єднання </a:t>
            </a:r>
            <a:r>
              <a:rPr dirty="0" sz="700" spc="55">
                <a:latin typeface="Tahoma"/>
                <a:cs typeface="Tahoma"/>
              </a:rPr>
              <a:t>співвласників </a:t>
            </a:r>
            <a:r>
              <a:rPr dirty="0" sz="700" spc="50">
                <a:latin typeface="Tahoma"/>
                <a:cs typeface="Tahoma"/>
              </a:rPr>
              <a:t>багатоквартирного </a:t>
            </a:r>
            <a:r>
              <a:rPr dirty="0" sz="700" spc="5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б</a:t>
            </a:r>
            <a:r>
              <a:rPr dirty="0" sz="700" spc="20">
                <a:latin typeface="Tahoma"/>
                <a:cs typeface="Tahoma"/>
              </a:rPr>
              <a:t>у</a:t>
            </a:r>
            <a:r>
              <a:rPr dirty="0" sz="700" spc="70">
                <a:latin typeface="Tahoma"/>
                <a:cs typeface="Tahoma"/>
              </a:rPr>
              <a:t>дин</a:t>
            </a:r>
            <a:r>
              <a:rPr dirty="0" sz="700" spc="40">
                <a:latin typeface="Tahoma"/>
                <a:cs typeface="Tahoma"/>
              </a:rPr>
              <a:t>к</a:t>
            </a:r>
            <a:r>
              <a:rPr dirty="0" sz="700" spc="40">
                <a:latin typeface="Tahoma"/>
                <a:cs typeface="Tahoma"/>
              </a:rPr>
              <a:t>у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-15">
                <a:latin typeface="Tahoma"/>
                <a:cs typeface="Tahoma"/>
              </a:rPr>
              <a:t>“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30">
                <a:latin typeface="Tahoma"/>
                <a:cs typeface="Tahoma"/>
              </a:rPr>
              <a:t>”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та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п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45">
                <a:latin typeface="Tahoma"/>
                <a:cs typeface="Tahoma"/>
              </a:rPr>
              <a:t>дати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ці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до</a:t>
            </a:r>
            <a:r>
              <a:rPr dirty="0" sz="700" spc="30">
                <a:latin typeface="Tahoma"/>
                <a:cs typeface="Tahoma"/>
              </a:rPr>
              <a:t>к</a:t>
            </a:r>
            <a:r>
              <a:rPr dirty="0" sz="700" spc="60">
                <a:latin typeface="Tahoma"/>
                <a:cs typeface="Tahoma"/>
              </a:rPr>
              <a:t>ументи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для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де</a:t>
            </a:r>
            <a:r>
              <a:rPr dirty="0" sz="700" spc="60">
                <a:latin typeface="Tahoma"/>
                <a:cs typeface="Tahoma"/>
              </a:rPr>
              <a:t>р</a:t>
            </a:r>
            <a:r>
              <a:rPr dirty="0" sz="700" spc="55">
                <a:latin typeface="Tahoma"/>
                <a:cs typeface="Tahoma"/>
              </a:rPr>
              <a:t>ж</a:t>
            </a:r>
            <a:r>
              <a:rPr dirty="0" sz="700" spc="50">
                <a:latin typeface="Tahoma"/>
                <a:cs typeface="Tahoma"/>
              </a:rPr>
              <a:t>авної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р</a:t>
            </a:r>
            <a:r>
              <a:rPr dirty="0" sz="700" spc="80">
                <a:latin typeface="Tahoma"/>
                <a:cs typeface="Tahoma"/>
              </a:rPr>
              <a:t>е</a:t>
            </a:r>
            <a:r>
              <a:rPr dirty="0" sz="700" spc="10">
                <a:latin typeface="Tahoma"/>
                <a:cs typeface="Tahoma"/>
              </a:rPr>
              <a:t>- </a:t>
            </a:r>
            <a:r>
              <a:rPr dirty="0" sz="700" spc="5">
                <a:latin typeface="Times New Roman"/>
                <a:cs typeface="Times New Roman"/>
              </a:rPr>
              <a:t> </a:t>
            </a:r>
            <a:r>
              <a:rPr dirty="0" sz="700" spc="45">
                <a:latin typeface="Tahoma"/>
                <a:cs typeface="Tahoma"/>
              </a:rPr>
              <a:t>єстрації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Об’єднання.</a:t>
            </a:r>
            <a:endParaRPr sz="700">
              <a:latin typeface="Tahoma"/>
              <a:cs typeface="Tahoma"/>
            </a:endParaRPr>
          </a:p>
          <a:p>
            <a:pPr marL="398145" marR="55880">
              <a:lnSpc>
                <a:spcPct val="100000"/>
              </a:lnSpc>
              <a:spcBef>
                <a:spcPts val="280"/>
              </a:spcBef>
              <a:tabLst>
                <a:tab pos="922655" algn="l"/>
                <a:tab pos="2099310" algn="l"/>
                <a:tab pos="3185160" algn="l"/>
              </a:tabLst>
            </a:pPr>
            <a:r>
              <a:rPr dirty="0" sz="700" spc="20">
                <a:latin typeface="Tahoma"/>
                <a:cs typeface="Tahoma"/>
              </a:rPr>
              <a:t>“за”</a:t>
            </a:r>
            <a:r>
              <a:rPr dirty="0" sz="700" spc="35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35">
                <a:latin typeface="Tahoma"/>
                <a:cs typeface="Tahoma"/>
              </a:rPr>
              <a:t>(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 </a:t>
            </a:r>
            <a:r>
              <a:rPr dirty="0" sz="700" spc="55">
                <a:latin typeface="Tahoma"/>
                <a:cs typeface="Tahoma"/>
              </a:rPr>
              <a:t>співвласників, </a:t>
            </a:r>
            <a:r>
              <a:rPr dirty="0" sz="700" spc="50">
                <a:latin typeface="Tahoma"/>
                <a:cs typeface="Tahoma"/>
              </a:rPr>
              <a:t>загальна </a:t>
            </a:r>
            <a:r>
              <a:rPr dirty="0" sz="700" spc="70">
                <a:latin typeface="Tahoma"/>
                <a:cs typeface="Tahoma"/>
              </a:rPr>
              <a:t>площа </a:t>
            </a:r>
            <a:r>
              <a:rPr dirty="0" sz="700" spc="55">
                <a:latin typeface="Tahoma"/>
                <a:cs typeface="Tahoma"/>
              </a:rPr>
              <a:t>квар-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25">
                <a:latin typeface="Tahoma"/>
                <a:cs typeface="Tahoma"/>
              </a:rPr>
              <a:t>та/або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нежитлових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становить</a:t>
            </a:r>
            <a:r>
              <a:rPr dirty="0" u="sng" sz="700" spc="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20">
                <a:latin typeface="Tahoma"/>
                <a:cs typeface="Tahoma"/>
              </a:rPr>
              <a:t>м</a:t>
            </a:r>
            <a:r>
              <a:rPr dirty="0" baseline="34722" sz="600" spc="30">
                <a:latin typeface="Tahoma"/>
                <a:cs typeface="Tahoma"/>
              </a:rPr>
              <a:t>2</a:t>
            </a:r>
            <a:r>
              <a:rPr dirty="0" sz="700" spc="20">
                <a:latin typeface="Tahoma"/>
                <a:cs typeface="Tahoma"/>
              </a:rPr>
              <a:t>,</a:t>
            </a:r>
            <a:r>
              <a:rPr dirty="0" sz="700" spc="7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7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398145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г</a:t>
            </a:r>
            <a:r>
              <a:rPr dirty="0" sz="700" spc="65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</a:t>
            </a:r>
            <a:r>
              <a:rPr dirty="0" sz="700" spc="60">
                <a:latin typeface="Tahoma"/>
                <a:cs typeface="Tahoma"/>
              </a:rPr>
              <a:t>в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  <a:p>
            <a:pPr marL="398145" marR="56515">
              <a:lnSpc>
                <a:spcPct val="100000"/>
              </a:lnSpc>
              <a:spcBef>
                <a:spcPts val="285"/>
              </a:spcBef>
              <a:tabLst>
                <a:tab pos="1150620" algn="l"/>
                <a:tab pos="2331085" algn="l"/>
                <a:tab pos="3249295" algn="l"/>
              </a:tabLst>
            </a:pPr>
            <a:r>
              <a:rPr dirty="0" sz="700" spc="40">
                <a:latin typeface="Tahoma"/>
                <a:cs typeface="Tahoma"/>
              </a:rPr>
              <a:t>“проти”</a:t>
            </a:r>
            <a:r>
              <a:rPr dirty="0" sz="700" spc="254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(</a:t>
            </a:r>
            <a:r>
              <a:rPr dirty="0" u="sng" sz="700" spc="-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5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співвласників,</a:t>
            </a:r>
            <a:r>
              <a:rPr dirty="0" sz="700" spc="229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загальна</a:t>
            </a:r>
            <a:r>
              <a:rPr dirty="0" sz="700" spc="229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площа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</a:t>
            </a:r>
            <a:r>
              <a:rPr dirty="0" sz="700" spc="50">
                <a:latin typeface="Tahoma"/>
                <a:cs typeface="Tahoma"/>
              </a:rPr>
              <a:t>р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та</a:t>
            </a:r>
            <a:r>
              <a:rPr dirty="0" sz="700" spc="-50">
                <a:latin typeface="Tahoma"/>
                <a:cs typeface="Tahoma"/>
              </a:rPr>
              <a:t>/</a:t>
            </a:r>
            <a:r>
              <a:rPr dirty="0" sz="700" spc="60">
                <a:latin typeface="Tahoma"/>
                <a:cs typeface="Tahoma"/>
              </a:rPr>
              <a:t>або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н</a:t>
            </a:r>
            <a:r>
              <a:rPr dirty="0" sz="700" spc="50">
                <a:latin typeface="Tahoma"/>
                <a:cs typeface="Tahoma"/>
              </a:rPr>
              <a:t>е</a:t>
            </a:r>
            <a:r>
              <a:rPr dirty="0" sz="700" spc="55">
                <a:latin typeface="Tahoma"/>
                <a:cs typeface="Tahoma"/>
              </a:rPr>
              <a:t>жи</a:t>
            </a:r>
            <a:r>
              <a:rPr dirty="0" sz="700" spc="15">
                <a:latin typeface="Tahoma"/>
                <a:cs typeface="Tahoma"/>
              </a:rPr>
              <a:t>т</a:t>
            </a:r>
            <a:r>
              <a:rPr dirty="0" sz="700" spc="55">
                <a:latin typeface="Tahoma"/>
                <a:cs typeface="Tahoma"/>
              </a:rPr>
              <a:t>лових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</a:t>
            </a:r>
            <a:r>
              <a:rPr dirty="0" sz="700" spc="45">
                <a:latin typeface="Tahoma"/>
                <a:cs typeface="Tahoma"/>
              </a:rPr>
              <a:t>тановить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100">
                <a:latin typeface="Tahoma"/>
                <a:cs typeface="Tahoma"/>
              </a:rPr>
              <a:t>м</a:t>
            </a:r>
            <a:r>
              <a:rPr dirty="0" baseline="34722" sz="600" spc="15">
                <a:latin typeface="Tahoma"/>
                <a:cs typeface="Tahoma"/>
              </a:rPr>
              <a:t>2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397510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dirty="0" u="sng" sz="7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г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лосів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4"/>
              </a:spcBef>
            </a:pPr>
            <a:r>
              <a:rPr dirty="0" sz="700" spc="9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ішення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30" b="1">
                <a:latin typeface="Tahoma"/>
                <a:cs typeface="Tahoma"/>
              </a:rPr>
              <a:t>прийня</a:t>
            </a:r>
            <a:r>
              <a:rPr dirty="0" sz="700" b="1">
                <a:latin typeface="Tahoma"/>
                <a:cs typeface="Tahoma"/>
              </a:rPr>
              <a:t>т</a:t>
            </a:r>
            <a:r>
              <a:rPr dirty="0" sz="700" spc="20" b="1">
                <a:latin typeface="Tahoma"/>
                <a:cs typeface="Tahoma"/>
              </a:rPr>
              <a:t>о</a:t>
            </a:r>
            <a:r>
              <a:rPr dirty="0" sz="700" spc="-40" b="1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</a:pP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Підпис</a:t>
            </a:r>
            <a:r>
              <a:rPr dirty="0" sz="800" spc="45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2921" y="6309270"/>
            <a:ext cx="28162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1890" algn="l"/>
                <a:tab pos="2768600" algn="l"/>
              </a:tabLst>
            </a:pP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800" spc="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800" spc="-140">
                <a:solidFill>
                  <a:srgbClr val="231F20"/>
                </a:solidFill>
                <a:latin typeface="Tahoma"/>
                <a:cs typeface="Tahoma"/>
              </a:rPr>
              <a:t>/</a:t>
            </a: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 spc="-40">
                <a:solidFill>
                  <a:srgbClr val="231F20"/>
                </a:solidFill>
                <a:latin typeface="Tahoma"/>
                <a:cs typeface="Tahoma"/>
              </a:rPr>
              <a:t>/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815246"/>
            <a:ext cx="84581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Додаток</a:t>
            </a:r>
            <a:r>
              <a:rPr dirty="0" sz="1200" spc="-8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15" b="1">
                <a:solidFill>
                  <a:srgbClr val="AC1032"/>
                </a:solidFill>
                <a:latin typeface="Tahoma"/>
                <a:cs typeface="Tahoma"/>
              </a:rPr>
              <a:t>6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6183" y="1269194"/>
            <a:ext cx="34080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800" spc="35" b="1">
                <a:solidFill>
                  <a:srgbClr val="231F20"/>
                </a:solidFill>
                <a:latin typeface="Tahoma"/>
                <a:cs typeface="Tahoma"/>
              </a:rPr>
              <a:t>ПАМ’ЯТКА</a:t>
            </a:r>
            <a:r>
              <a:rPr dirty="0" sz="800" spc="-15" b="1">
                <a:solidFill>
                  <a:srgbClr val="231F20"/>
                </a:solidFill>
                <a:latin typeface="Tahoma"/>
                <a:cs typeface="Tahoma"/>
              </a:rPr>
              <a:t> ІНІЦІАТИВНІЙ 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ГРУПІ</a:t>
            </a: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800" spc="-55" b="1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СКЛИКАННЯ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40" b="1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40" b="1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35" b="1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10" b="1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45" b="1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800">
              <a:latin typeface="Tahoma"/>
              <a:cs typeface="Tahom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144715" y="1700204"/>
          <a:ext cx="3915410" cy="4553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5715"/>
                <a:gridCol w="2625725"/>
              </a:tblGrid>
              <a:tr h="294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Ініціатор</a:t>
                      </a:r>
                      <a:r>
                        <a:rPr dirty="0" sz="7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скликання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635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704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Ініціативна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група,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яка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складається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8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менш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трьох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власників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квартир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нежитлових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приміщень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94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Термін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скликання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635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 marR="1225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8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8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менш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ніж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14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днів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дати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проведення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установ-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чих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92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700" spc="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Форма</a:t>
                      </a:r>
                      <a:r>
                        <a:rPr dirty="0" sz="700" spc="-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повідомлення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819"/>
                        </a:lnSpc>
                        <a:spcBef>
                          <a:spcPts val="375"/>
                        </a:spcBef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Направляється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письмовій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формі: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indent="-72390">
                        <a:lnSpc>
                          <a:spcPts val="800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вручається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кожному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власнику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розписку,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marR="61594" indent="-72390">
                        <a:lnSpc>
                          <a:spcPts val="800"/>
                        </a:lnSpc>
                        <a:spcBef>
                          <a:spcPts val="40"/>
                        </a:spcBef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шля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ом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пош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ово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відп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авлення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(ре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омендованим 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листом)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92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Зміст</a:t>
                      </a:r>
                      <a:r>
                        <a:rPr dirty="0" sz="7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повідомлення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indent="-72390">
                        <a:lnSpc>
                          <a:spcPts val="819"/>
                        </a:lnSpc>
                        <a:spcBef>
                          <a:spcPts val="375"/>
                        </a:spcBef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чиєї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ініціативи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скликаються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збори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indent="-72390">
                        <a:lnSpc>
                          <a:spcPts val="800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місце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indent="-72390">
                        <a:lnSpc>
                          <a:spcPts val="800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час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пров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дення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indent="-72390">
                        <a:lnSpc>
                          <a:spcPts val="819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проект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порядку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денного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4911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Кворум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тній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поня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я!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0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Право</a:t>
                      </a:r>
                      <a:r>
                        <a:rPr dirty="0" sz="700" spc="-5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127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50800" marR="12573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Кожний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власник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установчих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зборах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має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кількість </a:t>
                      </a:r>
                      <a:r>
                        <a:rPr dirty="0" sz="700" spc="-2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голосів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пропорційно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площі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квартир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або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приміщень, </a:t>
                      </a:r>
                      <a:r>
                        <a:rPr dirty="0" sz="700" spc="-2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8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перебувають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його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власності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1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*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826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49113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Хто</a:t>
                      </a:r>
                      <a:r>
                        <a:rPr dirty="0" sz="700" spc="-4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веде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700" spc="-11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лов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(обир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є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ть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більші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ю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лосі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тніх)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7874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390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Голосування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317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153670" indent="-72390">
                        <a:lnSpc>
                          <a:spcPts val="800"/>
                        </a:lnSpc>
                        <a:spcBef>
                          <a:spcPts val="434"/>
                        </a:spcBef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беруть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участь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власники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(їхні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уповноважені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особи),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які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присутні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установчих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зборах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indent="-72390">
                        <a:lnSpc>
                          <a:spcPts val="780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шля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ом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поіменно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ло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ування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594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Прийняття</a:t>
                      </a:r>
                      <a:r>
                        <a:rPr dirty="0" sz="700" spc="-4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рішення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268605" indent="-72390">
                        <a:lnSpc>
                          <a:spcPts val="800"/>
                        </a:lnSpc>
                        <a:spcBef>
                          <a:spcPts val="434"/>
                        </a:spcBef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більше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половини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голосів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загальної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кількості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голосів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marR="52069" indent="-72390">
                        <a:lnSpc>
                          <a:spcPts val="800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оформлюється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особистим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підписом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кожного, </a:t>
                      </a:r>
                      <a:r>
                        <a:rPr dirty="0" sz="700" spc="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хто </a:t>
                      </a:r>
                      <a:r>
                        <a:rPr dirty="0" sz="700" spc="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проголосував,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із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зазначенням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результату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голосуван-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(«за»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чи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«пр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ти»)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55244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594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 spc="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Результат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indent="-72390">
                        <a:lnSpc>
                          <a:spcPts val="819"/>
                        </a:lnSpc>
                        <a:spcBef>
                          <a:spcPts val="375"/>
                        </a:spcBef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прийняття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рішення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створення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об’єднання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indent="-72390">
                        <a:lnSpc>
                          <a:spcPts val="800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затве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ж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ення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indent="-72390">
                        <a:lnSpc>
                          <a:spcPts val="800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обрання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правління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ревізійної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комісії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marR="132080" indent="-72390">
                        <a:lnSpc>
                          <a:spcPts val="800"/>
                        </a:lnSpc>
                        <a:spcBef>
                          <a:spcPts val="40"/>
                        </a:spcBef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обрання</a:t>
                      </a:r>
                      <a:r>
                        <a:rPr dirty="0" sz="700" spc="9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повноважного</a:t>
                      </a:r>
                      <a:r>
                        <a:rPr dirty="0" sz="700" spc="9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для</a:t>
                      </a:r>
                      <a:r>
                        <a:rPr dirty="0" sz="700" spc="9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подання</a:t>
                      </a:r>
                      <a:r>
                        <a:rPr dirty="0" sz="700" spc="1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документів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9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реєстрацію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924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700" spc="3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Письмове</a:t>
                      </a:r>
                      <a:r>
                        <a:rPr dirty="0" sz="700" spc="-4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опитування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indent="-72390">
                        <a:lnSpc>
                          <a:spcPts val="819"/>
                        </a:lnSpc>
                        <a:spcBef>
                          <a:spcPts val="375"/>
                        </a:spcBef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разі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відсутності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більшості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“за”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“проти”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indent="-72390">
                        <a:lnSpc>
                          <a:spcPts val="800"/>
                        </a:lnSpc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протягом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15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днів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дати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установчих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122555" marR="55244" indent="-72390">
                        <a:lnSpc>
                          <a:spcPts val="800"/>
                        </a:lnSpc>
                        <a:spcBef>
                          <a:spcPts val="40"/>
                        </a:spcBef>
                        <a:buChar char="■"/>
                        <a:tabLst>
                          <a:tab pos="123189" algn="l"/>
                        </a:tabLst>
                      </a:pP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голоси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зараховуються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разом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із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голосами,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відданими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зборах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6143325" y="6386665"/>
            <a:ext cx="3913504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spc="-114">
                <a:solidFill>
                  <a:srgbClr val="231F20"/>
                </a:solidFill>
                <a:latin typeface="Tahoma"/>
                <a:cs typeface="Tahoma"/>
              </a:rPr>
              <a:t>*</a:t>
            </a:r>
            <a:r>
              <a:rPr dirty="0" sz="700" spc="-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Якщо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одна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особа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власником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(квартири)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та/або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приміщень,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загальна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площа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яких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становить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більш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50%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загальної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площі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всіх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нежит-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лових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кожний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співвласник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установчих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зборах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має один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голос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незалежно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кількості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площі квартир або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приміщень,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перебувають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власності.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415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Додатки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9377" y="1018446"/>
            <a:ext cx="320548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45" b="1">
                <a:solidFill>
                  <a:srgbClr val="231F20"/>
                </a:solidFill>
                <a:latin typeface="Tahoma"/>
                <a:cs typeface="Tahoma"/>
              </a:rPr>
              <a:t>ПРИНЦИПОВА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10" b="1">
                <a:solidFill>
                  <a:srgbClr val="231F20"/>
                </a:solidFill>
                <a:latin typeface="Tahoma"/>
                <a:cs typeface="Tahoma"/>
              </a:rPr>
              <a:t>ПОСЛІДОВНІСТЬ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-15" b="1">
                <a:solidFill>
                  <a:srgbClr val="231F20"/>
                </a:solidFill>
                <a:latin typeface="Tahoma"/>
                <a:cs typeface="Tahoma"/>
              </a:rPr>
              <a:t>ДІЙ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-55" b="1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35" b="1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45" b="1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12" y="815246"/>
            <a:ext cx="843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Додаток</a:t>
            </a:r>
            <a:r>
              <a:rPr dirty="0" sz="1200" spc="-9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AC1032"/>
                </a:solidFill>
                <a:latin typeface="Tahoma"/>
                <a:cs typeface="Tahoma"/>
              </a:rPr>
              <a:t>7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8222" y="1131971"/>
            <a:ext cx="388175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ПРОТОКОЛ</a:t>
            </a:r>
            <a:endParaRPr sz="800">
              <a:latin typeface="Tahoma"/>
              <a:cs typeface="Tahoma"/>
            </a:endParaRPr>
          </a:p>
          <a:p>
            <a:pPr algn="ctr" marL="1905">
              <a:lnSpc>
                <a:spcPct val="100000"/>
              </a:lnSpc>
            </a:pP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800" spc="-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endParaRPr sz="800">
              <a:latin typeface="Tahoma"/>
              <a:cs typeface="Tahoma"/>
            </a:endParaRPr>
          </a:p>
          <a:p>
            <a:pPr algn="ctr" marL="12700" marR="5080">
              <a:lnSpc>
                <a:spcPct val="100000"/>
              </a:lnSpc>
              <a:tabLst>
                <a:tab pos="1019810" algn="l"/>
                <a:tab pos="2086610" algn="l"/>
                <a:tab pos="2444750" algn="l"/>
                <a:tab pos="3795395" algn="l"/>
              </a:tabLst>
            </a:pPr>
            <a:r>
              <a:rPr dirty="0" sz="800" spc="45" b="1">
                <a:solidFill>
                  <a:srgbClr val="231F20"/>
                </a:solidFill>
                <a:latin typeface="Tahoma"/>
                <a:cs typeface="Tahoma"/>
              </a:rPr>
              <a:t>Об</a:t>
            </a:r>
            <a:r>
              <a:rPr dirty="0" sz="800" spc="-35" b="1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dirty="0" sz="800" spc="35" b="1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днання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800" spc="-15" b="1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тирно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20" b="1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800" spc="35" b="1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800" spc="10" b="1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 spc="-35" b="1">
                <a:solidFill>
                  <a:srgbClr val="231F20"/>
                </a:solidFill>
                <a:latin typeface="Tahoma"/>
                <a:cs typeface="Tahoma"/>
              </a:rPr>
              <a:t>”,  </a:t>
            </a: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проведених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800" spc="5" b="1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u="sng" sz="800" spc="5" b="1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u="sng" sz="800" spc="-5" b="1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299" y="1689120"/>
            <a:ext cx="868044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4710" algn="l"/>
              </a:tabLst>
            </a:pP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м.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66345" y="1674304"/>
            <a:ext cx="1553845" cy="25146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313055" algn="l"/>
                <a:tab pos="1056005" algn="l"/>
                <a:tab pos="1320165" algn="l"/>
              </a:tabLst>
            </a:pP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u="sng" sz="700" spc="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endParaRPr sz="700">
              <a:latin typeface="Tahoma"/>
              <a:cs typeface="Tahoma"/>
            </a:endParaRPr>
          </a:p>
          <a:p>
            <a:pPr marL="671830">
              <a:lnSpc>
                <a:spcPct val="100000"/>
              </a:lnSpc>
              <a:spcBef>
                <a:spcPts val="100"/>
              </a:spcBef>
            </a:pPr>
            <a:r>
              <a:rPr dirty="0" sz="600" spc="-45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дата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0">
                <a:solidFill>
                  <a:srgbClr val="231F20"/>
                </a:solidFill>
                <a:latin typeface="Tahoma"/>
                <a:cs typeface="Tahoma"/>
              </a:rPr>
              <a:t>складання)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17871" y="1902458"/>
            <a:ext cx="3965575" cy="506539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just" marL="121285" indent="-83820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121920" algn="l"/>
              </a:tabLst>
            </a:pPr>
            <a:r>
              <a:rPr dirty="0" u="sng" sz="700" spc="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Загальна</a:t>
            </a:r>
            <a:r>
              <a:rPr dirty="0" u="sng" sz="700" spc="-4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1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інформація</a:t>
            </a:r>
            <a:endParaRPr sz="700">
              <a:latin typeface="Tahoma"/>
              <a:cs typeface="Tahoma"/>
            </a:endParaRPr>
          </a:p>
          <a:p>
            <a:pPr algn="just" marL="38100" marR="31115">
              <a:lnSpc>
                <a:spcPct val="100000"/>
              </a:lnSpc>
              <a:spcBef>
                <a:spcPts val="285"/>
              </a:spcBef>
              <a:tabLst>
                <a:tab pos="1765935" algn="l"/>
                <a:tab pos="2780030" algn="l"/>
                <a:tab pos="3891915" algn="l"/>
              </a:tabLst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Загальна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кількі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ть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тирно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” 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(далі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Об’єдання):</a:t>
            </a:r>
            <a:r>
              <a:rPr dirty="0" u="sng" sz="700" spc="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 </a:t>
            </a:r>
            <a:r>
              <a:rPr dirty="0" sz="700" spc="2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dirty="0" u="sng" sz="700" spc="-4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).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Загальна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площа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всіх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Об’єднання:</a:t>
            </a:r>
            <a:r>
              <a:rPr dirty="0" u="sng" sz="700" spc="4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baseline="34722" sz="600" spc="22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algn="just" marL="38100" marR="31115">
              <a:lnSpc>
                <a:spcPct val="100000"/>
              </a:lnSpc>
              <a:spcBef>
                <a:spcPts val="285"/>
              </a:spcBef>
              <a:tabLst>
                <a:tab pos="1778635" algn="l"/>
              </a:tabLst>
            </a:pP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голосуванні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взяли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участь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особисто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та/або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через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представників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кількості</a:t>
            </a:r>
            <a:r>
              <a:rPr dirty="0" u="sng" sz="700" spc="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 </a:t>
            </a:r>
            <a:r>
              <a:rPr dirty="0" u="sng" sz="700" spc="8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dirty="0" u="sng" sz="700" spc="-5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осіб,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яким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належать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7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та/або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нежитло-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ві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приміщення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загальною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площею</a:t>
            </a:r>
            <a:r>
              <a:rPr dirty="0" u="sng" sz="700" spc="114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baseline="34722" sz="600" spc="22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algn="just" marL="38100" marR="31115">
              <a:lnSpc>
                <a:spcPct val="100000"/>
              </a:lnSpc>
              <a:spcBef>
                <a:spcPts val="280"/>
              </a:spcBef>
              <a:tabLst>
                <a:tab pos="1650364" algn="l"/>
              </a:tabLst>
            </a:pP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письмовому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опитуванні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взяли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участь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особисто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та/або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через представників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власники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кількості</a:t>
            </a:r>
            <a:r>
              <a:rPr dirty="0" u="sng" sz="700" spc="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 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dirty="0" u="sng" sz="700" spc="-5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осіб,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яким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належать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та/або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нежитлові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приміщення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загальною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площею</a:t>
            </a:r>
            <a:r>
              <a:rPr dirty="0" u="sng" sz="700" spc="10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baseline="34722" sz="600" spc="15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algn="just" marL="38100" marR="31115">
              <a:lnSpc>
                <a:spcPct val="100000"/>
              </a:lnSpc>
              <a:spcBef>
                <a:spcPts val="285"/>
              </a:spcBef>
              <a:tabLst>
                <a:tab pos="3655060" algn="l"/>
              </a:tabLst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Разом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голосуванні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зборах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письмовому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опитуванні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взяли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участь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особисто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та/або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через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представників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кількості</a:t>
            </a:r>
            <a:r>
              <a:rPr dirty="0" u="sng" sz="700" spc="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  </a:t>
            </a:r>
            <a:r>
              <a:rPr dirty="0" sz="700" spc="1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(</a:t>
            </a:r>
            <a:r>
              <a:rPr dirty="0" u="sng" sz="700" spc="-5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)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осіб,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яким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належать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квартири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та/або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нежитлові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приміщення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будин-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ку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загальною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площею</a:t>
            </a:r>
            <a:r>
              <a:rPr dirty="0" u="sng" sz="700" spc="14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baseline="34722" sz="600" spc="22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algn="just" marL="38100" marR="30480">
              <a:lnSpc>
                <a:spcPct val="100000"/>
              </a:lnSpc>
              <a:spcBef>
                <a:spcPts val="285"/>
              </a:spcBef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Відповідно до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Статуту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Закону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України “Про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співвлас-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ників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будинку”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кількість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голосів,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належить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кожному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спів-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власнику,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визначається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пропорційно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розміру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загальної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площі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квартир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приміщень,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перебувають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власності*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(зазначити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згідно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ложеннями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статуту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конкретного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ОСББ).</a:t>
            </a:r>
            <a:endParaRPr sz="700">
              <a:latin typeface="Tahoma"/>
              <a:cs typeface="Tahoma"/>
            </a:endParaRPr>
          </a:p>
          <a:p>
            <a:pPr algn="just" marL="139700" indent="-102235">
              <a:lnSpc>
                <a:spcPct val="100000"/>
              </a:lnSpc>
              <a:spcBef>
                <a:spcPts val="565"/>
              </a:spcBef>
              <a:buAutoNum type="arabicPeriod" startAt="2"/>
              <a:tabLst>
                <a:tab pos="140335" algn="l"/>
              </a:tabLst>
            </a:pPr>
            <a:r>
              <a:rPr dirty="0" u="sng" sz="700" spc="2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Порядок</a:t>
            </a:r>
            <a:r>
              <a:rPr dirty="0" u="sng" sz="700" spc="-4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3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денний</a:t>
            </a:r>
            <a:endParaRPr sz="700">
              <a:latin typeface="Tahoma"/>
              <a:cs typeface="Tahoma"/>
            </a:endParaRPr>
          </a:p>
          <a:p>
            <a:pPr algn="just" lvl="1" marL="398145" indent="-14478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398780" algn="l"/>
              </a:tabLst>
            </a:pP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Обрання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Голови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Зборів.</a:t>
            </a:r>
            <a:endParaRPr sz="700">
              <a:latin typeface="Tahoma"/>
              <a:cs typeface="Tahoma"/>
            </a:endParaRPr>
          </a:p>
          <a:p>
            <a:pPr algn="just" lvl="1" marL="398145" marR="30480" indent="-144145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98780" algn="l"/>
                <a:tab pos="2435860" algn="l"/>
              </a:tabLst>
            </a:pP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Відмова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послуг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споруд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прибудинкових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територій,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надає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онавец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ь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таки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лу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зірванн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ни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оворів.</a:t>
            </a:r>
            <a:endParaRPr sz="700">
              <a:latin typeface="Tahoma"/>
              <a:cs typeface="Tahoma"/>
            </a:endParaRPr>
          </a:p>
          <a:p>
            <a:pPr algn="just" lvl="1" marL="398145" marR="31115" indent="-14414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398780" algn="l"/>
              </a:tabLst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прибудинкової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території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самостійно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шляхом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самозабезпечення.</a:t>
            </a:r>
            <a:endParaRPr sz="700">
              <a:latin typeface="Tahoma"/>
              <a:cs typeface="Tahoma"/>
            </a:endParaRPr>
          </a:p>
          <a:p>
            <a:pPr algn="just" lvl="1" marL="398145" indent="-14478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98780" algn="l"/>
                <a:tab pos="2750185" algn="l"/>
              </a:tabLst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кошторису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u="sng" sz="700" spc="5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рік.</a:t>
            </a:r>
            <a:endParaRPr sz="700">
              <a:latin typeface="Tahoma"/>
              <a:cs typeface="Tahoma"/>
            </a:endParaRPr>
          </a:p>
          <a:p>
            <a:pPr algn="just" lvl="1" marL="398145" marR="30480" indent="-144145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398780" algn="l"/>
              </a:tabLst>
            </a:pP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Визначення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порядку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сплати,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переліку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розмірів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внесків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платежів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 співвласників.</a:t>
            </a:r>
            <a:endParaRPr sz="700">
              <a:latin typeface="Tahoma"/>
              <a:cs typeface="Tahoma"/>
            </a:endParaRPr>
          </a:p>
          <a:p>
            <a:pPr algn="just" lvl="1" marL="398145" indent="-14414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398145" algn="l"/>
              </a:tabLst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доручень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зв’язку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прийнятими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Зборами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рішеннями.</a:t>
            </a:r>
            <a:endParaRPr sz="700">
              <a:latin typeface="Tahoma"/>
              <a:cs typeface="Tahoma"/>
            </a:endParaRPr>
          </a:p>
          <a:p>
            <a:pPr marL="38100" marR="31115" indent="-635">
              <a:lnSpc>
                <a:spcPct val="100000"/>
              </a:lnSpc>
              <a:spcBef>
                <a:spcPts val="565"/>
              </a:spcBef>
            </a:pPr>
            <a:r>
              <a:rPr dirty="0" u="sng" sz="700" spc="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Розгляд</a:t>
            </a:r>
            <a:r>
              <a:rPr dirty="0" u="sng" sz="700" spc="-4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питань</a:t>
            </a:r>
            <a:r>
              <a:rPr dirty="0" u="sng" sz="700" spc="-3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1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порядку</a:t>
            </a:r>
            <a:r>
              <a:rPr dirty="0" u="sng" sz="700" spc="-3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1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денного</a:t>
            </a:r>
            <a:r>
              <a:rPr dirty="0" sz="700" spc="-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(з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урахуванням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голосів,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поданих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збо-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рах,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співвласників,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отриманих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час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письмового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опитування):</a:t>
            </a:r>
            <a:endParaRPr sz="7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285"/>
              </a:spcBef>
            </a:pPr>
            <a:r>
              <a:rPr dirty="0" sz="700" spc="-105" b="1">
                <a:solidFill>
                  <a:srgbClr val="231F20"/>
                </a:solidFill>
                <a:latin typeface="Tahoma"/>
                <a:cs typeface="Tahoma"/>
              </a:rPr>
              <a:t>1.</a:t>
            </a:r>
            <a:r>
              <a:rPr dirty="0" sz="700" spc="30" b="1">
                <a:solidFill>
                  <a:srgbClr val="231F20"/>
                </a:solidFill>
                <a:latin typeface="Tahoma"/>
                <a:cs typeface="Tahoma"/>
              </a:rPr>
              <a:t>   </a:t>
            </a:r>
            <a:r>
              <a:rPr dirty="0" sz="700" spc="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Слухали:</a:t>
            </a:r>
            <a:r>
              <a:rPr dirty="0" sz="700" spc="-3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Обрання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Голови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Зборів.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4"/>
              </a:spcBef>
              <a:tabLst>
                <a:tab pos="3799204" algn="l"/>
              </a:tabLst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Голосували:</a:t>
            </a:r>
            <a:r>
              <a:rPr dirty="0" sz="7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Обрати</a:t>
            </a:r>
            <a:r>
              <a:rPr dirty="0" sz="700" spc="-50">
                <a:latin typeface="Tahoma"/>
                <a:cs typeface="Tahoma"/>
              </a:rPr>
              <a:t> </a:t>
            </a:r>
            <a:r>
              <a:rPr dirty="0" sz="700" spc="40">
                <a:latin typeface="Tahoma"/>
                <a:cs typeface="Tahoma"/>
              </a:rPr>
              <a:t>Головою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Зборів</a:t>
            </a:r>
            <a:r>
              <a:rPr dirty="0" u="sng" sz="700" spc="6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65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marL="398145" marR="30480">
              <a:lnSpc>
                <a:spcPct val="100000"/>
              </a:lnSpc>
              <a:spcBef>
                <a:spcPts val="280"/>
              </a:spcBef>
              <a:tabLst>
                <a:tab pos="941069" algn="l"/>
                <a:tab pos="2113915" algn="l"/>
                <a:tab pos="3185160" algn="l"/>
              </a:tabLst>
            </a:pPr>
            <a:r>
              <a:rPr dirty="0" sz="700" spc="10" b="1">
                <a:latin typeface="Tahoma"/>
                <a:cs typeface="Tahoma"/>
              </a:rPr>
              <a:t>“за”</a:t>
            </a:r>
            <a:r>
              <a:rPr dirty="0" sz="700" spc="25" b="1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35">
                <a:latin typeface="Tahoma"/>
                <a:cs typeface="Tahoma"/>
              </a:rPr>
              <a:t>(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співвласників,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загальна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площа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квар-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25">
                <a:latin typeface="Tahoma"/>
                <a:cs typeface="Tahoma"/>
              </a:rPr>
              <a:t>та/або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нежитлових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становить</a:t>
            </a:r>
            <a:r>
              <a:rPr dirty="0" u="sng" sz="700" spc="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20">
                <a:latin typeface="Tahoma"/>
                <a:cs typeface="Tahoma"/>
              </a:rPr>
              <a:t>м</a:t>
            </a:r>
            <a:r>
              <a:rPr dirty="0" baseline="34722" sz="600" spc="30">
                <a:latin typeface="Tahoma"/>
                <a:cs typeface="Tahoma"/>
              </a:rPr>
              <a:t>2</a:t>
            </a:r>
            <a:r>
              <a:rPr dirty="0" sz="700" spc="20">
                <a:latin typeface="Tahoma"/>
                <a:cs typeface="Tahoma"/>
              </a:rPr>
              <a:t>,</a:t>
            </a:r>
            <a:r>
              <a:rPr dirty="0" sz="700" spc="7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7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398145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г</a:t>
            </a:r>
            <a:r>
              <a:rPr dirty="0" sz="700" spc="65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</a:t>
            </a:r>
            <a:r>
              <a:rPr dirty="0" sz="700" spc="60">
                <a:latin typeface="Tahoma"/>
                <a:cs typeface="Tahoma"/>
              </a:rPr>
              <a:t>в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співвласників</a:t>
            </a:r>
            <a:r>
              <a:rPr dirty="0" sz="700" spc="30">
                <a:latin typeface="Tahoma"/>
                <a:cs typeface="Tahoma"/>
              </a:rPr>
              <a:t>,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90">
                <a:latin typeface="Tahoma"/>
                <a:cs typeface="Tahoma"/>
              </a:rPr>
              <a:t>при</a:t>
            </a:r>
            <a:r>
              <a:rPr dirty="0" sz="700" spc="70">
                <a:latin typeface="Tahoma"/>
                <a:cs typeface="Tahoma"/>
              </a:rPr>
              <a:t>с</a:t>
            </a:r>
            <a:r>
              <a:rPr dirty="0" sz="700" spc="45">
                <a:latin typeface="Tahoma"/>
                <a:cs typeface="Tahoma"/>
              </a:rPr>
              <a:t>у</a:t>
            </a:r>
            <a:r>
              <a:rPr dirty="0" sz="700" spc="35">
                <a:latin typeface="Tahoma"/>
                <a:cs typeface="Tahoma"/>
              </a:rPr>
              <a:t>тні</a:t>
            </a:r>
            <a:r>
              <a:rPr dirty="0" sz="700" spc="35">
                <a:latin typeface="Tahoma"/>
                <a:cs typeface="Tahoma"/>
              </a:rPr>
              <a:t>х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н</a:t>
            </a:r>
            <a:r>
              <a:rPr dirty="0" sz="700" spc="55">
                <a:latin typeface="Tahoma"/>
                <a:cs typeface="Tahoma"/>
              </a:rPr>
              <a:t>а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Збор</a:t>
            </a:r>
            <a:r>
              <a:rPr dirty="0" sz="700" spc="35">
                <a:latin typeface="Tahoma"/>
                <a:cs typeface="Tahoma"/>
              </a:rPr>
              <a:t>а</a:t>
            </a:r>
            <a:r>
              <a:rPr dirty="0" sz="700" spc="30">
                <a:latin typeface="Tahoma"/>
                <a:cs typeface="Tahoma"/>
              </a:rPr>
              <a:t>х</a:t>
            </a:r>
            <a:r>
              <a:rPr dirty="0" sz="700" spc="-100">
                <a:latin typeface="Tahoma"/>
                <a:cs typeface="Tahoma"/>
              </a:rPr>
              <a:t>;</a:t>
            </a:r>
            <a:endParaRPr sz="700">
              <a:latin typeface="Tahoma"/>
              <a:cs typeface="Tahoma"/>
            </a:endParaRPr>
          </a:p>
          <a:p>
            <a:pPr marL="398145" marR="31115">
              <a:lnSpc>
                <a:spcPct val="100000"/>
              </a:lnSpc>
              <a:spcBef>
                <a:spcPts val="285"/>
              </a:spcBef>
              <a:tabLst>
                <a:tab pos="1171575" algn="l"/>
                <a:tab pos="2346960" algn="l"/>
                <a:tab pos="3249295" algn="l"/>
              </a:tabLst>
            </a:pPr>
            <a:r>
              <a:rPr dirty="0" sz="700" spc="20" b="1">
                <a:latin typeface="Tahoma"/>
                <a:cs typeface="Tahoma"/>
              </a:rPr>
              <a:t>“проти”</a:t>
            </a:r>
            <a:r>
              <a:rPr dirty="0" sz="700" spc="225" b="1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(</a:t>
            </a:r>
            <a:r>
              <a:rPr dirty="0" u="sng" sz="700" spc="-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1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співвласників,</a:t>
            </a:r>
            <a:r>
              <a:rPr dirty="0" sz="700" spc="185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загальна</a:t>
            </a:r>
            <a:r>
              <a:rPr dirty="0" sz="700" spc="185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площа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</a:t>
            </a:r>
            <a:r>
              <a:rPr dirty="0" sz="700" spc="50">
                <a:latin typeface="Tahoma"/>
                <a:cs typeface="Tahoma"/>
              </a:rPr>
              <a:t>р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та</a:t>
            </a:r>
            <a:r>
              <a:rPr dirty="0" sz="700" spc="-50">
                <a:latin typeface="Tahoma"/>
                <a:cs typeface="Tahoma"/>
              </a:rPr>
              <a:t>/</a:t>
            </a:r>
            <a:r>
              <a:rPr dirty="0" sz="700" spc="60">
                <a:latin typeface="Tahoma"/>
                <a:cs typeface="Tahoma"/>
              </a:rPr>
              <a:t>або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н</a:t>
            </a:r>
            <a:r>
              <a:rPr dirty="0" sz="700" spc="50">
                <a:latin typeface="Tahoma"/>
                <a:cs typeface="Tahoma"/>
              </a:rPr>
              <a:t>е</a:t>
            </a:r>
            <a:r>
              <a:rPr dirty="0" sz="700" spc="55">
                <a:latin typeface="Tahoma"/>
                <a:cs typeface="Tahoma"/>
              </a:rPr>
              <a:t>жи</a:t>
            </a:r>
            <a:r>
              <a:rPr dirty="0" sz="700" spc="15">
                <a:latin typeface="Tahoma"/>
                <a:cs typeface="Tahoma"/>
              </a:rPr>
              <a:t>т</a:t>
            </a:r>
            <a:r>
              <a:rPr dirty="0" sz="700" spc="55">
                <a:latin typeface="Tahoma"/>
                <a:cs typeface="Tahoma"/>
              </a:rPr>
              <a:t>лових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</a:t>
            </a:r>
            <a:r>
              <a:rPr dirty="0" sz="700" spc="45">
                <a:latin typeface="Tahoma"/>
                <a:cs typeface="Tahoma"/>
              </a:rPr>
              <a:t>тановить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100">
                <a:latin typeface="Tahoma"/>
                <a:cs typeface="Tahoma"/>
              </a:rPr>
              <a:t>м</a:t>
            </a:r>
            <a:r>
              <a:rPr dirty="0" baseline="34722" sz="600" spc="15">
                <a:latin typeface="Tahoma"/>
                <a:cs typeface="Tahoma"/>
              </a:rPr>
              <a:t>2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397510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dirty="0" u="sng" sz="7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г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лосів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співвласників,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85">
                <a:latin typeface="Tahoma"/>
                <a:cs typeface="Tahoma"/>
              </a:rPr>
              <a:t>при</a:t>
            </a:r>
            <a:r>
              <a:rPr dirty="0" sz="700" spc="60">
                <a:latin typeface="Tahoma"/>
                <a:cs typeface="Tahoma"/>
              </a:rPr>
              <a:t>с</a:t>
            </a:r>
            <a:r>
              <a:rPr dirty="0" sz="700" spc="40">
                <a:latin typeface="Tahoma"/>
                <a:cs typeface="Tahoma"/>
              </a:rPr>
              <a:t>у</a:t>
            </a:r>
            <a:r>
              <a:rPr dirty="0" sz="700" spc="30">
                <a:latin typeface="Tahoma"/>
                <a:cs typeface="Tahoma"/>
              </a:rPr>
              <a:t>тніх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на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Збо</a:t>
            </a:r>
            <a:r>
              <a:rPr dirty="0" sz="700" spc="70">
                <a:latin typeface="Tahoma"/>
                <a:cs typeface="Tahoma"/>
              </a:rPr>
              <a:t>р</a:t>
            </a:r>
            <a:r>
              <a:rPr dirty="0" sz="700" spc="-5">
                <a:latin typeface="Tahoma"/>
                <a:cs typeface="Tahoma"/>
              </a:rPr>
              <a:t>ах.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4"/>
              </a:spcBef>
            </a:pPr>
            <a:r>
              <a:rPr dirty="0" sz="700" spc="9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ішення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30" b="1">
                <a:latin typeface="Tahoma"/>
                <a:cs typeface="Tahoma"/>
              </a:rPr>
              <a:t>прийня</a:t>
            </a:r>
            <a:r>
              <a:rPr dirty="0" sz="700" b="1">
                <a:latin typeface="Tahoma"/>
                <a:cs typeface="Tahoma"/>
              </a:rPr>
              <a:t>т</a:t>
            </a:r>
            <a:r>
              <a:rPr dirty="0" sz="700" spc="20" b="1">
                <a:latin typeface="Tahoma"/>
                <a:cs typeface="Tahoma"/>
              </a:rPr>
              <a:t>о</a:t>
            </a:r>
            <a:r>
              <a:rPr dirty="0" sz="700" spc="-40" b="1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027" y="1291962"/>
            <a:ext cx="2937522" cy="166137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78441" y="3334927"/>
            <a:ext cx="33877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800" spc="35" b="1">
                <a:solidFill>
                  <a:srgbClr val="231F20"/>
                </a:solidFill>
                <a:latin typeface="Tahoma"/>
                <a:cs typeface="Tahoma"/>
              </a:rPr>
              <a:t>РЕКОМЕНДОВАНІ</a:t>
            </a:r>
            <a:r>
              <a:rPr dirty="0" sz="800" spc="-4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КРОКИ</a:t>
            </a: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800" spc="15" b="1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10" b="1">
                <a:solidFill>
                  <a:srgbClr val="231F20"/>
                </a:solidFill>
                <a:latin typeface="Tahoma"/>
                <a:cs typeface="Tahoma"/>
              </a:rPr>
              <a:t>ПІДГОТОВКИ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40" b="1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40" b="1">
                <a:solidFill>
                  <a:srgbClr val="231F20"/>
                </a:solidFill>
                <a:latin typeface="Tahoma"/>
                <a:cs typeface="Tahoma"/>
              </a:rPr>
              <a:t>ПРОВЕДЕННЯ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35" b="1">
                <a:solidFill>
                  <a:srgbClr val="231F20"/>
                </a:solidFill>
                <a:latin typeface="Tahoma"/>
                <a:cs typeface="Tahoma"/>
              </a:rPr>
              <a:t>УСТАНОВЧИХ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10" b="1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r>
              <a:rPr dirty="0" sz="800" spc="-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45" b="1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46245" y="3735808"/>
            <a:ext cx="3650615" cy="3204210"/>
            <a:chOff x="946245" y="3735808"/>
            <a:chExt cx="3650615" cy="320421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245" y="3735808"/>
              <a:ext cx="3538696" cy="16223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557171" y="3966444"/>
              <a:ext cx="3033395" cy="1609090"/>
            </a:xfrm>
            <a:custGeom>
              <a:avLst/>
              <a:gdLst/>
              <a:ahLst/>
              <a:cxnLst/>
              <a:rect l="l" t="t" r="r" b="b"/>
              <a:pathLst>
                <a:path w="3033395" h="1609089">
                  <a:moveTo>
                    <a:pt x="2921529" y="0"/>
                  </a:moveTo>
                  <a:lnTo>
                    <a:pt x="3033086" y="0"/>
                  </a:lnTo>
                  <a:lnTo>
                    <a:pt x="3033086" y="1540526"/>
                  </a:lnTo>
                  <a:lnTo>
                    <a:pt x="0" y="1540538"/>
                  </a:lnTo>
                  <a:lnTo>
                    <a:pt x="0" y="1608676"/>
                  </a:lnTo>
                </a:path>
              </a:pathLst>
            </a:custGeom>
            <a:ln w="124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478700" y="4546966"/>
              <a:ext cx="111760" cy="581025"/>
            </a:xfrm>
            <a:custGeom>
              <a:avLst/>
              <a:gdLst/>
              <a:ahLst/>
              <a:cxnLst/>
              <a:rect l="l" t="t" r="r" b="b"/>
              <a:pathLst>
                <a:path w="111760" h="581025">
                  <a:moveTo>
                    <a:pt x="0" y="0"/>
                  </a:moveTo>
                  <a:lnTo>
                    <a:pt x="111556" y="0"/>
                  </a:lnTo>
                </a:path>
                <a:path w="111760" h="581025">
                  <a:moveTo>
                    <a:pt x="0" y="580491"/>
                  </a:moveTo>
                  <a:lnTo>
                    <a:pt x="111556" y="580491"/>
                  </a:lnTo>
                </a:path>
              </a:pathLst>
            </a:custGeom>
            <a:ln w="1248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8392" y="5641317"/>
              <a:ext cx="3516550" cy="12984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245" y="5571121"/>
              <a:ext cx="1177533" cy="129538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7499" y="5777004"/>
              <a:ext cx="513496" cy="28973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88304" y="7093119"/>
            <a:ext cx="24574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0" b="1">
                <a:solidFill>
                  <a:srgbClr val="AC1032"/>
                </a:solidFill>
                <a:latin typeface="Trebuchet MS"/>
                <a:cs typeface="Trebuchet MS"/>
              </a:rPr>
              <a:t>140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51539" y="7093119"/>
            <a:ext cx="20256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000" spc="-85" b="1">
                <a:solidFill>
                  <a:srgbClr val="AC1032"/>
                </a:solidFill>
                <a:latin typeface="Trebuchet MS"/>
                <a:cs typeface="Trebuchet MS"/>
              </a:rPr>
              <a:t>41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8304" y="7093119"/>
            <a:ext cx="233679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000" spc="35" b="1">
                <a:solidFill>
                  <a:srgbClr val="AC1032"/>
                </a:solidFill>
                <a:latin typeface="Trebuchet MS"/>
                <a:cs typeface="Trebuchet MS"/>
              </a:rPr>
              <a:t>42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24108" y="7093119"/>
            <a:ext cx="23177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000" spc="30" b="1">
                <a:solidFill>
                  <a:srgbClr val="AC1032"/>
                </a:solidFill>
                <a:latin typeface="Trebuchet MS"/>
                <a:cs typeface="Trebuchet MS"/>
              </a:rPr>
              <a:t>43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415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Додатки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297" y="812394"/>
            <a:ext cx="3914775" cy="488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  <a:tabLst>
                <a:tab pos="2400935" algn="l"/>
              </a:tabLst>
            </a:pPr>
            <a:r>
              <a:rPr dirty="0" sz="700" spc="-30" b="1">
                <a:solidFill>
                  <a:srgbClr val="231F20"/>
                </a:solidFill>
                <a:latin typeface="Tahoma"/>
                <a:cs typeface="Tahoma"/>
              </a:rPr>
              <a:t>2.</a:t>
            </a:r>
            <a:r>
              <a:rPr dirty="0" sz="700" spc="-2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Слухали: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Відмова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будинку Об’єднання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послуг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споруд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прибудинкових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територій,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надає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вико-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навец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ь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таки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лу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зірванн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ни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оворів.</a:t>
            </a:r>
            <a:endParaRPr sz="7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spcBef>
                <a:spcPts val="280"/>
              </a:spcBef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Голосували: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224" y="1311124"/>
            <a:ext cx="3787775" cy="1520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4310" marR="56515" indent="-144145">
              <a:lnSpc>
                <a:spcPct val="100000"/>
              </a:lnSpc>
              <a:spcBef>
                <a:spcPts val="100"/>
              </a:spcBef>
              <a:buChar char="■"/>
              <a:tabLst>
                <a:tab pos="194945" algn="l"/>
                <a:tab pos="1682114" algn="l"/>
                <a:tab pos="3703320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Відмовитися,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30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31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u="sng" sz="700" spc="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</a:t>
            </a:r>
            <a:r>
              <a:rPr dirty="0" u="sng" sz="700" spc="204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року,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будинків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споруд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прибудинкових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територій,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співвласникам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днання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надає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ви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онавець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луг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100">
                <a:solidFill>
                  <a:srgbClr val="231F20"/>
                </a:solidFill>
                <a:latin typeface="Tahoma"/>
                <a:cs typeface="Tahoma"/>
              </a:rPr>
              <a:t>;</a:t>
            </a:r>
            <a:endParaRPr sz="700">
              <a:latin typeface="Tahoma"/>
              <a:cs typeface="Tahoma"/>
            </a:endParaRPr>
          </a:p>
          <a:p>
            <a:pPr algn="just" marL="194310" marR="56515" indent="-144145">
              <a:lnSpc>
                <a:spcPct val="100000"/>
              </a:lnSpc>
              <a:spcBef>
                <a:spcPts val="280"/>
              </a:spcBef>
              <a:buChar char="■"/>
              <a:tabLst>
                <a:tab pos="194945" algn="l"/>
                <a:tab pos="3186430" algn="l"/>
              </a:tabLst>
            </a:pP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зв’язку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відмовою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послуг,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розірвати,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1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31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3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року,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договори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споруд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прибудин-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кових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територій,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укладені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виконавцем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послуг.</a:t>
            </a:r>
            <a:endParaRPr sz="700">
              <a:latin typeface="Tahoma"/>
              <a:cs typeface="Tahoma"/>
            </a:endParaRPr>
          </a:p>
          <a:p>
            <a:pPr marL="194310" marR="55880">
              <a:lnSpc>
                <a:spcPct val="100000"/>
              </a:lnSpc>
              <a:spcBef>
                <a:spcPts val="285"/>
              </a:spcBef>
              <a:tabLst>
                <a:tab pos="737235" algn="l"/>
                <a:tab pos="1910080" algn="l"/>
                <a:tab pos="2981325" algn="l"/>
              </a:tabLst>
            </a:pPr>
            <a:r>
              <a:rPr dirty="0" sz="700" spc="10" b="1">
                <a:latin typeface="Tahoma"/>
                <a:cs typeface="Tahoma"/>
              </a:rPr>
              <a:t>“за”</a:t>
            </a:r>
            <a:r>
              <a:rPr dirty="0" sz="700" spc="25" b="1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35">
                <a:latin typeface="Tahoma"/>
                <a:cs typeface="Tahoma"/>
              </a:rPr>
              <a:t>(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співвласників,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загальна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площа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квар-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25">
                <a:latin typeface="Tahoma"/>
                <a:cs typeface="Tahoma"/>
              </a:rPr>
              <a:t>та/або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нежитлових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становить</a:t>
            </a:r>
            <a:r>
              <a:rPr dirty="0" u="sng" sz="700" spc="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20">
                <a:latin typeface="Tahoma"/>
                <a:cs typeface="Tahoma"/>
              </a:rPr>
              <a:t>м</a:t>
            </a:r>
            <a:r>
              <a:rPr dirty="0" baseline="34722" sz="600" spc="30">
                <a:latin typeface="Tahoma"/>
                <a:cs typeface="Tahoma"/>
              </a:rPr>
              <a:t>2</a:t>
            </a:r>
            <a:r>
              <a:rPr dirty="0" sz="700" spc="20">
                <a:latin typeface="Tahoma"/>
                <a:cs typeface="Tahoma"/>
              </a:rPr>
              <a:t>,</a:t>
            </a:r>
            <a:r>
              <a:rPr dirty="0" sz="700" spc="7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7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194310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г</a:t>
            </a:r>
            <a:r>
              <a:rPr dirty="0" sz="700" spc="65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</a:t>
            </a:r>
            <a:r>
              <a:rPr dirty="0" sz="700" spc="60">
                <a:latin typeface="Tahoma"/>
                <a:cs typeface="Tahoma"/>
              </a:rPr>
              <a:t>в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співвласників;</a:t>
            </a:r>
            <a:endParaRPr sz="700">
              <a:latin typeface="Tahoma"/>
              <a:cs typeface="Tahoma"/>
            </a:endParaRPr>
          </a:p>
          <a:p>
            <a:pPr marL="194310" marR="56515">
              <a:lnSpc>
                <a:spcPct val="100000"/>
              </a:lnSpc>
              <a:spcBef>
                <a:spcPts val="285"/>
              </a:spcBef>
              <a:tabLst>
                <a:tab pos="968375" algn="l"/>
                <a:tab pos="2143760" algn="l"/>
                <a:tab pos="3046095" algn="l"/>
              </a:tabLst>
            </a:pPr>
            <a:r>
              <a:rPr dirty="0" sz="700" spc="20" b="1">
                <a:latin typeface="Tahoma"/>
                <a:cs typeface="Tahoma"/>
              </a:rPr>
              <a:t>“проти”</a:t>
            </a:r>
            <a:r>
              <a:rPr dirty="0" sz="700" spc="225" b="1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(</a:t>
            </a:r>
            <a:r>
              <a:rPr dirty="0" u="sng" sz="700" spc="-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1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співвласників,</a:t>
            </a:r>
            <a:r>
              <a:rPr dirty="0" sz="700" spc="185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загальна</a:t>
            </a:r>
            <a:r>
              <a:rPr dirty="0" sz="700" spc="185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площа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</a:t>
            </a:r>
            <a:r>
              <a:rPr dirty="0" sz="700" spc="50">
                <a:latin typeface="Tahoma"/>
                <a:cs typeface="Tahoma"/>
              </a:rPr>
              <a:t>р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та</a:t>
            </a:r>
            <a:r>
              <a:rPr dirty="0" sz="700" spc="-50">
                <a:latin typeface="Tahoma"/>
                <a:cs typeface="Tahoma"/>
              </a:rPr>
              <a:t>/</a:t>
            </a:r>
            <a:r>
              <a:rPr dirty="0" sz="700" spc="60">
                <a:latin typeface="Tahoma"/>
                <a:cs typeface="Tahoma"/>
              </a:rPr>
              <a:t>або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н</a:t>
            </a:r>
            <a:r>
              <a:rPr dirty="0" sz="700" spc="50">
                <a:latin typeface="Tahoma"/>
                <a:cs typeface="Tahoma"/>
              </a:rPr>
              <a:t>е</a:t>
            </a:r>
            <a:r>
              <a:rPr dirty="0" sz="700" spc="55">
                <a:latin typeface="Tahoma"/>
                <a:cs typeface="Tahoma"/>
              </a:rPr>
              <a:t>жи</a:t>
            </a:r>
            <a:r>
              <a:rPr dirty="0" sz="700" spc="15">
                <a:latin typeface="Tahoma"/>
                <a:cs typeface="Tahoma"/>
              </a:rPr>
              <a:t>т</a:t>
            </a:r>
            <a:r>
              <a:rPr dirty="0" sz="700" spc="55">
                <a:latin typeface="Tahoma"/>
                <a:cs typeface="Tahoma"/>
              </a:rPr>
              <a:t>лових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</a:t>
            </a:r>
            <a:r>
              <a:rPr dirty="0" sz="700" spc="45">
                <a:latin typeface="Tahoma"/>
                <a:cs typeface="Tahoma"/>
              </a:rPr>
              <a:t>тановить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100">
                <a:latin typeface="Tahoma"/>
                <a:cs typeface="Tahoma"/>
              </a:rPr>
              <a:t>м</a:t>
            </a:r>
            <a:r>
              <a:rPr dirty="0" baseline="34722" sz="600" spc="15">
                <a:latin typeface="Tahoma"/>
                <a:cs typeface="Tahoma"/>
              </a:rPr>
              <a:t>2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194310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dirty="0" u="sng" sz="7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г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лосів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5290" y="2841977"/>
            <a:ext cx="93853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9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ішення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30" b="1">
                <a:latin typeface="Tahoma"/>
                <a:cs typeface="Tahoma"/>
              </a:rPr>
              <a:t>прийня</a:t>
            </a:r>
            <a:r>
              <a:rPr dirty="0" sz="700" b="1">
                <a:latin typeface="Tahoma"/>
                <a:cs typeface="Tahoma"/>
              </a:rPr>
              <a:t>т</a:t>
            </a:r>
            <a:r>
              <a:rPr dirty="0" sz="700" spc="20" b="1">
                <a:latin typeface="Tahoma"/>
                <a:cs typeface="Tahoma"/>
              </a:rPr>
              <a:t>о</a:t>
            </a:r>
            <a:r>
              <a:rPr dirty="0" sz="700" spc="-40" b="1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9873" y="3092662"/>
            <a:ext cx="3965575" cy="1449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1115">
              <a:lnSpc>
                <a:spcPct val="100000"/>
              </a:lnSpc>
              <a:spcBef>
                <a:spcPts val="100"/>
              </a:spcBef>
            </a:pPr>
            <a:r>
              <a:rPr dirty="0" sz="700" spc="-35" b="1">
                <a:solidFill>
                  <a:srgbClr val="231F20"/>
                </a:solidFill>
                <a:latin typeface="Tahoma"/>
                <a:cs typeface="Tahoma"/>
              </a:rPr>
              <a:t>3.</a:t>
            </a:r>
            <a:r>
              <a:rPr dirty="0" sz="700" spc="10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Слухали:</a:t>
            </a:r>
            <a:r>
              <a:rPr dirty="0" sz="700" spc="-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прибудин-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кової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території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самостійно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шляхом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самозабезпечення.</a:t>
            </a:r>
            <a:endParaRPr sz="700">
              <a:latin typeface="Tahoma"/>
              <a:cs typeface="Tahoma"/>
            </a:endParaRPr>
          </a:p>
          <a:p>
            <a:pPr algn="just" marL="217804" marR="139065">
              <a:lnSpc>
                <a:spcPct val="100000"/>
              </a:lnSpc>
              <a:spcBef>
                <a:spcPts val="280"/>
              </a:spcBef>
              <a:tabLst>
                <a:tab pos="1656080" algn="l"/>
              </a:tabLst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Голосували:</a:t>
            </a:r>
            <a:r>
              <a:rPr dirty="0" sz="700" spc="-1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З</a:t>
            </a:r>
            <a:r>
              <a:rPr dirty="0" sz="700" spc="-55"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3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3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u="sng" sz="700" spc="3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року </a:t>
            </a:r>
            <a:r>
              <a:rPr dirty="0" sz="700" spc="45">
                <a:latin typeface="Tahoma"/>
                <a:cs typeface="Tahoma"/>
              </a:rPr>
              <a:t>здійснювати </a:t>
            </a:r>
            <a:r>
              <a:rPr dirty="0" sz="700" spc="55">
                <a:latin typeface="Tahoma"/>
                <a:cs typeface="Tahoma"/>
              </a:rPr>
              <a:t>утримання </a:t>
            </a:r>
            <a:r>
              <a:rPr dirty="0" sz="700" spc="35">
                <a:latin typeface="Tahoma"/>
                <a:cs typeface="Tahoma"/>
              </a:rPr>
              <a:t>багатоквар-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тирного </a:t>
            </a:r>
            <a:r>
              <a:rPr dirty="0" sz="700" spc="45">
                <a:latin typeface="Tahoma"/>
                <a:cs typeface="Tahoma"/>
              </a:rPr>
              <a:t>будинку </a:t>
            </a:r>
            <a:r>
              <a:rPr dirty="0" sz="700" spc="60">
                <a:latin typeface="Tahoma"/>
                <a:cs typeface="Tahoma"/>
              </a:rPr>
              <a:t>Об’єднання </a:t>
            </a:r>
            <a:r>
              <a:rPr dirty="0" sz="700" spc="20">
                <a:latin typeface="Tahoma"/>
                <a:cs typeface="Tahoma"/>
              </a:rPr>
              <a:t>та </a:t>
            </a:r>
            <a:r>
              <a:rPr dirty="0" sz="700" spc="55">
                <a:latin typeface="Tahoma"/>
                <a:cs typeface="Tahoma"/>
              </a:rPr>
              <a:t>його </a:t>
            </a:r>
            <a:r>
              <a:rPr dirty="0" sz="700" spc="60">
                <a:latin typeface="Tahoma"/>
                <a:cs typeface="Tahoma"/>
              </a:rPr>
              <a:t>прибудинкової </a:t>
            </a:r>
            <a:r>
              <a:rPr dirty="0" sz="700" spc="45">
                <a:latin typeface="Tahoma"/>
                <a:cs typeface="Tahoma"/>
              </a:rPr>
              <a:t>території </a:t>
            </a:r>
            <a:r>
              <a:rPr dirty="0" sz="700" spc="60">
                <a:latin typeface="Tahoma"/>
                <a:cs typeface="Tahoma"/>
              </a:rPr>
              <a:t>Об’єднанням </a:t>
            </a:r>
            <a:r>
              <a:rPr dirty="0" sz="700" spc="6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самостійно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шляхом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самозабезпечення.</a:t>
            </a:r>
            <a:endParaRPr sz="700">
              <a:latin typeface="Tahoma"/>
              <a:cs typeface="Tahoma"/>
            </a:endParaRPr>
          </a:p>
          <a:p>
            <a:pPr marL="397510" marR="30480">
              <a:lnSpc>
                <a:spcPct val="100000"/>
              </a:lnSpc>
              <a:spcBef>
                <a:spcPts val="285"/>
              </a:spcBef>
              <a:tabLst>
                <a:tab pos="941069" algn="l"/>
                <a:tab pos="2113915" algn="l"/>
                <a:tab pos="3185160" algn="l"/>
              </a:tabLst>
            </a:pPr>
            <a:r>
              <a:rPr dirty="0" sz="700" spc="10" b="1">
                <a:latin typeface="Tahoma"/>
                <a:cs typeface="Tahoma"/>
              </a:rPr>
              <a:t>“за”</a:t>
            </a:r>
            <a:r>
              <a:rPr dirty="0" sz="700" spc="25" b="1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35">
                <a:latin typeface="Tahoma"/>
                <a:cs typeface="Tahoma"/>
              </a:rPr>
              <a:t>(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співвласників,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загальна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площа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квар-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25">
                <a:latin typeface="Tahoma"/>
                <a:cs typeface="Tahoma"/>
              </a:rPr>
              <a:t>та/або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нежитлових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становить</a:t>
            </a:r>
            <a:r>
              <a:rPr dirty="0" u="sng" sz="700" spc="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20">
                <a:latin typeface="Tahoma"/>
                <a:cs typeface="Tahoma"/>
              </a:rPr>
              <a:t>м</a:t>
            </a:r>
            <a:r>
              <a:rPr dirty="0" baseline="34722" sz="600" spc="30">
                <a:latin typeface="Tahoma"/>
                <a:cs typeface="Tahoma"/>
              </a:rPr>
              <a:t>2</a:t>
            </a:r>
            <a:r>
              <a:rPr dirty="0" sz="700" spc="20">
                <a:latin typeface="Tahoma"/>
                <a:cs typeface="Tahoma"/>
              </a:rPr>
              <a:t>,</a:t>
            </a:r>
            <a:r>
              <a:rPr dirty="0" sz="700" spc="7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7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398145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г</a:t>
            </a:r>
            <a:r>
              <a:rPr dirty="0" sz="700" spc="65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</a:t>
            </a:r>
            <a:r>
              <a:rPr dirty="0" sz="700" spc="60">
                <a:latin typeface="Tahoma"/>
                <a:cs typeface="Tahoma"/>
              </a:rPr>
              <a:t>в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співвласників;</a:t>
            </a:r>
            <a:endParaRPr sz="700">
              <a:latin typeface="Tahoma"/>
              <a:cs typeface="Tahoma"/>
            </a:endParaRPr>
          </a:p>
          <a:p>
            <a:pPr marL="398145" marR="31115">
              <a:lnSpc>
                <a:spcPct val="100000"/>
              </a:lnSpc>
              <a:spcBef>
                <a:spcPts val="285"/>
              </a:spcBef>
              <a:tabLst>
                <a:tab pos="1171575" algn="l"/>
                <a:tab pos="2346960" algn="l"/>
                <a:tab pos="3249295" algn="l"/>
              </a:tabLst>
            </a:pPr>
            <a:r>
              <a:rPr dirty="0" sz="700" spc="20" b="1">
                <a:latin typeface="Tahoma"/>
                <a:cs typeface="Tahoma"/>
              </a:rPr>
              <a:t>“проти”</a:t>
            </a:r>
            <a:r>
              <a:rPr dirty="0" sz="700" spc="225" b="1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(</a:t>
            </a:r>
            <a:r>
              <a:rPr dirty="0" u="sng" sz="700" spc="-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1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співвласників,</a:t>
            </a:r>
            <a:r>
              <a:rPr dirty="0" sz="700" spc="185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загальна</a:t>
            </a:r>
            <a:r>
              <a:rPr dirty="0" sz="700" spc="185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площа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</a:t>
            </a:r>
            <a:r>
              <a:rPr dirty="0" sz="700" spc="50">
                <a:latin typeface="Tahoma"/>
                <a:cs typeface="Tahoma"/>
              </a:rPr>
              <a:t>р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та</a:t>
            </a:r>
            <a:r>
              <a:rPr dirty="0" sz="700" spc="-50">
                <a:latin typeface="Tahoma"/>
                <a:cs typeface="Tahoma"/>
              </a:rPr>
              <a:t>/</a:t>
            </a:r>
            <a:r>
              <a:rPr dirty="0" sz="700" spc="60">
                <a:latin typeface="Tahoma"/>
                <a:cs typeface="Tahoma"/>
              </a:rPr>
              <a:t>або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н</a:t>
            </a:r>
            <a:r>
              <a:rPr dirty="0" sz="700" spc="50">
                <a:latin typeface="Tahoma"/>
                <a:cs typeface="Tahoma"/>
              </a:rPr>
              <a:t>е</a:t>
            </a:r>
            <a:r>
              <a:rPr dirty="0" sz="700" spc="55">
                <a:latin typeface="Tahoma"/>
                <a:cs typeface="Tahoma"/>
              </a:rPr>
              <a:t>жи</a:t>
            </a:r>
            <a:r>
              <a:rPr dirty="0" sz="700" spc="15">
                <a:latin typeface="Tahoma"/>
                <a:cs typeface="Tahoma"/>
              </a:rPr>
              <a:t>т</a:t>
            </a:r>
            <a:r>
              <a:rPr dirty="0" sz="700" spc="55">
                <a:latin typeface="Tahoma"/>
                <a:cs typeface="Tahoma"/>
              </a:rPr>
              <a:t>лових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</a:t>
            </a:r>
            <a:r>
              <a:rPr dirty="0" sz="700" spc="45">
                <a:latin typeface="Tahoma"/>
                <a:cs typeface="Tahoma"/>
              </a:rPr>
              <a:t>тановить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100">
                <a:latin typeface="Tahoma"/>
                <a:cs typeface="Tahoma"/>
              </a:rPr>
              <a:t>м</a:t>
            </a:r>
            <a:r>
              <a:rPr dirty="0" baseline="34722" sz="600" spc="15">
                <a:latin typeface="Tahoma"/>
                <a:cs typeface="Tahoma"/>
              </a:rPr>
              <a:t>2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397510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dirty="0" u="sng" sz="7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г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лосів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  <a:spcBef>
                <a:spcPts val="280"/>
              </a:spcBef>
            </a:pPr>
            <a:r>
              <a:rPr dirty="0" sz="700" spc="9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ішення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30" b="1">
                <a:latin typeface="Tahoma"/>
                <a:cs typeface="Tahoma"/>
              </a:rPr>
              <a:t>прийня</a:t>
            </a:r>
            <a:r>
              <a:rPr dirty="0" sz="700" b="1">
                <a:latin typeface="Tahoma"/>
                <a:cs typeface="Tahoma"/>
              </a:rPr>
              <a:t>т</a:t>
            </a:r>
            <a:r>
              <a:rPr dirty="0" sz="700" spc="20" b="1">
                <a:latin typeface="Tahoma"/>
                <a:cs typeface="Tahoma"/>
              </a:rPr>
              <a:t>о</a:t>
            </a:r>
            <a:r>
              <a:rPr dirty="0" sz="700" spc="-40" b="1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73" y="4624830"/>
            <a:ext cx="3075305" cy="31115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2901950" algn="l"/>
              </a:tabLst>
            </a:pPr>
            <a:r>
              <a:rPr dirty="0" sz="700" spc="5" b="1">
                <a:solidFill>
                  <a:srgbClr val="231F20"/>
                </a:solidFill>
                <a:latin typeface="Tahoma"/>
                <a:cs typeface="Tahoma"/>
              </a:rPr>
              <a:t>4.  </a:t>
            </a:r>
            <a:r>
              <a:rPr dirty="0" sz="700" spc="10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Слухали:</a:t>
            </a:r>
            <a:r>
              <a:rPr dirty="0" sz="7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Затвердження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кошторису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u="sng" sz="700" spc="5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рік.</a:t>
            </a:r>
            <a:endParaRPr sz="7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spcBef>
                <a:spcPts val="285"/>
              </a:spcBef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Голосували: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200" y="4946203"/>
            <a:ext cx="3787775" cy="18408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4310" marR="56515" indent="-144145">
              <a:lnSpc>
                <a:spcPct val="100000"/>
              </a:lnSpc>
              <a:spcBef>
                <a:spcPts val="100"/>
              </a:spcBef>
              <a:buChar char="■"/>
              <a:tabLst>
                <a:tab pos="194945" algn="l"/>
                <a:tab pos="1929130" algn="l"/>
                <a:tab pos="2185035" algn="l"/>
                <a:tab pos="3526790" algn="l"/>
              </a:tabLst>
            </a:pP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Затвер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дит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ош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ори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Об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днанн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	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рі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запропоновані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авлінням 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Об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’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днанн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я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дакції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ом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лі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: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видатк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загально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фонд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5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грн, 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видатк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ремонтно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фонд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грн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видатк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зервно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фонд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sz="7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відп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відно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потреби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межах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фактично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накопичених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коштів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фонду;</a:t>
            </a:r>
            <a:endParaRPr sz="700">
              <a:latin typeface="Tahoma"/>
              <a:cs typeface="Tahoma"/>
            </a:endParaRPr>
          </a:p>
          <a:p>
            <a:pPr algn="just" marL="194310" marR="55880" indent="-144145">
              <a:lnSpc>
                <a:spcPct val="100000"/>
              </a:lnSpc>
              <a:spcBef>
                <a:spcPts val="280"/>
              </a:spcBef>
              <a:buChar char="■"/>
              <a:tabLst>
                <a:tab pos="194945" algn="l"/>
                <a:tab pos="2047239" algn="l"/>
              </a:tabLst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Встановити,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 разі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незатвердження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загальними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зборами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“01”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січня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   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ро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ново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ош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ори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3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рі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-114">
                <a:solidFill>
                  <a:srgbClr val="231F20"/>
                </a:solidFill>
                <a:latin typeface="Tahoma"/>
                <a:cs typeface="Tahoma"/>
              </a:rPr>
              <a:t>*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05" i="1">
                <a:solidFill>
                  <a:srgbClr val="231F20"/>
                </a:solidFill>
                <a:latin typeface="Verdana"/>
                <a:cs typeface="Verdana"/>
              </a:rPr>
              <a:t>(</a:t>
            </a:r>
            <a:r>
              <a:rPr dirty="0" sz="700" spc="-155" i="1">
                <a:solidFill>
                  <a:srgbClr val="231F20"/>
                </a:solidFill>
                <a:latin typeface="Verdana"/>
                <a:cs typeface="Verdana"/>
              </a:rPr>
              <a:t>*</a:t>
            </a:r>
            <a:r>
              <a:rPr dirty="0" sz="700" spc="-18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15" i="1">
                <a:solidFill>
                  <a:srgbClr val="231F20"/>
                </a:solidFill>
                <a:latin typeface="Verdana"/>
                <a:cs typeface="Verdana"/>
              </a:rPr>
              <a:t>рік</a:t>
            </a:r>
            <a:r>
              <a:rPr dirty="0" sz="700" spc="-15" i="1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700" spc="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45" i="1">
                <a:solidFill>
                  <a:srgbClr val="231F20"/>
                </a:solidFill>
                <a:latin typeface="Verdana"/>
                <a:cs typeface="Verdana"/>
              </a:rPr>
              <a:t>на</a:t>
            </a:r>
            <a:r>
              <a:rPr dirty="0" sz="700" spc="35" i="1">
                <a:solidFill>
                  <a:srgbClr val="231F20"/>
                </a:solidFill>
                <a:latin typeface="Verdana"/>
                <a:cs typeface="Verdana"/>
              </a:rPr>
              <a:t>с</a:t>
            </a:r>
            <a:r>
              <a:rPr dirty="0" sz="700" spc="-15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упни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й</a:t>
            </a:r>
            <a:r>
              <a:rPr dirty="0" sz="700" spc="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з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700" spc="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ро</a:t>
            </a:r>
            <a:r>
              <a:rPr dirty="0" sz="700" spc="10" i="1">
                <a:solidFill>
                  <a:srgbClr val="231F20"/>
                </a:solidFill>
                <a:latin typeface="Verdana"/>
                <a:cs typeface="Verdana"/>
              </a:rPr>
              <a:t>к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ом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700" spc="5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35" i="1">
                <a:solidFill>
                  <a:srgbClr val="231F20"/>
                </a:solidFill>
                <a:latin typeface="Verdana"/>
                <a:cs typeface="Verdana"/>
              </a:rPr>
              <a:t>на  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який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затверджено </a:t>
            </a:r>
            <a:r>
              <a:rPr dirty="0" sz="700" i="1">
                <a:solidFill>
                  <a:srgbClr val="231F20"/>
                </a:solidFill>
                <a:latin typeface="Verdana"/>
                <a:cs typeface="Verdana"/>
              </a:rPr>
              <a:t>кошторис)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,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надходження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витрачання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коштів фондів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Об’єднання здійснюється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u="sng" sz="700" spc="4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року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таких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же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розмірах,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напрямками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умовах,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визначені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кошторисом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рік </a:t>
            </a:r>
            <a:r>
              <a:rPr dirty="0" sz="700" spc="-130" i="1">
                <a:solidFill>
                  <a:srgbClr val="231F20"/>
                </a:solidFill>
                <a:latin typeface="Verdana"/>
                <a:cs typeface="Verdana"/>
              </a:rPr>
              <a:t>(* </a:t>
            </a:r>
            <a:r>
              <a:rPr dirty="0" sz="700" spc="-15" i="1">
                <a:solidFill>
                  <a:srgbClr val="231F20"/>
                </a:solidFill>
                <a:latin typeface="Verdana"/>
                <a:cs typeface="Verdana"/>
              </a:rPr>
              <a:t>рік, </a:t>
            </a:r>
            <a:r>
              <a:rPr dirty="0" sz="700" spc="45" i="1">
                <a:solidFill>
                  <a:srgbClr val="231F20"/>
                </a:solidFill>
                <a:latin typeface="Verdana"/>
                <a:cs typeface="Verdana"/>
              </a:rPr>
              <a:t>на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який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0" i="1">
                <a:solidFill>
                  <a:srgbClr val="231F20"/>
                </a:solidFill>
                <a:latin typeface="Verdana"/>
                <a:cs typeface="Verdana"/>
              </a:rPr>
              <a:t>затверджено</a:t>
            </a:r>
            <a:r>
              <a:rPr dirty="0" sz="700" spc="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i="1">
                <a:solidFill>
                  <a:srgbClr val="231F20"/>
                </a:solidFill>
                <a:latin typeface="Verdana"/>
                <a:cs typeface="Verdana"/>
              </a:rPr>
              <a:t>кошторис)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  <a:p>
            <a:pPr marL="194310" marR="55880">
              <a:lnSpc>
                <a:spcPct val="100000"/>
              </a:lnSpc>
              <a:spcBef>
                <a:spcPts val="285"/>
              </a:spcBef>
              <a:tabLst>
                <a:tab pos="737235" algn="l"/>
                <a:tab pos="1910080" algn="l"/>
                <a:tab pos="2981325" algn="l"/>
              </a:tabLst>
            </a:pPr>
            <a:r>
              <a:rPr dirty="0" sz="700" spc="10" b="1">
                <a:latin typeface="Tahoma"/>
                <a:cs typeface="Tahoma"/>
              </a:rPr>
              <a:t>“за”</a:t>
            </a:r>
            <a:r>
              <a:rPr dirty="0" sz="700" spc="25" b="1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35">
                <a:latin typeface="Tahoma"/>
                <a:cs typeface="Tahoma"/>
              </a:rPr>
              <a:t>(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співвласників,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загальна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площа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квар-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25">
                <a:latin typeface="Tahoma"/>
                <a:cs typeface="Tahoma"/>
              </a:rPr>
              <a:t>та/або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нежитлових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становить</a:t>
            </a:r>
            <a:r>
              <a:rPr dirty="0" u="sng" sz="700" spc="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20">
                <a:latin typeface="Tahoma"/>
                <a:cs typeface="Tahoma"/>
              </a:rPr>
              <a:t>м</a:t>
            </a:r>
            <a:r>
              <a:rPr dirty="0" baseline="34722" sz="600" spc="30">
                <a:latin typeface="Tahoma"/>
                <a:cs typeface="Tahoma"/>
              </a:rPr>
              <a:t>2</a:t>
            </a:r>
            <a:r>
              <a:rPr dirty="0" sz="700" spc="20">
                <a:latin typeface="Tahoma"/>
                <a:cs typeface="Tahoma"/>
              </a:rPr>
              <a:t>,</a:t>
            </a:r>
            <a:r>
              <a:rPr dirty="0" sz="700" spc="7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7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194310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г</a:t>
            </a:r>
            <a:r>
              <a:rPr dirty="0" sz="700" spc="65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</a:t>
            </a:r>
            <a:r>
              <a:rPr dirty="0" sz="700" spc="60">
                <a:latin typeface="Tahoma"/>
                <a:cs typeface="Tahoma"/>
              </a:rPr>
              <a:t>в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співвласників;</a:t>
            </a:r>
            <a:endParaRPr sz="700">
              <a:latin typeface="Tahoma"/>
              <a:cs typeface="Tahoma"/>
            </a:endParaRPr>
          </a:p>
          <a:p>
            <a:pPr marL="194310" marR="56515">
              <a:lnSpc>
                <a:spcPct val="100000"/>
              </a:lnSpc>
              <a:spcBef>
                <a:spcPts val="285"/>
              </a:spcBef>
              <a:tabLst>
                <a:tab pos="968375" algn="l"/>
                <a:tab pos="2143760" algn="l"/>
                <a:tab pos="3046095" algn="l"/>
              </a:tabLst>
            </a:pPr>
            <a:r>
              <a:rPr dirty="0" sz="700" spc="20" b="1">
                <a:latin typeface="Tahoma"/>
                <a:cs typeface="Tahoma"/>
              </a:rPr>
              <a:t>“проти”</a:t>
            </a:r>
            <a:r>
              <a:rPr dirty="0" sz="700" spc="225" b="1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(</a:t>
            </a:r>
            <a:r>
              <a:rPr dirty="0" u="sng" sz="700" spc="-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1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співвласників,</a:t>
            </a:r>
            <a:r>
              <a:rPr dirty="0" sz="700" spc="185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загальна</a:t>
            </a:r>
            <a:r>
              <a:rPr dirty="0" sz="700" spc="185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площа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</a:t>
            </a:r>
            <a:r>
              <a:rPr dirty="0" sz="700" spc="50">
                <a:latin typeface="Tahoma"/>
                <a:cs typeface="Tahoma"/>
              </a:rPr>
              <a:t>р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та</a:t>
            </a:r>
            <a:r>
              <a:rPr dirty="0" sz="700" spc="-50">
                <a:latin typeface="Tahoma"/>
                <a:cs typeface="Tahoma"/>
              </a:rPr>
              <a:t>/</a:t>
            </a:r>
            <a:r>
              <a:rPr dirty="0" sz="700" spc="60">
                <a:latin typeface="Tahoma"/>
                <a:cs typeface="Tahoma"/>
              </a:rPr>
              <a:t>або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н</a:t>
            </a:r>
            <a:r>
              <a:rPr dirty="0" sz="700" spc="50">
                <a:latin typeface="Tahoma"/>
                <a:cs typeface="Tahoma"/>
              </a:rPr>
              <a:t>е</a:t>
            </a:r>
            <a:r>
              <a:rPr dirty="0" sz="700" spc="55">
                <a:latin typeface="Tahoma"/>
                <a:cs typeface="Tahoma"/>
              </a:rPr>
              <a:t>жи</a:t>
            </a:r>
            <a:r>
              <a:rPr dirty="0" sz="700" spc="15">
                <a:latin typeface="Tahoma"/>
                <a:cs typeface="Tahoma"/>
              </a:rPr>
              <a:t>т</a:t>
            </a:r>
            <a:r>
              <a:rPr dirty="0" sz="700" spc="55">
                <a:latin typeface="Tahoma"/>
                <a:cs typeface="Tahoma"/>
              </a:rPr>
              <a:t>лових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</a:t>
            </a:r>
            <a:r>
              <a:rPr dirty="0" sz="700" spc="45">
                <a:latin typeface="Tahoma"/>
                <a:cs typeface="Tahoma"/>
              </a:rPr>
              <a:t>тановить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100">
                <a:latin typeface="Tahoma"/>
                <a:cs typeface="Tahoma"/>
              </a:rPr>
              <a:t>м</a:t>
            </a:r>
            <a:r>
              <a:rPr dirty="0" baseline="34722" sz="600" spc="15">
                <a:latin typeface="Tahoma"/>
                <a:cs typeface="Tahoma"/>
              </a:rPr>
              <a:t>2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194310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dirty="0" u="sng" sz="7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г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лосів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5291" y="6797055"/>
            <a:ext cx="93853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9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ішення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30" b="1">
                <a:latin typeface="Tahoma"/>
                <a:cs typeface="Tahoma"/>
              </a:rPr>
              <a:t>прийня</a:t>
            </a:r>
            <a:r>
              <a:rPr dirty="0" sz="700" b="1">
                <a:latin typeface="Tahoma"/>
                <a:cs typeface="Tahoma"/>
              </a:rPr>
              <a:t>т</a:t>
            </a:r>
            <a:r>
              <a:rPr dirty="0" sz="700" spc="20" b="1">
                <a:latin typeface="Tahoma"/>
                <a:cs typeface="Tahoma"/>
              </a:rPr>
              <a:t>о</a:t>
            </a:r>
            <a:r>
              <a:rPr dirty="0" sz="700" spc="-40" b="1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3312" y="812400"/>
            <a:ext cx="3913504" cy="38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spc="-35" b="1">
                <a:solidFill>
                  <a:srgbClr val="231F20"/>
                </a:solidFill>
                <a:latin typeface="Tahoma"/>
                <a:cs typeface="Tahoma"/>
              </a:rPr>
              <a:t>5.</a:t>
            </a:r>
            <a:r>
              <a:rPr dirty="0" sz="700" spc="-3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Слухали: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Визначення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порядку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сплати,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переліку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розмірів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внесків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платежів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spcBef>
                <a:spcPts val="280"/>
              </a:spcBef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Голосували: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21239" y="1204462"/>
            <a:ext cx="3787775" cy="2054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4310" marR="56515" indent="-144145">
              <a:lnSpc>
                <a:spcPct val="100000"/>
              </a:lnSpc>
              <a:spcBef>
                <a:spcPts val="100"/>
              </a:spcBef>
              <a:buChar char="■"/>
              <a:tabLst>
                <a:tab pos="194945" algn="l"/>
              </a:tabLst>
            </a:pP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Встановити,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внески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і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платежі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сплачуються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співвласника-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5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щомісячно,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пізніше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24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числа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 spc="5" i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Verdana"/>
                <a:cs typeface="Verdana"/>
              </a:rPr>
              <a:t>поточного</a:t>
            </a:r>
            <a:r>
              <a:rPr dirty="0" sz="7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місяця,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банківські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рахун-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ки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Об’єднання,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визначені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правлінням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Об’єднання,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розмірах,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визначених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загальними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зборами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Об’єднання;</a:t>
            </a:r>
            <a:endParaRPr sz="700">
              <a:latin typeface="Tahoma"/>
              <a:cs typeface="Tahoma"/>
            </a:endParaRPr>
          </a:p>
          <a:p>
            <a:pPr algn="just" marL="194310" indent="-144780">
              <a:lnSpc>
                <a:spcPct val="100000"/>
              </a:lnSpc>
              <a:spcBef>
                <a:spcPts val="280"/>
              </a:spcBef>
              <a:buChar char="■"/>
              <a:tabLst>
                <a:tab pos="194945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Встановити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такий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перелік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розміри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внесків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співвласників:</a:t>
            </a:r>
            <a:endParaRPr sz="700">
              <a:latin typeface="Tahoma"/>
              <a:cs typeface="Tahoma"/>
            </a:endParaRPr>
          </a:p>
          <a:p>
            <a:pPr algn="just" lvl="1" marL="374650" marR="55880" indent="-180340">
              <a:lnSpc>
                <a:spcPct val="100000"/>
              </a:lnSpc>
              <a:buChar char="□"/>
              <a:tabLst>
                <a:tab pos="375285" algn="l"/>
              </a:tabLst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внесок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прибудинкової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території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u="sng" sz="700" spc="1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грн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місяць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3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700" spc="-9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м.кв.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площі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приміщення,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належить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співвласникові,</a:t>
            </a:r>
            <a:endParaRPr sz="700">
              <a:latin typeface="Tahoma"/>
              <a:cs typeface="Tahoma"/>
            </a:endParaRPr>
          </a:p>
          <a:p>
            <a:pPr algn="just" lvl="1" marL="374650" marR="56515" indent="-180340">
              <a:lnSpc>
                <a:spcPct val="100000"/>
              </a:lnSpc>
              <a:buChar char="□"/>
              <a:tabLst>
                <a:tab pos="375285" algn="l"/>
              </a:tabLst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внесок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ремонтного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фонду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u="sng" sz="700" spc="9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грн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місяць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30">
                <a:solidFill>
                  <a:srgbClr val="231F20"/>
                </a:solidFill>
                <a:latin typeface="Tahoma"/>
                <a:cs typeface="Tahoma"/>
              </a:rPr>
              <a:t>1 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м.кв.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площі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примі-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щення,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належить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співвласникові,</a:t>
            </a:r>
            <a:endParaRPr sz="700">
              <a:latin typeface="Tahoma"/>
              <a:cs typeface="Tahoma"/>
            </a:endParaRPr>
          </a:p>
          <a:p>
            <a:pPr algn="just" lvl="1" marL="374650" marR="56515" indent="-180340">
              <a:lnSpc>
                <a:spcPct val="100000"/>
              </a:lnSpc>
              <a:buChar char="□"/>
              <a:tabLst>
                <a:tab pos="375285" algn="l"/>
              </a:tabLst>
            </a:pP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внесок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резервного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фонду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</a:t>
            </a:r>
            <a:r>
              <a:rPr dirty="0" u="sng" sz="700" spc="11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грн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місяць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3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7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м.кв.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площі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примі-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щення,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належить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співвласникові.</a:t>
            </a:r>
            <a:endParaRPr sz="700">
              <a:latin typeface="Tahoma"/>
              <a:cs typeface="Tahoma"/>
            </a:endParaRPr>
          </a:p>
          <a:p>
            <a:pPr marL="194310" marR="55880">
              <a:lnSpc>
                <a:spcPct val="100000"/>
              </a:lnSpc>
              <a:spcBef>
                <a:spcPts val="285"/>
              </a:spcBef>
              <a:tabLst>
                <a:tab pos="739140" algn="l"/>
                <a:tab pos="1911350" algn="l"/>
                <a:tab pos="2981325" algn="l"/>
              </a:tabLst>
            </a:pPr>
            <a:r>
              <a:rPr dirty="0" sz="700" spc="10" b="1">
                <a:latin typeface="Tahoma"/>
                <a:cs typeface="Tahoma"/>
              </a:rPr>
              <a:t>“за”</a:t>
            </a:r>
            <a:r>
              <a:rPr dirty="0" sz="700" spc="40" b="1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35">
                <a:latin typeface="Tahoma"/>
                <a:cs typeface="Tahoma"/>
              </a:rPr>
              <a:t>(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співвласників,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загальна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площа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квар-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25">
                <a:latin typeface="Tahoma"/>
                <a:cs typeface="Tahoma"/>
              </a:rPr>
              <a:t>та/або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нежитлових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становить</a:t>
            </a:r>
            <a:r>
              <a:rPr dirty="0" u="sng" sz="700" spc="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20">
                <a:latin typeface="Tahoma"/>
                <a:cs typeface="Tahoma"/>
              </a:rPr>
              <a:t>м</a:t>
            </a:r>
            <a:r>
              <a:rPr dirty="0" baseline="34722" sz="600" spc="30">
                <a:latin typeface="Tahoma"/>
                <a:cs typeface="Tahoma"/>
              </a:rPr>
              <a:t>2</a:t>
            </a:r>
            <a:r>
              <a:rPr dirty="0" sz="700" spc="20">
                <a:latin typeface="Tahoma"/>
                <a:cs typeface="Tahoma"/>
              </a:rPr>
              <a:t>,</a:t>
            </a:r>
            <a:r>
              <a:rPr dirty="0" sz="700" spc="7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7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194310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г</a:t>
            </a:r>
            <a:r>
              <a:rPr dirty="0" sz="700" spc="65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</a:t>
            </a:r>
            <a:r>
              <a:rPr dirty="0" sz="700" spc="60">
                <a:latin typeface="Tahoma"/>
                <a:cs typeface="Tahoma"/>
              </a:rPr>
              <a:t>в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співвласників;</a:t>
            </a:r>
            <a:endParaRPr sz="700">
              <a:latin typeface="Tahoma"/>
              <a:cs typeface="Tahoma"/>
            </a:endParaRPr>
          </a:p>
          <a:p>
            <a:pPr marL="194310" marR="56515">
              <a:lnSpc>
                <a:spcPct val="100000"/>
              </a:lnSpc>
              <a:spcBef>
                <a:spcPts val="285"/>
              </a:spcBef>
              <a:tabLst>
                <a:tab pos="968375" algn="l"/>
                <a:tab pos="2143760" algn="l"/>
                <a:tab pos="3046095" algn="l"/>
              </a:tabLst>
            </a:pPr>
            <a:r>
              <a:rPr dirty="0" sz="700" spc="20" b="1">
                <a:latin typeface="Tahoma"/>
                <a:cs typeface="Tahoma"/>
              </a:rPr>
              <a:t>“проти”</a:t>
            </a:r>
            <a:r>
              <a:rPr dirty="0" sz="700" spc="225" b="1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(</a:t>
            </a:r>
            <a:r>
              <a:rPr dirty="0" u="sng" sz="700" spc="-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1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співвласників,</a:t>
            </a:r>
            <a:r>
              <a:rPr dirty="0" sz="700" spc="185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загальна</a:t>
            </a:r>
            <a:r>
              <a:rPr dirty="0" sz="700" spc="185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площа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</a:t>
            </a:r>
            <a:r>
              <a:rPr dirty="0" sz="700" spc="50">
                <a:latin typeface="Tahoma"/>
                <a:cs typeface="Tahoma"/>
              </a:rPr>
              <a:t>р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та</a:t>
            </a:r>
            <a:r>
              <a:rPr dirty="0" sz="700" spc="-50">
                <a:latin typeface="Tahoma"/>
                <a:cs typeface="Tahoma"/>
              </a:rPr>
              <a:t>/</a:t>
            </a:r>
            <a:r>
              <a:rPr dirty="0" sz="700" spc="60">
                <a:latin typeface="Tahoma"/>
                <a:cs typeface="Tahoma"/>
              </a:rPr>
              <a:t>або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н</a:t>
            </a:r>
            <a:r>
              <a:rPr dirty="0" sz="700" spc="50">
                <a:latin typeface="Tahoma"/>
                <a:cs typeface="Tahoma"/>
              </a:rPr>
              <a:t>е</a:t>
            </a:r>
            <a:r>
              <a:rPr dirty="0" sz="700" spc="55">
                <a:latin typeface="Tahoma"/>
                <a:cs typeface="Tahoma"/>
              </a:rPr>
              <a:t>жи</a:t>
            </a:r>
            <a:r>
              <a:rPr dirty="0" sz="700" spc="15">
                <a:latin typeface="Tahoma"/>
                <a:cs typeface="Tahoma"/>
              </a:rPr>
              <a:t>т</a:t>
            </a:r>
            <a:r>
              <a:rPr dirty="0" sz="700" spc="55">
                <a:latin typeface="Tahoma"/>
                <a:cs typeface="Tahoma"/>
              </a:rPr>
              <a:t>лових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</a:t>
            </a:r>
            <a:r>
              <a:rPr dirty="0" sz="700" spc="45">
                <a:latin typeface="Tahoma"/>
                <a:cs typeface="Tahoma"/>
              </a:rPr>
              <a:t>тановить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100">
                <a:latin typeface="Tahoma"/>
                <a:cs typeface="Tahoma"/>
              </a:rPr>
              <a:t>м</a:t>
            </a:r>
            <a:r>
              <a:rPr dirty="0" baseline="34722" sz="600" spc="15">
                <a:latin typeface="Tahoma"/>
                <a:cs typeface="Tahoma"/>
              </a:rPr>
              <a:t>2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194310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dirty="0" u="sng" sz="7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г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лосів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3295" y="3268697"/>
            <a:ext cx="93853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9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ішення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30" b="1">
                <a:latin typeface="Tahoma"/>
                <a:cs typeface="Tahoma"/>
              </a:rPr>
              <a:t>прийня</a:t>
            </a:r>
            <a:r>
              <a:rPr dirty="0" sz="700" b="1">
                <a:latin typeface="Tahoma"/>
                <a:cs typeface="Tahoma"/>
              </a:rPr>
              <a:t>т</a:t>
            </a:r>
            <a:r>
              <a:rPr dirty="0" sz="700" spc="20" b="1">
                <a:latin typeface="Tahoma"/>
                <a:cs typeface="Tahoma"/>
              </a:rPr>
              <a:t>о</a:t>
            </a:r>
            <a:r>
              <a:rPr dirty="0" sz="700" spc="-40" b="1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43274" y="3447386"/>
            <a:ext cx="3636010" cy="31115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700" spc="-20" b="1">
                <a:solidFill>
                  <a:srgbClr val="231F20"/>
                </a:solidFill>
                <a:latin typeface="Tahoma"/>
                <a:cs typeface="Tahoma"/>
              </a:rPr>
              <a:t>6.</a:t>
            </a:r>
            <a:r>
              <a:rPr dirty="0" sz="700" spc="17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7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Слухали:</a:t>
            </a:r>
            <a:r>
              <a:rPr dirty="0" sz="7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доручень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зв’язку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прийнятими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Зборами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рішеннями.</a:t>
            </a:r>
            <a:endParaRPr sz="700">
              <a:latin typeface="Tahoma"/>
              <a:cs typeface="Tahoma"/>
            </a:endParaRPr>
          </a:p>
          <a:p>
            <a:pPr marL="192405">
              <a:lnSpc>
                <a:spcPct val="100000"/>
              </a:lnSpc>
              <a:spcBef>
                <a:spcPts val="285"/>
              </a:spcBef>
            </a:pPr>
            <a:r>
              <a:rPr dirty="0" sz="700" b="1">
                <a:solidFill>
                  <a:srgbClr val="231F20"/>
                </a:solidFill>
                <a:latin typeface="Tahoma"/>
                <a:cs typeface="Tahoma"/>
              </a:rPr>
              <a:t>Голосували: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59301" y="3768760"/>
            <a:ext cx="3716654" cy="2836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6210" marR="5080" indent="-144145">
              <a:lnSpc>
                <a:spcPct val="100000"/>
              </a:lnSpc>
              <a:spcBef>
                <a:spcPts val="100"/>
              </a:spcBef>
              <a:buChar char="■"/>
              <a:tabLst>
                <a:tab pos="156845" algn="l"/>
                <a:tab pos="3703320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Доручити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правлінню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повідомити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виконавцю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утриман-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7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7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споруд</a:t>
            </a:r>
            <a:r>
              <a:rPr dirty="0" sz="7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1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прибудинкових</a:t>
            </a:r>
            <a:r>
              <a:rPr dirty="0" sz="700" spc="1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територій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                  </a:t>
            </a:r>
            <a:r>
              <a:rPr dirty="0" sz="7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відмову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його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послуг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будинків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споруд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прибудинкових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територій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розірвання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договорів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послуг;</a:t>
            </a:r>
            <a:endParaRPr sz="700">
              <a:latin typeface="Tahoma"/>
              <a:cs typeface="Tahoma"/>
            </a:endParaRPr>
          </a:p>
          <a:p>
            <a:pPr algn="just" marL="156210" marR="5080" indent="-144145">
              <a:lnSpc>
                <a:spcPct val="100000"/>
              </a:lnSpc>
              <a:spcBef>
                <a:spcPts val="280"/>
              </a:spcBef>
              <a:buChar char="■"/>
              <a:tabLst>
                <a:tab pos="156845" algn="l"/>
                <a:tab pos="1499235" algn="l"/>
                <a:tab pos="3703320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Доручити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правлінню Об’єднання повідомити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субпідрядним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організаціям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виконавця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послуг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будинків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споруд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прибудинкових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тери-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орій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114">
                <a:solidFill>
                  <a:srgbClr val="231F20"/>
                </a:solidFill>
                <a:latin typeface="Tahoma"/>
                <a:cs typeface="Tahoma"/>
              </a:rPr>
              <a:t>*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10" i="1">
                <a:solidFill>
                  <a:srgbClr val="231F20"/>
                </a:solidFill>
                <a:latin typeface="Verdana"/>
                <a:cs typeface="Verdana"/>
              </a:rPr>
              <a:t>(</a:t>
            </a:r>
            <a:r>
              <a:rPr dirty="0" sz="700" spc="-100" i="1">
                <a:solidFill>
                  <a:srgbClr val="231F20"/>
                </a:solidFill>
                <a:latin typeface="Verdana"/>
                <a:cs typeface="Verdana"/>
              </a:rPr>
              <a:t>*</a:t>
            </a:r>
            <a:r>
              <a:rPr dirty="0" sz="700" spc="45" i="1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звати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40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акі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ор</a:t>
            </a:r>
            <a:r>
              <a:rPr dirty="0" sz="700" i="1">
                <a:solidFill>
                  <a:srgbClr val="231F20"/>
                </a:solidFill>
                <a:latin typeface="Verdana"/>
                <a:cs typeface="Verdana"/>
              </a:rPr>
              <a:t>г</a:t>
            </a:r>
            <a:r>
              <a:rPr dirty="0" sz="700" spc="35" i="1">
                <a:solidFill>
                  <a:srgbClr val="231F20"/>
                </a:solidFill>
                <a:latin typeface="Verdana"/>
                <a:cs typeface="Verdana"/>
              </a:rPr>
              <a:t>ан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зації)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відмову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виконавця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по-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слуг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споруд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прибудинкових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територій 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              </a:t>
            </a:r>
            <a:r>
              <a:rPr dirty="0" sz="700" spc="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розірвання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договорів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ним;</a:t>
            </a:r>
            <a:endParaRPr sz="700">
              <a:latin typeface="Tahoma"/>
              <a:cs typeface="Tahoma"/>
            </a:endParaRPr>
          </a:p>
          <a:p>
            <a:pPr algn="just" marL="156210" marR="23495" indent="-144145">
              <a:lnSpc>
                <a:spcPct val="100000"/>
              </a:lnSpc>
              <a:spcBef>
                <a:spcPts val="285"/>
              </a:spcBef>
              <a:buChar char="■"/>
              <a:tabLst>
                <a:tab pos="156845" algn="l"/>
                <a:tab pos="1388110" algn="l"/>
                <a:tab pos="2423795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Доручити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правлінню Об’єднання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звернутися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субпідрядних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організацій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виконавця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споруд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прибудинкових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терито-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рій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114">
                <a:solidFill>
                  <a:srgbClr val="231F20"/>
                </a:solidFill>
                <a:latin typeface="Tahoma"/>
                <a:cs typeface="Tahoma"/>
              </a:rPr>
              <a:t>*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10" i="1">
                <a:solidFill>
                  <a:srgbClr val="231F20"/>
                </a:solidFill>
                <a:latin typeface="Verdana"/>
                <a:cs typeface="Verdana"/>
              </a:rPr>
              <a:t>(</a:t>
            </a:r>
            <a:r>
              <a:rPr dirty="0" sz="700" spc="-100" i="1">
                <a:solidFill>
                  <a:srgbClr val="231F20"/>
                </a:solidFill>
                <a:latin typeface="Verdana"/>
                <a:cs typeface="Verdana"/>
              </a:rPr>
              <a:t>*</a:t>
            </a:r>
            <a:r>
              <a:rPr dirty="0" sz="700" spc="45" i="1">
                <a:solidFill>
                  <a:srgbClr val="231F20"/>
                </a:solidFill>
                <a:latin typeface="Verdana"/>
                <a:cs typeface="Verdana"/>
              </a:rPr>
              <a:t>н</a:t>
            </a:r>
            <a:r>
              <a:rPr dirty="0" sz="700" spc="30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звати</a:t>
            </a:r>
            <a:r>
              <a:rPr dirty="0" sz="700" spc="-1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-40" i="1">
                <a:solidFill>
                  <a:srgbClr val="231F20"/>
                </a:solidFill>
                <a:latin typeface="Verdana"/>
                <a:cs typeface="Verdana"/>
              </a:rPr>
              <a:t>т</a:t>
            </a:r>
            <a:r>
              <a:rPr dirty="0" sz="700" spc="15" i="1">
                <a:solidFill>
                  <a:srgbClr val="231F20"/>
                </a:solidFill>
                <a:latin typeface="Verdana"/>
                <a:cs typeface="Verdana"/>
              </a:rPr>
              <a:t>акі</a:t>
            </a:r>
            <a:r>
              <a:rPr dirty="0" sz="700" spc="-1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25" i="1">
                <a:solidFill>
                  <a:srgbClr val="231F20"/>
                </a:solidFill>
                <a:latin typeface="Verdana"/>
                <a:cs typeface="Verdana"/>
              </a:rPr>
              <a:t>ор</a:t>
            </a:r>
            <a:r>
              <a:rPr dirty="0" sz="700" i="1">
                <a:solidFill>
                  <a:srgbClr val="231F20"/>
                </a:solidFill>
                <a:latin typeface="Verdana"/>
                <a:cs typeface="Verdana"/>
              </a:rPr>
              <a:t>г</a:t>
            </a:r>
            <a:r>
              <a:rPr dirty="0" sz="700" spc="35" i="1">
                <a:solidFill>
                  <a:srgbClr val="231F20"/>
                </a:solidFill>
                <a:latin typeface="Verdana"/>
                <a:cs typeface="Verdana"/>
              </a:rPr>
              <a:t>ан</a:t>
            </a:r>
            <a:r>
              <a:rPr dirty="0" sz="700" spc="5" i="1">
                <a:solidFill>
                  <a:srgbClr val="231F20"/>
                </a:solidFill>
                <a:latin typeface="Verdana"/>
                <a:cs typeface="Verdana"/>
              </a:rPr>
              <a:t>і</a:t>
            </a:r>
            <a:r>
              <a:rPr dirty="0" sz="700" spc="-5" i="1">
                <a:solidFill>
                  <a:srgbClr val="231F20"/>
                </a:solidFill>
                <a:latin typeface="Verdana"/>
                <a:cs typeface="Verdana"/>
              </a:rPr>
              <a:t>зації)</a:t>
            </a:r>
            <a:r>
              <a:rPr dirty="0" sz="700" spc="-1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укладання</a:t>
            </a:r>
            <a:r>
              <a:rPr dirty="0" sz="7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ов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700" spc="5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рів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Об’єднанню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3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32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u="sng" sz="700" spc="114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року;</a:t>
            </a:r>
            <a:endParaRPr sz="700">
              <a:latin typeface="Tahoma"/>
              <a:cs typeface="Tahoma"/>
            </a:endParaRPr>
          </a:p>
          <a:p>
            <a:pPr algn="just" marL="156210" marR="23495" indent="-144145">
              <a:lnSpc>
                <a:spcPct val="100000"/>
              </a:lnSpc>
              <a:spcBef>
                <a:spcPts val="285"/>
              </a:spcBef>
              <a:buChar char="■"/>
              <a:tabLst>
                <a:tab pos="156845" algn="l"/>
                <a:tab pos="2367915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Доручити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правлінню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700" spc="509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-15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u="sng" sz="7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u="sng" sz="700" spc="9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r>
              <a:rPr dirty="0" sz="7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забезпечити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укла-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дання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договорів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із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підрядними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організаціями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та/або </a:t>
            </a:r>
            <a:r>
              <a:rPr dirty="0" sz="700" spc="85">
                <a:solidFill>
                  <a:srgbClr val="231F20"/>
                </a:solidFill>
                <a:latin typeface="Tahoma"/>
                <a:cs typeface="Tahoma"/>
              </a:rPr>
              <a:t>прийом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 роботу в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Об’єднання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працівників,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необхідних для належного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будинків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Об’єднання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їхніх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прибудинкових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територій;</a:t>
            </a:r>
            <a:endParaRPr sz="700">
              <a:latin typeface="Tahoma"/>
              <a:cs typeface="Tahoma"/>
            </a:endParaRPr>
          </a:p>
          <a:p>
            <a:pPr algn="just" marL="156210" marR="24130" indent="-144145">
              <a:lnSpc>
                <a:spcPct val="100000"/>
              </a:lnSpc>
              <a:spcBef>
                <a:spcPts val="284"/>
              </a:spcBef>
              <a:buChar char="■"/>
              <a:tabLst>
                <a:tab pos="156845" algn="l"/>
                <a:tab pos="3101340" algn="l"/>
              </a:tabLst>
            </a:pP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Рекомендувати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співвласникам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ін-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дивідуальному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порядку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повідомити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виконавцю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послуг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будин-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ків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спо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ових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ери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орій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u="sng" sz="7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-10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відмову 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від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його послуг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утримання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будинків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споруд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прибудинкових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територій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розірван-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ним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договорів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надання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послуг.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8304" y="7093119"/>
            <a:ext cx="246379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0" b="1">
                <a:solidFill>
                  <a:srgbClr val="AC1032"/>
                </a:solidFill>
                <a:latin typeface="Trebuchet MS"/>
                <a:cs typeface="Trebuchet MS"/>
              </a:rPr>
              <a:t>144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22964" y="7093119"/>
            <a:ext cx="233679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</a:t>
            </a:r>
            <a:r>
              <a:rPr dirty="0" sz="1000" spc="40" b="1">
                <a:solidFill>
                  <a:srgbClr val="AC1032"/>
                </a:solidFill>
                <a:latin typeface="Trebuchet MS"/>
                <a:cs typeface="Trebuchet MS"/>
              </a:rPr>
              <a:t>45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41592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Додатки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9894" y="812400"/>
            <a:ext cx="3785235" cy="844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7804" marR="30480">
              <a:lnSpc>
                <a:spcPct val="100000"/>
              </a:lnSpc>
              <a:spcBef>
                <a:spcPts val="100"/>
              </a:spcBef>
              <a:tabLst>
                <a:tab pos="760730" algn="l"/>
                <a:tab pos="1933575" algn="l"/>
                <a:tab pos="3004820" algn="l"/>
              </a:tabLst>
            </a:pPr>
            <a:r>
              <a:rPr dirty="0" sz="700" spc="10" b="1">
                <a:latin typeface="Tahoma"/>
                <a:cs typeface="Tahoma"/>
              </a:rPr>
              <a:t>“за”</a:t>
            </a:r>
            <a:r>
              <a:rPr dirty="0" sz="700" spc="25" b="1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35">
                <a:latin typeface="Tahoma"/>
                <a:cs typeface="Tahoma"/>
              </a:rPr>
              <a:t>(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співвласників,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загальна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площа</a:t>
            </a:r>
            <a:r>
              <a:rPr dirty="0" sz="700" spc="-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квар-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25">
                <a:latin typeface="Tahoma"/>
                <a:cs typeface="Tahoma"/>
              </a:rPr>
              <a:t>та/або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нежитлових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13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становить</a:t>
            </a:r>
            <a:r>
              <a:rPr dirty="0" u="sng" sz="700" spc="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20">
                <a:latin typeface="Tahoma"/>
                <a:cs typeface="Tahoma"/>
              </a:rPr>
              <a:t>м</a:t>
            </a:r>
            <a:r>
              <a:rPr dirty="0" baseline="34722" sz="600" spc="30">
                <a:latin typeface="Tahoma"/>
                <a:cs typeface="Tahoma"/>
              </a:rPr>
              <a:t>2</a:t>
            </a:r>
            <a:r>
              <a:rPr dirty="0" sz="700" spc="20">
                <a:latin typeface="Tahoma"/>
                <a:cs typeface="Tahoma"/>
              </a:rPr>
              <a:t>,</a:t>
            </a:r>
            <a:r>
              <a:rPr dirty="0" sz="700" spc="7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70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30">
                <a:latin typeface="Tahoma"/>
                <a:cs typeface="Tahoma"/>
              </a:rPr>
              <a:t>г</a:t>
            </a:r>
            <a:r>
              <a:rPr dirty="0" sz="700" spc="65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</a:t>
            </a:r>
            <a:r>
              <a:rPr dirty="0" sz="700" spc="60">
                <a:latin typeface="Tahoma"/>
                <a:cs typeface="Tahoma"/>
              </a:rPr>
              <a:t>в</a:t>
            </a:r>
            <a:r>
              <a:rPr dirty="0" sz="700" spc="-25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співвласників;</a:t>
            </a:r>
            <a:endParaRPr sz="700">
              <a:latin typeface="Tahoma"/>
              <a:cs typeface="Tahoma"/>
            </a:endParaRPr>
          </a:p>
          <a:p>
            <a:pPr marL="217804" marR="31115">
              <a:lnSpc>
                <a:spcPct val="100000"/>
              </a:lnSpc>
              <a:spcBef>
                <a:spcPts val="280"/>
              </a:spcBef>
              <a:tabLst>
                <a:tab pos="991235" algn="l"/>
                <a:tab pos="2166620" algn="l"/>
                <a:tab pos="3069590" algn="l"/>
              </a:tabLst>
            </a:pPr>
            <a:r>
              <a:rPr dirty="0" sz="700" spc="20" b="1">
                <a:latin typeface="Tahoma"/>
                <a:cs typeface="Tahoma"/>
              </a:rPr>
              <a:t>“проти”</a:t>
            </a:r>
            <a:r>
              <a:rPr dirty="0" sz="700" spc="225" b="1">
                <a:latin typeface="Tahoma"/>
                <a:cs typeface="Tahoma"/>
              </a:rPr>
              <a:t> </a:t>
            </a:r>
            <a:r>
              <a:rPr dirty="0" sz="700" spc="-35">
                <a:latin typeface="Tahoma"/>
                <a:cs typeface="Tahoma"/>
              </a:rPr>
              <a:t>–</a:t>
            </a:r>
            <a:r>
              <a:rPr dirty="0" u="sng" sz="700" spc="-3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(</a:t>
            </a:r>
            <a:r>
              <a:rPr dirty="0" u="sng" sz="700" spc="-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-40">
                <a:latin typeface="Tahoma"/>
                <a:cs typeface="Tahoma"/>
              </a:rPr>
              <a:t>)</a:t>
            </a:r>
            <a:r>
              <a:rPr dirty="0" sz="700" spc="1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співвласників,</a:t>
            </a:r>
            <a:r>
              <a:rPr dirty="0" sz="700" spc="185">
                <a:latin typeface="Tahoma"/>
                <a:cs typeface="Tahoma"/>
              </a:rPr>
              <a:t> </a:t>
            </a:r>
            <a:r>
              <a:rPr dirty="0" sz="700" spc="45">
                <a:latin typeface="Tahoma"/>
                <a:cs typeface="Tahoma"/>
              </a:rPr>
              <a:t>загальна</a:t>
            </a:r>
            <a:r>
              <a:rPr dirty="0" sz="700" spc="185">
                <a:latin typeface="Tahoma"/>
                <a:cs typeface="Tahoma"/>
              </a:rPr>
              <a:t> </a:t>
            </a:r>
            <a:r>
              <a:rPr dirty="0" sz="700" spc="65">
                <a:latin typeface="Tahoma"/>
                <a:cs typeface="Tahoma"/>
              </a:rPr>
              <a:t>площа </a:t>
            </a:r>
            <a:r>
              <a:rPr dirty="0" sz="700" spc="-204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ква</a:t>
            </a:r>
            <a:r>
              <a:rPr dirty="0" sz="700" spc="50">
                <a:latin typeface="Tahoma"/>
                <a:cs typeface="Tahoma"/>
              </a:rPr>
              <a:t>р</a:t>
            </a:r>
            <a:r>
              <a:rPr dirty="0" sz="700" spc="60">
                <a:latin typeface="Tahoma"/>
                <a:cs typeface="Tahoma"/>
              </a:rPr>
              <a:t>тир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>
                <a:latin typeface="Tahoma"/>
                <a:cs typeface="Tahoma"/>
              </a:rPr>
              <a:t>та</a:t>
            </a:r>
            <a:r>
              <a:rPr dirty="0" sz="700" spc="-50">
                <a:latin typeface="Tahoma"/>
                <a:cs typeface="Tahoma"/>
              </a:rPr>
              <a:t>/</a:t>
            </a:r>
            <a:r>
              <a:rPr dirty="0" sz="700" spc="60">
                <a:latin typeface="Tahoma"/>
                <a:cs typeface="Tahoma"/>
              </a:rPr>
              <a:t>або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0">
                <a:latin typeface="Tahoma"/>
                <a:cs typeface="Tahoma"/>
              </a:rPr>
              <a:t>н</a:t>
            </a:r>
            <a:r>
              <a:rPr dirty="0" sz="700" spc="50">
                <a:latin typeface="Tahoma"/>
                <a:cs typeface="Tahoma"/>
              </a:rPr>
              <a:t>е</a:t>
            </a:r>
            <a:r>
              <a:rPr dirty="0" sz="700" spc="55">
                <a:latin typeface="Tahoma"/>
                <a:cs typeface="Tahoma"/>
              </a:rPr>
              <a:t>жи</a:t>
            </a:r>
            <a:r>
              <a:rPr dirty="0" sz="700" spc="15">
                <a:latin typeface="Tahoma"/>
                <a:cs typeface="Tahoma"/>
              </a:rPr>
              <a:t>т</a:t>
            </a:r>
            <a:r>
              <a:rPr dirty="0" sz="700" spc="55">
                <a:latin typeface="Tahoma"/>
                <a:cs typeface="Tahoma"/>
              </a:rPr>
              <a:t>лових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75">
                <a:latin typeface="Tahoma"/>
                <a:cs typeface="Tahoma"/>
              </a:rPr>
              <a:t>приміщень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яких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60">
                <a:latin typeface="Tahoma"/>
                <a:cs typeface="Tahoma"/>
              </a:rPr>
              <a:t>с</a:t>
            </a:r>
            <a:r>
              <a:rPr dirty="0" sz="700" spc="45">
                <a:latin typeface="Tahoma"/>
                <a:cs typeface="Tahoma"/>
              </a:rPr>
              <a:t>тановить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700" spc="100">
                <a:latin typeface="Tahoma"/>
                <a:cs typeface="Tahoma"/>
              </a:rPr>
              <a:t>м</a:t>
            </a:r>
            <a:r>
              <a:rPr dirty="0" baseline="34722" sz="600" spc="15">
                <a:latin typeface="Tahoma"/>
                <a:cs typeface="Tahoma"/>
              </a:rPr>
              <a:t>2</a:t>
            </a:r>
            <a:r>
              <a:rPr dirty="0" sz="700" spc="-65">
                <a:latin typeface="Tahoma"/>
                <a:cs typeface="Tahoma"/>
              </a:rPr>
              <a:t>,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80">
                <a:latin typeface="Tahoma"/>
                <a:cs typeface="Tahoma"/>
              </a:rPr>
              <a:t>що</a:t>
            </a:r>
            <a:r>
              <a:rPr dirty="0" sz="700" spc="-45">
                <a:latin typeface="Tahoma"/>
                <a:cs typeface="Tahoma"/>
              </a:rPr>
              <a:t> </a:t>
            </a:r>
            <a:r>
              <a:rPr dirty="0" sz="700" spc="55">
                <a:latin typeface="Tahoma"/>
                <a:cs typeface="Tahoma"/>
              </a:rPr>
              <a:t>складає</a:t>
            </a:r>
            <a:endParaRPr sz="700">
              <a:latin typeface="Tahoma"/>
              <a:cs typeface="Tahoma"/>
            </a:endParaRPr>
          </a:p>
          <a:p>
            <a:pPr marL="217804">
              <a:lnSpc>
                <a:spcPct val="100000"/>
              </a:lnSpc>
            </a:pPr>
            <a:r>
              <a:rPr dirty="0" u="sng" sz="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  </a:t>
            </a:r>
            <a:r>
              <a:rPr dirty="0" u="sng" sz="700" spc="-2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700" spc="-105">
                <a:latin typeface="Tahoma"/>
                <a:cs typeface="Tahoma"/>
              </a:rPr>
              <a:t>%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20">
                <a:latin typeface="Tahoma"/>
                <a:cs typeface="Tahoma"/>
              </a:rPr>
              <a:t>г</a:t>
            </a:r>
            <a:r>
              <a:rPr dirty="0" sz="700" spc="60">
                <a:latin typeface="Tahoma"/>
                <a:cs typeface="Tahoma"/>
              </a:rPr>
              <a:t>о</a:t>
            </a:r>
            <a:r>
              <a:rPr dirty="0" sz="700" spc="55">
                <a:latin typeface="Tahoma"/>
                <a:cs typeface="Tahoma"/>
              </a:rPr>
              <a:t>лосів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50">
                <a:latin typeface="Tahoma"/>
                <a:cs typeface="Tahoma"/>
              </a:rPr>
              <a:t>співвласників.</a:t>
            </a:r>
            <a:endParaRPr sz="700">
              <a:latin typeface="Tahoma"/>
              <a:cs typeface="Tahoma"/>
            </a:endParaRPr>
          </a:p>
          <a:p>
            <a:pPr marL="38100">
              <a:lnSpc>
                <a:spcPct val="100000"/>
              </a:lnSpc>
              <a:spcBef>
                <a:spcPts val="285"/>
              </a:spcBef>
            </a:pPr>
            <a:r>
              <a:rPr dirty="0" sz="700" spc="90">
                <a:latin typeface="Tahoma"/>
                <a:cs typeface="Tahoma"/>
              </a:rPr>
              <a:t>Р</a:t>
            </a:r>
            <a:r>
              <a:rPr dirty="0" sz="700" spc="65">
                <a:latin typeface="Tahoma"/>
                <a:cs typeface="Tahoma"/>
              </a:rPr>
              <a:t>ішення</a:t>
            </a:r>
            <a:r>
              <a:rPr dirty="0" sz="700" spc="-40">
                <a:latin typeface="Tahoma"/>
                <a:cs typeface="Tahoma"/>
              </a:rPr>
              <a:t> </a:t>
            </a:r>
            <a:r>
              <a:rPr dirty="0" sz="700" spc="30" b="1">
                <a:latin typeface="Tahoma"/>
                <a:cs typeface="Tahoma"/>
              </a:rPr>
              <a:t>прийня</a:t>
            </a:r>
            <a:r>
              <a:rPr dirty="0" sz="700" b="1">
                <a:latin typeface="Tahoma"/>
                <a:cs typeface="Tahoma"/>
              </a:rPr>
              <a:t>т</a:t>
            </a:r>
            <a:r>
              <a:rPr dirty="0" sz="700" spc="20" b="1">
                <a:latin typeface="Tahoma"/>
                <a:cs typeface="Tahoma"/>
              </a:rPr>
              <a:t>о</a:t>
            </a:r>
            <a:r>
              <a:rPr dirty="0" sz="700" spc="-40" b="1">
                <a:latin typeface="Tahoma"/>
                <a:cs typeface="Tahoma"/>
              </a:rPr>
              <a:t>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5296" y="1809860"/>
            <a:ext cx="67183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лова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Зборів</a:t>
            </a:r>
            <a:endParaRPr sz="7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9583" y="2040987"/>
            <a:ext cx="27895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1890" algn="l"/>
                <a:tab pos="2741930" algn="l"/>
              </a:tabLst>
            </a:pP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 spc="4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800" spc="-140">
                <a:solidFill>
                  <a:srgbClr val="231F20"/>
                </a:solidFill>
                <a:latin typeface="Tahoma"/>
                <a:cs typeface="Tahoma"/>
              </a:rPr>
              <a:t>/</a:t>
            </a: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 spc="-40">
                <a:solidFill>
                  <a:srgbClr val="231F20"/>
                </a:solidFill>
                <a:latin typeface="Tahoma"/>
                <a:cs typeface="Tahoma"/>
              </a:rPr>
              <a:t>/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12" y="815246"/>
            <a:ext cx="8496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Додаток</a:t>
            </a:r>
            <a:r>
              <a:rPr dirty="0" sz="1200" spc="-8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8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19633" y="1110330"/>
            <a:ext cx="113284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600" spc="60">
                <a:solidFill>
                  <a:srgbClr val="231F20"/>
                </a:solidFill>
                <a:latin typeface="Tahoma"/>
                <a:cs typeface="Tahoma"/>
              </a:rPr>
              <a:t>ЗАТВЕРДЖЕНО</a:t>
            </a:r>
            <a:endParaRPr sz="600">
              <a:latin typeface="Tahoma"/>
              <a:cs typeface="Tahoma"/>
            </a:endParaRPr>
          </a:p>
          <a:p>
            <a:pPr algn="ctr" marL="12700" marR="5080">
              <a:lnSpc>
                <a:spcPct val="100000"/>
              </a:lnSpc>
              <a:tabLst>
                <a:tab pos="939165" algn="l"/>
              </a:tabLst>
            </a:pPr>
            <a:r>
              <a:rPr dirty="0" sz="600" spc="65">
                <a:solidFill>
                  <a:srgbClr val="231F20"/>
                </a:solidFill>
                <a:latin typeface="Tahoma"/>
                <a:cs typeface="Tahoma"/>
              </a:rPr>
              <a:t>рішенням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Загальних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зборів  </a:t>
            </a:r>
            <a:r>
              <a:rPr dirty="0" sz="600" spc="8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6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6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600" spc="-15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endParaRPr sz="600">
              <a:latin typeface="Tahoma"/>
              <a:cs typeface="Tahoma"/>
            </a:endParaRPr>
          </a:p>
          <a:p>
            <a:pPr marL="90805">
              <a:lnSpc>
                <a:spcPct val="100000"/>
              </a:lnSpc>
              <a:spcBef>
                <a:spcPts val="120"/>
              </a:spcBef>
              <a:tabLst>
                <a:tab pos="272415" algn="l"/>
              </a:tabLst>
            </a:pPr>
            <a:r>
              <a:rPr dirty="0" sz="600" spc="-15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600" spc="-1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600" spc="-15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sz="6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45">
                <a:solidFill>
                  <a:srgbClr val="231F20"/>
                </a:solidFill>
                <a:latin typeface="Tahoma"/>
                <a:cs typeface="Tahoma"/>
              </a:rPr>
              <a:t>грудня</a:t>
            </a:r>
            <a:r>
              <a:rPr dirty="0" sz="6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00" spc="30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r>
              <a:rPr dirty="0" u="sng" sz="600" spc="3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  </a:t>
            </a:r>
            <a:r>
              <a:rPr dirty="0" u="sng" sz="600" spc="185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ahoma"/>
                <a:cs typeface="Tahoma"/>
              </a:rPr>
              <a:t> </a:t>
            </a:r>
            <a:r>
              <a:rPr dirty="0" sz="600" spc="20">
                <a:solidFill>
                  <a:srgbClr val="231F20"/>
                </a:solidFill>
                <a:latin typeface="Tahoma"/>
                <a:cs typeface="Tahoma"/>
              </a:rPr>
              <a:t>року.</a:t>
            </a:r>
            <a:endParaRPr sz="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2257" y="1603091"/>
            <a:ext cx="241554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7195" algn="l"/>
              </a:tabLst>
            </a:pP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800" spc="30" b="1">
                <a:solidFill>
                  <a:srgbClr val="231F20"/>
                </a:solidFill>
                <a:latin typeface="Tahoma"/>
                <a:cs typeface="Tahoma"/>
              </a:rPr>
              <a:t>ОШ</a:t>
            </a:r>
            <a:r>
              <a:rPr dirty="0" sz="800" spc="10" b="1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800" spc="55" b="1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800" spc="40" b="1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800" spc="40" b="1">
                <a:solidFill>
                  <a:srgbClr val="231F20"/>
                </a:solidFill>
                <a:latin typeface="Tahoma"/>
                <a:cs typeface="Tahoma"/>
              </a:rPr>
              <a:t>ИС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45" b="1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b="1">
                <a:solidFill>
                  <a:srgbClr val="231F20"/>
                </a:solidFill>
                <a:latin typeface="Tahoma"/>
                <a:cs typeface="Tahoma"/>
              </a:rPr>
              <a:t>“</a:t>
            </a:r>
            <a:r>
              <a:rPr dirty="0" u="sng" sz="800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800" spc="5" b="1">
                <a:solidFill>
                  <a:srgbClr val="231F20"/>
                </a:solidFill>
                <a:latin typeface="Tahoma"/>
                <a:cs typeface="Tahoma"/>
              </a:rPr>
              <a:t>”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65" b="1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-45" b="1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800" spc="25" b="1">
                <a:solidFill>
                  <a:srgbClr val="231F20"/>
                </a:solidFill>
                <a:latin typeface="Tahoma"/>
                <a:cs typeface="Tahoma"/>
              </a:rPr>
              <a:t>0</a:t>
            </a:r>
            <a:r>
              <a:rPr dirty="0" sz="800" spc="-100" b="1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dirty="0" sz="800" spc="-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800" spc="40" b="1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800" spc="-50" b="1">
                <a:solidFill>
                  <a:srgbClr val="231F20"/>
                </a:solidFill>
                <a:latin typeface="Tahoma"/>
                <a:cs typeface="Tahoma"/>
              </a:rPr>
              <a:t>ІК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3312" y="1901160"/>
            <a:ext cx="3913504" cy="631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700" spc="-114">
                <a:solidFill>
                  <a:srgbClr val="231F20"/>
                </a:solidFill>
                <a:latin typeface="Tahoma"/>
                <a:cs typeface="Tahoma"/>
              </a:rPr>
              <a:t>*</a:t>
            </a:r>
            <a:r>
              <a:rPr dirty="0" sz="7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Встановити,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разі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незатвердження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загальними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зборами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-13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січня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2020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року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нового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кошторису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2020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рік,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надходження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витрачання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коштів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фондів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здійснюється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2020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же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розмірах,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напрямками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умовах,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визна-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чені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90">
                <a:solidFill>
                  <a:srgbClr val="231F20"/>
                </a:solidFill>
                <a:latin typeface="Tahoma"/>
                <a:cs typeface="Tahoma"/>
              </a:rPr>
              <a:t>цим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Кошторисом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2019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рік.</a:t>
            </a:r>
            <a:endParaRPr sz="7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dirty="0" u="sng" sz="700" spc="-10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І</a:t>
            </a:r>
            <a:r>
              <a:rPr dirty="0" u="sng" sz="700" spc="-4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.</a:t>
            </a:r>
            <a:r>
              <a:rPr dirty="0" u="sng" sz="700" spc="-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3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ЗА</a:t>
            </a:r>
            <a:r>
              <a:rPr dirty="0" u="sng" sz="700" spc="-7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Г</a:t>
            </a:r>
            <a:r>
              <a:rPr dirty="0" u="sng" sz="700" spc="8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А</a:t>
            </a:r>
            <a:r>
              <a:rPr dirty="0" u="sng" sz="700" spc="2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ЛЬНИ</a:t>
            </a:r>
            <a:r>
              <a:rPr dirty="0" u="sng" sz="700" spc="3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Й</a:t>
            </a:r>
            <a:r>
              <a:rPr dirty="0" u="sng" sz="700" spc="-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4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ФО</a:t>
            </a:r>
            <a:r>
              <a:rPr dirty="0" u="sng" sz="700" spc="3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Н</a:t>
            </a:r>
            <a:r>
              <a:rPr dirty="0" u="sng" sz="700" spc="4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Д</a:t>
            </a:r>
            <a:endParaRPr sz="700">
              <a:latin typeface="Tahoma"/>
              <a:cs typeface="Tahoma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151086" y="2588269"/>
          <a:ext cx="3902710" cy="29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620"/>
                <a:gridCol w="2610485"/>
                <a:gridCol w="1017905"/>
              </a:tblGrid>
              <a:tr h="276971">
                <a:tc>
                  <a:txBody>
                    <a:bodyPr/>
                    <a:lstStyle/>
                    <a:p>
                      <a:pPr marL="70485" marR="67310" indent="13335">
                        <a:lnSpc>
                          <a:spcPct val="111100"/>
                        </a:lnSpc>
                        <a:spcBef>
                          <a:spcPts val="300"/>
                        </a:spcBef>
                      </a:pP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№  </a:t>
                      </a: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60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/п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3810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760095">
                        <a:lnSpc>
                          <a:spcPct val="100000"/>
                        </a:lnSpc>
                      </a:pPr>
                      <a:r>
                        <a:rPr dirty="0" sz="6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Статті</a:t>
                      </a:r>
                      <a:r>
                        <a:rPr dirty="0" sz="6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надходжень/витрат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78130">
                        <a:lnSpc>
                          <a:spcPct val="100000"/>
                        </a:lnSpc>
                      </a:pPr>
                      <a:r>
                        <a:rPr dirty="0" sz="6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Сум</a:t>
                      </a: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6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6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рік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8763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Надходження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4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635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4267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Внески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утримання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будинків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споруд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прибудинкових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територій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r" marR="43180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72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84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6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грн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635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40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127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838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Внески </a:t>
                      </a:r>
                      <a:r>
                        <a:rPr dirty="0" sz="700" spc="2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(плата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сервітут)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провайдерів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телекомунікаційних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послуг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та</a:t>
                      </a:r>
                      <a:r>
                        <a:rPr dirty="0" sz="700" spc="-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операторів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зовнішньої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7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реклами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r" marR="43180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7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грн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127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94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635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Плата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оренду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допоміжних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приміщень,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700" spc="8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що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перебувають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спільній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власності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r" marR="43180">
                        <a:lnSpc>
                          <a:spcPct val="100000"/>
                        </a:lnSpc>
                      </a:pP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10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00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грн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635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87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Проценти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залишки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коштів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банківських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рахунках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6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00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00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грн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87665"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Разом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9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7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22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грн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8763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Витрати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4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635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marR="6864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Витрати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утримання</a:t>
                      </a:r>
                      <a:r>
                        <a:rPr dirty="0" sz="700" spc="-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будинків,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споруд </a:t>
                      </a:r>
                      <a:r>
                        <a:rPr dirty="0" sz="700" spc="-204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прибудинкових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територій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r" marR="43180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72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84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6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грн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635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294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635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Витрати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проведення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загальних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зборів</a:t>
                      </a:r>
                      <a:endParaRPr sz="700">
                        <a:latin typeface="Tahoma"/>
                        <a:cs typeface="Tahoma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(оренда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зали,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друк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матеріалів,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розсилка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запрошень)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r" marR="43180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6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7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грн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635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876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Судові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витрати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і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витрати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</a:t>
                      </a:r>
                      <a:r>
                        <a:rPr dirty="0" sz="700" spc="-4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правову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допомогу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-2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00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00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грн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87640"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Разом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5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0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9</a:t>
                      </a: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7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22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грн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6143073" y="5640864"/>
            <a:ext cx="3914140" cy="1202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700" spc="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Примітки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7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97155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Дозволити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Правлінню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виходячи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фактичних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потреб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здійснювати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пе-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ренесення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асигнувань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між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статтями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витрат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межах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загальної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суми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доходної</a:t>
            </a:r>
            <a:r>
              <a:rPr dirty="0" sz="7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части-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ни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кошторису.</a:t>
            </a:r>
            <a:endParaRPr sz="7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570"/>
              </a:spcBef>
              <a:buAutoNum type="arabicParenR"/>
              <a:tabLst>
                <a:tab pos="118110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Дозволити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Правлінню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коригувати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статті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кошторису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частині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доходів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разі</a:t>
            </a:r>
            <a:r>
              <a:rPr dirty="0" sz="7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укла-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дання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нових,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припинення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зміни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чинних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договорів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провайдерами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телекому-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нікаційних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послуг.</a:t>
            </a:r>
            <a:endParaRPr sz="7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128905" algn="l"/>
              </a:tabLst>
            </a:pP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Встановити,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невикористані протягом року кошти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загального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фонду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перено-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сяться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наступний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рік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враховуються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складанні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кошторису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наступний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рік.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995" y="683961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 h="0">
                <a:moveTo>
                  <a:pt x="0" y="0"/>
                </a:moveTo>
                <a:lnTo>
                  <a:pt x="3888022" y="0"/>
                </a:lnTo>
              </a:path>
            </a:pathLst>
          </a:custGeom>
          <a:ln w="9004">
            <a:solidFill>
              <a:srgbClr val="AC10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8304" y="7093119"/>
            <a:ext cx="240029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5" b="1">
                <a:solidFill>
                  <a:srgbClr val="AC1032"/>
                </a:solidFill>
                <a:latin typeface="Trebuchet MS"/>
                <a:cs typeface="Trebuchet MS"/>
              </a:rPr>
              <a:t>146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4216" y="955085"/>
            <a:ext cx="109601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700" spc="-10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ІІ</a:t>
            </a:r>
            <a:r>
              <a:rPr dirty="0" u="sng" sz="700" spc="-4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.</a:t>
            </a:r>
            <a:r>
              <a:rPr dirty="0" u="sng" sz="700" spc="-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3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Р</a:t>
            </a:r>
            <a:r>
              <a:rPr dirty="0" u="sng" sz="700" spc="3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ЕМОНТНИ</a:t>
            </a:r>
            <a:r>
              <a:rPr dirty="0" u="sng" sz="700" spc="3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Й</a:t>
            </a:r>
            <a:r>
              <a:rPr dirty="0" u="sng" sz="700" spc="-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4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ФО</a:t>
            </a:r>
            <a:r>
              <a:rPr dirty="0" u="sng" sz="700" spc="3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Н</a:t>
            </a:r>
            <a:r>
              <a:rPr dirty="0" u="sng" sz="700" spc="4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Д</a:t>
            </a:r>
            <a:endParaRPr sz="70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23090" y="1143486"/>
          <a:ext cx="3902710" cy="133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620"/>
                <a:gridCol w="2511425"/>
                <a:gridCol w="1116965"/>
              </a:tblGrid>
              <a:tr h="276971">
                <a:tc>
                  <a:txBody>
                    <a:bodyPr/>
                    <a:lstStyle/>
                    <a:p>
                      <a:pPr marL="70485" marR="67310" indent="13335">
                        <a:lnSpc>
                          <a:spcPct val="111100"/>
                        </a:lnSpc>
                        <a:spcBef>
                          <a:spcPts val="300"/>
                        </a:spcBef>
                      </a:pP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№  </a:t>
                      </a: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60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/п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3810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710565">
                        <a:lnSpc>
                          <a:spcPct val="100000"/>
                        </a:lnSpc>
                      </a:pPr>
                      <a:r>
                        <a:rPr dirty="0" sz="6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Статті</a:t>
                      </a:r>
                      <a:r>
                        <a:rPr dirty="0" sz="6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надходжень/витрат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6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Сум</a:t>
                      </a: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6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6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рік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8763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Надходження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7665">
                <a:tc>
                  <a:txBody>
                    <a:bodyPr/>
                    <a:lstStyle/>
                    <a:p>
                      <a:pPr algn="r" marR="1066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Внески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ремонтного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фонду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8368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7</a:t>
                      </a:r>
                      <a:r>
                        <a:rPr dirty="0" sz="700" spc="-1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40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грн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87665"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Разом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83687,40</a:t>
                      </a:r>
                      <a:r>
                        <a:rPr dirty="0" sz="70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грн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8766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Витрати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4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r" marR="106680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635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dirty="0" sz="700" spc="-6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рішенням</a:t>
                      </a:r>
                      <a:r>
                        <a:rPr dirty="0" sz="700" spc="-6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Правління</a:t>
                      </a:r>
                      <a:r>
                        <a:rPr dirty="0" sz="700" spc="-6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відповідно</a:t>
                      </a:r>
                      <a:r>
                        <a:rPr dirty="0" sz="700" spc="-6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dirty="0" sz="700" spc="-6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700" spc="-1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треби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635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43180" indent="5708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dirty="0" sz="700" spc="-6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dirty="0" sz="700" spc="-1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700" spc="-1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ж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ах  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dirty="0" sz="700" spc="-1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опичених</a:t>
                      </a:r>
                      <a:r>
                        <a:rPr dirty="0" sz="700" spc="-6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spc="-1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оштів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15181" y="2536696"/>
            <a:ext cx="3913504" cy="1167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700" spc="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Примітки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7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94615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Дозволити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Правлінню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без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додаткового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погодження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Загальними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зборами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фінан-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сувати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рахунок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ремонтного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фонду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всі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види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робіт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ремонту</a:t>
            </a:r>
            <a:r>
              <a:rPr dirty="0" sz="700" spc="1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покрівель,</a:t>
            </a:r>
            <a:r>
              <a:rPr dirty="0" sz="7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ліфтів,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всі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види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поточного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ремонту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майна.</a:t>
            </a:r>
            <a:endParaRPr sz="7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570"/>
              </a:spcBef>
              <a:buAutoNum type="arabicParenR"/>
              <a:tabLst>
                <a:tab pos="119380" algn="l"/>
              </a:tabLst>
            </a:pP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Встановити,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невикористані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протягом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ремонтного</a:t>
            </a:r>
            <a:r>
              <a:rPr dirty="0" sz="7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фонду</a:t>
            </a:r>
            <a:r>
              <a:rPr dirty="0" sz="7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перено-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сяться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наступний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рік.</a:t>
            </a:r>
            <a:endParaRPr sz="7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u="sng" sz="700" spc="-10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ІІІ</a:t>
            </a:r>
            <a:r>
              <a:rPr dirty="0" u="sng" sz="700" spc="-4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.</a:t>
            </a:r>
            <a:r>
              <a:rPr dirty="0" u="sng" sz="700" spc="-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3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Р</a:t>
            </a:r>
            <a:r>
              <a:rPr dirty="0" u="sng" sz="700" spc="3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ЕЗЕ</a:t>
            </a:r>
            <a:r>
              <a:rPr dirty="0" u="sng" sz="700" spc="2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Р</a:t>
            </a:r>
            <a:r>
              <a:rPr dirty="0" u="sng" sz="700" spc="3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ВНИ</a:t>
            </a:r>
            <a:r>
              <a:rPr dirty="0" u="sng" sz="700" spc="3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Й</a:t>
            </a:r>
            <a:r>
              <a:rPr dirty="0" u="sng" sz="700" spc="-1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700" spc="4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ФО</a:t>
            </a:r>
            <a:r>
              <a:rPr dirty="0" u="sng" sz="700" spc="35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Н</a:t>
            </a:r>
            <a:r>
              <a:rPr dirty="0" u="sng" sz="700" spc="40" b="1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Д</a:t>
            </a:r>
            <a:endParaRPr sz="700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23090" y="3759859"/>
          <a:ext cx="3902710" cy="133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620"/>
                <a:gridCol w="2511425"/>
                <a:gridCol w="1116965"/>
              </a:tblGrid>
              <a:tr h="276941">
                <a:tc>
                  <a:txBody>
                    <a:bodyPr/>
                    <a:lstStyle/>
                    <a:p>
                      <a:pPr marL="70485" marR="67310" indent="13335">
                        <a:lnSpc>
                          <a:spcPct val="111100"/>
                        </a:lnSpc>
                        <a:spcBef>
                          <a:spcPts val="300"/>
                        </a:spcBef>
                      </a:pP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№  </a:t>
                      </a: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з</a:t>
                      </a:r>
                      <a:r>
                        <a:rPr dirty="0" sz="600" spc="-4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/п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3810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710565">
                        <a:lnSpc>
                          <a:spcPct val="100000"/>
                        </a:lnSpc>
                      </a:pPr>
                      <a:r>
                        <a:rPr dirty="0" sz="6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Статті</a:t>
                      </a:r>
                      <a:r>
                        <a:rPr dirty="0" sz="600" spc="-3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надходжень/витрат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z="6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Сум</a:t>
                      </a: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6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</a:t>
                      </a:r>
                      <a:r>
                        <a:rPr dirty="0" sz="6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а</a:t>
                      </a:r>
                      <a:r>
                        <a:rPr dirty="0" sz="600" spc="-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6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рік</a:t>
                      </a:r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381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8766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Надходження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7665">
                <a:tc>
                  <a:txBody>
                    <a:bodyPr/>
                    <a:lstStyle/>
                    <a:p>
                      <a:pPr algn="r" marR="1066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7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Внески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співвласників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до</a:t>
                      </a:r>
                      <a:r>
                        <a:rPr dirty="0" sz="700" spc="-3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6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резервного</a:t>
                      </a:r>
                      <a:r>
                        <a:rPr dirty="0" sz="700" spc="-3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spc="5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фонду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-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700" spc="-1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7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895</a:t>
                      </a:r>
                      <a:r>
                        <a:rPr dirty="0" sz="700" spc="5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80</a:t>
                      </a:r>
                      <a:r>
                        <a:rPr dirty="0" sz="700" spc="-4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грн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87634">
                <a:tc grid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Разом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-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2</a:t>
                      </a:r>
                      <a:r>
                        <a:rPr dirty="0" sz="700" spc="-1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7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895</a:t>
                      </a:r>
                      <a:r>
                        <a:rPr dirty="0" sz="700" spc="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80</a:t>
                      </a:r>
                      <a:r>
                        <a:rPr dirty="0" sz="700" spc="-1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700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грн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8764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spc="25" b="1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Витрати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4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r" marR="106680">
                        <a:lnSpc>
                          <a:spcPct val="100000"/>
                        </a:lnSpc>
                      </a:pPr>
                      <a:r>
                        <a:rPr dirty="0" sz="700">
                          <a:solidFill>
                            <a:srgbClr val="231F20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700">
                        <a:latin typeface="Tahoma"/>
                        <a:cs typeface="Tahoma"/>
                      </a:endParaRPr>
                    </a:p>
                  </a:txBody>
                  <a:tcPr marL="0" marR="0" marB="0" marT="635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dirty="0" sz="700" spc="-6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рішенням</a:t>
                      </a:r>
                      <a:r>
                        <a:rPr dirty="0" sz="700" spc="-6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Правління</a:t>
                      </a:r>
                      <a:r>
                        <a:rPr dirty="0" sz="700" spc="-6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відповідно</a:t>
                      </a:r>
                      <a:r>
                        <a:rPr dirty="0" sz="700" spc="-6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до</a:t>
                      </a:r>
                      <a:r>
                        <a:rPr dirty="0" sz="700" spc="-6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dirty="0" sz="700" spc="-1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треби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635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43180" indent="57086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dirty="0" sz="700" spc="-6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dirty="0" sz="700" spc="-1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dirty="0" sz="700" spc="-1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ж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ах  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dirty="0" sz="700" spc="-1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опичених</a:t>
                      </a:r>
                      <a:r>
                        <a:rPr dirty="0" sz="700" spc="-6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700" spc="-15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dirty="0" sz="700" i="1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оштів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B="0" marT="47625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15182" y="5153051"/>
            <a:ext cx="3913504" cy="809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700" spc="5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Примітки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7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565"/>
              </a:spcBef>
              <a:buAutoNum type="arabicParenR"/>
              <a:tabLst>
                <a:tab pos="94615" algn="l"/>
              </a:tabLst>
            </a:pP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Дозволити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Правлінню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без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додаткового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погодження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Загальними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зборами</a:t>
            </a:r>
            <a:r>
              <a:rPr dirty="0" sz="7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фінан-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сувати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рахунок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резервного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фонду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всі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види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робіт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усунення/відвернення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збитків, </a:t>
            </a:r>
            <a:r>
              <a:rPr dirty="0" sz="700" spc="-20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ліквідації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наслідків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аварій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непередбачених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обставин.</a:t>
            </a:r>
            <a:endParaRPr sz="7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570"/>
              </a:spcBef>
              <a:buAutoNum type="arabicParenR"/>
              <a:tabLst>
                <a:tab pos="120650" algn="l"/>
              </a:tabLst>
            </a:pP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Встановити,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невикористані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протягом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року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резервного</a:t>
            </a:r>
            <a:r>
              <a:rPr dirty="0" sz="7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фонду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перено- </a:t>
            </a:r>
            <a:r>
              <a:rPr dirty="0" sz="700" spc="-2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сяться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наступний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5">
                <a:solidFill>
                  <a:srgbClr val="231F20"/>
                </a:solidFill>
                <a:latin typeface="Tahoma"/>
                <a:cs typeface="Tahoma"/>
              </a:rPr>
              <a:t>рік.</a:t>
            </a:r>
            <a:endParaRPr sz="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3312" y="815246"/>
            <a:ext cx="1210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ДЛЯ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75" b="1">
                <a:solidFill>
                  <a:srgbClr val="AC1032"/>
                </a:solidFill>
                <a:latin typeface="Tahoma"/>
                <a:cs typeface="Tahoma"/>
              </a:rPr>
              <a:t>Н</a:t>
            </a:r>
            <a:r>
              <a:rPr dirty="0" sz="1200" spc="60" b="1">
                <a:solidFill>
                  <a:srgbClr val="AC1032"/>
                </a:solidFill>
                <a:latin typeface="Tahoma"/>
                <a:cs typeface="Tahoma"/>
              </a:rPr>
              <a:t>О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А</a:t>
            </a:r>
            <a:r>
              <a:rPr dirty="0" sz="1200" spc="-10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200" spc="55" b="1">
                <a:solidFill>
                  <a:srgbClr val="AC1032"/>
                </a:solidFill>
                <a:latin typeface="Tahoma"/>
                <a:cs typeface="Tahoma"/>
              </a:rPr>
              <a:t>ОК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815246"/>
            <a:ext cx="1210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 b="1">
                <a:solidFill>
                  <a:srgbClr val="AC1032"/>
                </a:solidFill>
                <a:latin typeface="Tahoma"/>
                <a:cs typeface="Tahoma"/>
              </a:rPr>
              <a:t>ДЛЯ</a:t>
            </a:r>
            <a:r>
              <a:rPr dirty="0" sz="1200" spc="-25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75" b="1">
                <a:solidFill>
                  <a:srgbClr val="AC1032"/>
                </a:solidFill>
                <a:latin typeface="Tahoma"/>
                <a:cs typeface="Tahoma"/>
              </a:rPr>
              <a:t>Н</a:t>
            </a:r>
            <a:r>
              <a:rPr dirty="0" sz="1200" spc="60" b="1">
                <a:solidFill>
                  <a:srgbClr val="AC1032"/>
                </a:solidFill>
                <a:latin typeface="Tahoma"/>
                <a:cs typeface="Tahoma"/>
              </a:rPr>
              <a:t>О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200" spc="65" b="1">
                <a:solidFill>
                  <a:srgbClr val="AC1032"/>
                </a:solidFill>
                <a:latin typeface="Tahoma"/>
                <a:cs typeface="Tahoma"/>
              </a:rPr>
              <a:t>А</a:t>
            </a:r>
            <a:r>
              <a:rPr dirty="0" sz="1200" spc="-10" b="1">
                <a:solidFill>
                  <a:srgbClr val="AC1032"/>
                </a:solidFill>
                <a:latin typeface="Tahoma"/>
                <a:cs typeface="Tahoma"/>
              </a:rPr>
              <a:t>Т</a:t>
            </a:r>
            <a:r>
              <a:rPr dirty="0" sz="1200" spc="55" b="1">
                <a:solidFill>
                  <a:srgbClr val="AC1032"/>
                </a:solidFill>
                <a:latin typeface="Tahoma"/>
                <a:cs typeface="Tahoma"/>
              </a:rPr>
              <a:t>ОК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7565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Відносини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власно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тирному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3309" y="838142"/>
            <a:ext cx="373634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5080" indent="-180340">
              <a:lnSpc>
                <a:spcPct val="111100"/>
              </a:lnSpc>
              <a:spcBef>
                <a:spcPts val="10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власники</a:t>
            </a:r>
            <a:r>
              <a:rPr dirty="0" sz="900" spc="3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нежитлових</a:t>
            </a:r>
            <a:r>
              <a:rPr dirty="0" sz="900" spc="3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приміщень</a:t>
            </a:r>
            <a:r>
              <a:rPr dirty="0" sz="900" spc="3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(офісів,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магазинів,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бібліотек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тощо);</a:t>
            </a:r>
            <a:endParaRPr sz="9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2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машиномісць,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розташованих</a:t>
            </a:r>
            <a:r>
              <a:rPr dirty="0" sz="9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2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 b="1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;</a:t>
            </a:r>
            <a:endParaRPr sz="900">
              <a:latin typeface="Tahoma"/>
              <a:cs typeface="Tahoma"/>
            </a:endParaRPr>
          </a:p>
          <a:p>
            <a:pPr marL="192405" marR="6985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власники</a:t>
            </a:r>
            <a:r>
              <a:rPr dirty="0" sz="900" spc="3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900" spc="3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«самостійних»</a:t>
            </a:r>
            <a:r>
              <a:rPr dirty="0" sz="900" spc="30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об’єктів</a:t>
            </a:r>
            <a:r>
              <a:rPr dirty="0" sz="900" spc="3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3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набутих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законних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підставах.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299" y="1752508"/>
            <a:ext cx="3913504" cy="200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Останні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дві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категорії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прямо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названі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статті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382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Цивільного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кодексу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України,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особливості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здійснен-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ня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будинку».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Річ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у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тім,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машиномісць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об’єктів,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реєструються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са-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мостійні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об’єкти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потрапили до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переліку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тому,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наявність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таких об’єктів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допу-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стив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свого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часу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 України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фінансово-кредитні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меха-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нізми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управління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майном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при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будівництві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житла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операціях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нерухомістю».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цьому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зупинимося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пізніше,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наприкін-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цієї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теми.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Зараз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же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просто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зробимо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застереження: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всюди,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говоримо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власників квартир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приміщень,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маємо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увазі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власників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машиномісць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інших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об’єк-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тів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права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набутих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законних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підставах.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299" y="3885718"/>
            <a:ext cx="39147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Отже,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маємо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різні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форми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ності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(приватну,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комунальну,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державну)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житлові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нежитлові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приміщення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різних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власників,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також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спільне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майно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їхню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власність.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299" y="4647648"/>
            <a:ext cx="3913504" cy="78740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219"/>
              </a:spcBef>
            </a:pP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Наголосимо:</a:t>
            </a:r>
            <a:r>
              <a:rPr dirty="0" sz="9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багатоквартирному</a:t>
            </a:r>
            <a:r>
              <a:rPr dirty="0" sz="9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одночасно</a:t>
            </a:r>
            <a:r>
              <a:rPr dirty="0" sz="900" spc="1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існують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11100"/>
              </a:lnSpc>
            </a:pP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(1)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об’єкти,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 мають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своїх,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так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би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мовити,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«одноособових» влас-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ників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(квартири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нежитлові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приміщення),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(2)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майно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яке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одноособового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власника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має,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перебуває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спільній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власності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багатьох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співвласників.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297" y="837453"/>
            <a:ext cx="3913504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кілька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остаточних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крапок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над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«і».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По-перше,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описав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проце-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дуру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прийняття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спільних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рішень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більшістю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голосів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багатоквартирних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будинків,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 b="1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створили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По-друге,</a:t>
            </a:r>
            <a:r>
              <a:rPr dirty="0" sz="90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він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вніс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зміни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низки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законодавчих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актів,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як-от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Цивільний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кодекс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об’єднання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будинку»,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уточнивши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перелік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статус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го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майна,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також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статус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порядок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цими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змінами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пов’язане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зникнення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таких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понять,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«балансоутриман-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ня»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«членство»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0152" y="2485542"/>
            <a:ext cx="3282782" cy="189320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15297" y="4648144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Таким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чином,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сьогодні  всі 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власники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квартир 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нежитло-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вих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приміщень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(незалежно від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того,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 приватній,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державній чи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комунальній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власності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перебувають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об’єкти)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співвласника-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ми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мають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законодавчий механізм </a:t>
            </a:r>
            <a:r>
              <a:rPr dirty="0" sz="900" spc="-2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прийняття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спільних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рішень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більшістю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голосів.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297" y="5692049"/>
            <a:ext cx="3913504" cy="1267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solidFill>
                  <a:srgbClr val="AC1032"/>
                </a:solidFill>
                <a:latin typeface="Tahoma"/>
                <a:cs typeface="Tahoma"/>
              </a:rPr>
              <a:t>Власники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AC1032"/>
                </a:solidFill>
                <a:latin typeface="Tahoma"/>
                <a:cs typeface="Tahoma"/>
              </a:rPr>
              <a:t>і</a:t>
            </a:r>
            <a:r>
              <a:rPr dirty="0" sz="1200" spc="-40" b="1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AC1032"/>
                </a:solidFill>
                <a:latin typeface="Tahoma"/>
                <a:cs typeface="Tahoma"/>
              </a:rPr>
              <a:t>власність</a:t>
            </a:r>
            <a:endParaRPr sz="1200">
              <a:latin typeface="Tahoma"/>
              <a:cs typeface="Tahoma"/>
            </a:endParaRPr>
          </a:p>
          <a:p>
            <a:pPr algn="just" marL="12700" marR="5715">
              <a:lnSpc>
                <a:spcPct val="111100"/>
              </a:lnSpc>
              <a:spcBef>
                <a:spcPts val="1140"/>
              </a:spcBef>
            </a:pP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Хто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співвласниками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багатоквартирного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будинку?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Повторимо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раз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розставимо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акценти:</a:t>
            </a:r>
            <a:endParaRPr sz="900">
              <a:latin typeface="Tahoma"/>
              <a:cs typeface="Tahoma"/>
            </a:endParaRPr>
          </a:p>
          <a:p>
            <a:pPr algn="just" marL="372745" marR="5080" indent="-180340">
              <a:lnSpc>
                <a:spcPct val="111100"/>
              </a:lnSpc>
              <a:buFont typeface="Tahoma"/>
              <a:buChar char="■"/>
              <a:tabLst>
                <a:tab pos="372745" algn="l"/>
              </a:tabLst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квартир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інших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житлових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приміщень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(напри-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клад,</a:t>
            </a:r>
            <a:r>
              <a:rPr dirty="0" sz="900" spc="-9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власники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кімнат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гуртожитках,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були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приватизова-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згідно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Законом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«Про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забезпечення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реалізації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житлових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мешканців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гуртожитків»);</a:t>
            </a:r>
            <a:endParaRPr sz="9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9279" y="5707315"/>
            <a:ext cx="3246833" cy="120514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88304" y="7093119"/>
            <a:ext cx="15938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60" b="1">
                <a:solidFill>
                  <a:srgbClr val="AC1032"/>
                </a:solidFill>
                <a:latin typeface="Trebuchet MS"/>
                <a:cs typeface="Trebuchet MS"/>
              </a:rPr>
              <a:t>10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34598" y="7093119"/>
            <a:ext cx="12255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204" b="1">
                <a:solidFill>
                  <a:srgbClr val="AC1032"/>
                </a:solidFill>
                <a:latin typeface="Trebuchet MS"/>
                <a:cs typeface="Trebuchet MS"/>
              </a:rPr>
              <a:t>11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297" y="537979"/>
            <a:ext cx="262128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80">
                <a:solidFill>
                  <a:srgbClr val="231F20"/>
                </a:solidFill>
                <a:latin typeface="Tahoma"/>
                <a:cs typeface="Tahoma"/>
              </a:rPr>
              <a:t>СТВОРЕННЯ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3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ПОЧАТОК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ДІЯЛЬНОСТІ</a:t>
            </a:r>
            <a:r>
              <a:rPr dirty="0" sz="7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ОСББ.</a:t>
            </a:r>
            <a:r>
              <a:rPr dirty="0" sz="7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Посібник</a:t>
            </a:r>
            <a:endParaRPr sz="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3345" y="537979"/>
            <a:ext cx="275653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ема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700" spc="-65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5">
                <a:solidFill>
                  <a:srgbClr val="231F20"/>
                </a:solidFill>
                <a:latin typeface="Tahoma"/>
                <a:cs typeface="Tahoma"/>
              </a:rPr>
              <a:t>Відносини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власно</a:t>
            </a:r>
            <a:r>
              <a:rPr dirty="0" sz="700" spc="4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700" spc="15">
                <a:solidFill>
                  <a:srgbClr val="231F20"/>
                </a:solidFill>
                <a:latin typeface="Tahoma"/>
                <a:cs typeface="Tahoma"/>
              </a:rPr>
              <a:t>ті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5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30">
                <a:solidFill>
                  <a:srgbClr val="231F20"/>
                </a:solidFill>
                <a:latin typeface="Tahoma"/>
                <a:cs typeface="Tahoma"/>
              </a:rPr>
              <a:t>ага</a:t>
            </a:r>
            <a:r>
              <a:rPr dirty="0" sz="700" spc="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оква</a:t>
            </a:r>
            <a:r>
              <a:rPr dirty="0" sz="700" spc="5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700" spc="65">
                <a:solidFill>
                  <a:srgbClr val="231F20"/>
                </a:solidFill>
                <a:latin typeface="Tahoma"/>
                <a:cs typeface="Tahoma"/>
              </a:rPr>
              <a:t>тирному</a:t>
            </a:r>
            <a:r>
              <a:rPr dirty="0" sz="7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700" spc="6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700" spc="2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700" spc="70">
                <a:solidFill>
                  <a:srgbClr val="231F20"/>
                </a:solidFill>
                <a:latin typeface="Tahoma"/>
                <a:cs typeface="Tahoma"/>
              </a:rPr>
              <a:t>дин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700" spc="4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endParaRPr sz="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3309" y="838121"/>
            <a:ext cx="3913504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останньому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пункті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зупинимося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докладніше.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Річ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тім,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згід-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ч.2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ст.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42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Земельного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кодексу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України,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«Земельні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ділянки,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45" i="1">
                <a:solidFill>
                  <a:srgbClr val="231F20"/>
                </a:solidFill>
                <a:latin typeface="Verdana"/>
                <a:cs typeface="Verdana"/>
              </a:rPr>
              <a:t>на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яких</a:t>
            </a:r>
            <a:r>
              <a:rPr dirty="0" sz="900" spc="-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розташовані</a:t>
            </a:r>
            <a:r>
              <a:rPr dirty="0" sz="900" spc="-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багатоквартирні</a:t>
            </a:r>
            <a:r>
              <a:rPr dirty="0" sz="900" spc="-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5" i="1">
                <a:solidFill>
                  <a:srgbClr val="231F20"/>
                </a:solidFill>
                <a:latin typeface="Verdana"/>
                <a:cs typeface="Verdana"/>
              </a:rPr>
              <a:t>будинки,</a:t>
            </a:r>
            <a:r>
              <a:rPr dirty="0" sz="900" spc="-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75" i="1">
                <a:solidFill>
                  <a:srgbClr val="231F20"/>
                </a:solidFill>
                <a:latin typeface="Verdana"/>
                <a:cs typeface="Verdana"/>
              </a:rPr>
              <a:t>а</a:t>
            </a:r>
            <a:r>
              <a:rPr dirty="0" sz="900" spc="-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також</a:t>
            </a:r>
            <a:r>
              <a:rPr dirty="0" sz="900" spc="-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належні</a:t>
            </a:r>
            <a:r>
              <a:rPr dirty="0" sz="900" spc="-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до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них</a:t>
            </a:r>
            <a:r>
              <a:rPr dirty="0" sz="9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 i="1">
                <a:solidFill>
                  <a:srgbClr val="231F20"/>
                </a:solidFill>
                <a:latin typeface="Verdana"/>
                <a:cs typeface="Verdana"/>
              </a:rPr>
              <a:t>будівлі,</a:t>
            </a:r>
            <a:r>
              <a:rPr dirty="0" sz="9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споруди</a:t>
            </a:r>
            <a:r>
              <a:rPr dirty="0" sz="9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та</a:t>
            </a:r>
            <a:r>
              <a:rPr dirty="0" sz="9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прибудинкова</a:t>
            </a:r>
            <a:r>
              <a:rPr dirty="0" sz="9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10" i="1">
                <a:solidFill>
                  <a:srgbClr val="231F20"/>
                </a:solidFill>
                <a:latin typeface="Verdana"/>
                <a:cs typeface="Verdana"/>
              </a:rPr>
              <a:t>територія,</a:t>
            </a:r>
            <a:r>
              <a:rPr dirty="0" sz="9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що</a:t>
            </a:r>
            <a:r>
              <a:rPr dirty="0" sz="900" spc="-12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перебувають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у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спільній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сумісній власності власників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квартир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та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нежитлових </a:t>
            </a:r>
            <a:r>
              <a:rPr dirty="0" sz="900" spc="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приміщень 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у будинку,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передаються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безоплатно </a:t>
            </a:r>
            <a:r>
              <a:rPr dirty="0" sz="900" spc="-30" i="1">
                <a:solidFill>
                  <a:srgbClr val="231F20"/>
                </a:solidFill>
                <a:latin typeface="Verdana"/>
                <a:cs typeface="Verdana"/>
              </a:rPr>
              <a:t>у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власність </a:t>
            </a:r>
            <a:r>
              <a:rPr dirty="0" sz="900" spc="40" i="1">
                <a:solidFill>
                  <a:srgbClr val="231F20"/>
                </a:solidFill>
                <a:latin typeface="Verdana"/>
                <a:cs typeface="Verdana"/>
              </a:rPr>
              <a:t>або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в постійне користування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співвласникам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багатоквартирного </a:t>
            </a:r>
            <a:r>
              <a:rPr dirty="0" sz="900" spc="-35" i="1">
                <a:solidFill>
                  <a:srgbClr val="231F20"/>
                </a:solidFill>
                <a:latin typeface="Verdana"/>
                <a:cs typeface="Verdana"/>
              </a:rPr>
              <a:t>бу- </a:t>
            </a:r>
            <a:r>
              <a:rPr dirty="0" sz="900" spc="-3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5" i="1">
                <a:solidFill>
                  <a:srgbClr val="231F20"/>
                </a:solidFill>
                <a:latin typeface="Verdana"/>
                <a:cs typeface="Verdana"/>
              </a:rPr>
              <a:t>динку</a:t>
            </a:r>
            <a:r>
              <a:rPr dirty="0" sz="900" spc="-1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в</a:t>
            </a:r>
            <a:r>
              <a:rPr dirty="0" sz="900" spc="-9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5" i="1">
                <a:solidFill>
                  <a:srgbClr val="231F20"/>
                </a:solidFill>
                <a:latin typeface="Verdana"/>
                <a:cs typeface="Verdana"/>
              </a:rPr>
              <a:t>порядку,</a:t>
            </a:r>
            <a:r>
              <a:rPr dirty="0" sz="900" spc="-9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встановленому</a:t>
            </a:r>
            <a:r>
              <a:rPr dirty="0" sz="900" spc="-1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Кабінетом</a:t>
            </a:r>
            <a:r>
              <a:rPr dirty="0" sz="900" spc="-9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Міністрів</a:t>
            </a:r>
            <a:r>
              <a:rPr dirty="0" sz="900" spc="-9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 i="1">
                <a:solidFill>
                  <a:srgbClr val="231F20"/>
                </a:solidFill>
                <a:latin typeface="Verdana"/>
                <a:cs typeface="Verdana"/>
              </a:rPr>
              <a:t>України.»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309" y="2209497"/>
            <a:ext cx="391350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Тобто,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вимагає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певної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процедури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передачі,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однак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така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про-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цедура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досі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визначена.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3309" y="2666697"/>
            <a:ext cx="3913504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35">
                <a:solidFill>
                  <a:srgbClr val="231F20"/>
                </a:solidFill>
                <a:latin typeface="Tahoma"/>
                <a:cs typeface="Tahoma"/>
              </a:rPr>
              <a:t>Ми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цю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норму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(у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її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взаємозв’язку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зі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статтею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382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Цивільного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кодексу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України)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розуміємо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таким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чином: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земельні</a:t>
            </a:r>
            <a:r>
              <a:rPr dirty="0" sz="9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ділянки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під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багатоквар-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тирними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будинками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поки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«зарезервовані»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співвласниками.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Тобто,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співвласники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поки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мають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механізму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їх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отримання,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але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нікому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іншому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ці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ділянки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передані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бути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можуть.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3309" y="3581014"/>
            <a:ext cx="391477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Наголосимо,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мова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йшла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йде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спільну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власність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співвласників,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юридичної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особи.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може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чи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бути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створено,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бу-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динку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завжди,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саме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вони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 власниками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переліченого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вище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майна.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огляду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практика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передачі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земельних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ділянок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власність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користування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яка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нині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подекуди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трапляється,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відповідає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чинному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законодавству.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312" y="837611"/>
            <a:ext cx="391477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Що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входить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складу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спільного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майна?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З’ясувати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це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слід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тому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числі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того,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щоб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розуміти,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заходи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можуть</a:t>
            </a:r>
            <a:r>
              <a:rPr dirty="0" sz="90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виконуватися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силами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ОСББ,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повинні робити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виключно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власники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квар-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тир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нежитлових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приміщень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самостійно.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Можливо,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ви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будете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здивовані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знавшис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ь</a:t>
            </a:r>
            <a:r>
              <a:rPr dirty="0" sz="900" spc="-85">
                <a:solidFill>
                  <a:srgbClr val="231F20"/>
                </a:solidFill>
                <a:latin typeface="Tahoma"/>
                <a:cs typeface="Tahoma"/>
              </a:rPr>
              <a:t>,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щ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ОСБ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Б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м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е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х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ді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-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ермомо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де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р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- </a:t>
            </a:r>
            <a:r>
              <a:rPr dirty="0" sz="900" spc="1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нізації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включати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заміну вікон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лише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місцях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загального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ристування,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й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квартирах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(хоча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дійсності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нічого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дивного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тут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немає: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нікого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ж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дивує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утеплення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балконів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лоджій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спільні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кошти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співвласників).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12" y="2361375"/>
            <a:ext cx="39147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Нижче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наведено розгорнутий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розбитий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абзаци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перелік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зі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статті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382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Цивільного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кодексу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України.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Розглянемо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його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по </a:t>
            </a: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пунктах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із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прикладами: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5335" y="2818446"/>
            <a:ext cx="3733800" cy="3987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2405" marR="5080" indent="-180340">
              <a:lnSpc>
                <a:spcPct val="111100"/>
              </a:lnSpc>
              <a:spcBef>
                <a:spcPts val="100"/>
              </a:spcBef>
              <a:buFont typeface="Tahoma"/>
              <a:buChar char="■"/>
              <a:tabLst>
                <a:tab pos="193040" algn="l"/>
              </a:tabLst>
            </a:pPr>
            <a:r>
              <a:rPr dirty="0" sz="900" spc="100">
                <a:solidFill>
                  <a:srgbClr val="231F20"/>
                </a:solidFill>
                <a:latin typeface="Tahoma"/>
                <a:cs typeface="Tahoma"/>
              </a:rPr>
              <a:t>Приміщення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загально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г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ори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ування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(у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т</a:t>
            </a:r>
            <a:r>
              <a:rPr dirty="0" sz="900" spc="-100">
                <a:solidFill>
                  <a:srgbClr val="231F20"/>
                </a:solidFill>
                <a:latin typeface="Tahoma"/>
                <a:cs typeface="Tahoma"/>
              </a:rPr>
              <a:t>.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ч.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допоміжні).</a:t>
            </a:r>
            <a:r>
              <a:rPr dirty="0" sz="9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0">
                <a:solidFill>
                  <a:srgbClr val="231F20"/>
                </a:solidFill>
                <a:latin typeface="Tahoma"/>
                <a:cs typeface="Tahoma"/>
              </a:rPr>
              <a:t>Ц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е, 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наприклад,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сходові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клітки, ліфтові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холи,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сміттєприймальні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камери,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колясочні,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комори,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горища,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підвали;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Несучі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(несучі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стіни,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колони),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огороджувальні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(зовнішні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сті-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ни,</a:t>
            </a:r>
            <a:r>
              <a:rPr dirty="0" sz="900" spc="-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перекриття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покрівлі,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вікна</a:t>
            </a:r>
            <a:r>
              <a:rPr dirty="0" sz="900" spc="-4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світлопроникні</a:t>
            </a:r>
            <a:r>
              <a:rPr dirty="0" sz="900" spc="-6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елементи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огороджувальних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конструкцій)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несуче-огороджувальні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конструкції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(наприклад,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зовнішні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стіни,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одно-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часно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несучими);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Механічне, електричне, сантехнічне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інше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обладнання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 всередині</a:t>
            </a:r>
            <a:r>
              <a:rPr dirty="0" sz="900" spc="-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або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за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межами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будинку,</a:t>
            </a:r>
            <a:r>
              <a:rPr dirty="0" sz="900" spc="-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яке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обслуговує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більше </a:t>
            </a:r>
            <a:r>
              <a:rPr dirty="0" sz="900" spc="-250" b="1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одного </a:t>
            </a:r>
            <a:r>
              <a:rPr dirty="0" sz="900" spc="5" b="1">
                <a:solidFill>
                  <a:srgbClr val="231F20"/>
                </a:solidFill>
                <a:latin typeface="Tahoma"/>
                <a:cs typeface="Tahoma"/>
              </a:rPr>
              <a:t>житлового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або </a:t>
            </a:r>
            <a:r>
              <a:rPr dirty="0" sz="900" spc="10" b="1">
                <a:solidFill>
                  <a:srgbClr val="231F20"/>
                </a:solidFill>
                <a:latin typeface="Tahoma"/>
                <a:cs typeface="Tahoma"/>
              </a:rPr>
              <a:t>нежитлового </a:t>
            </a:r>
            <a:r>
              <a:rPr dirty="0" sz="900" spc="15" b="1">
                <a:solidFill>
                  <a:srgbClr val="231F20"/>
                </a:solidFill>
                <a:latin typeface="Tahoma"/>
                <a:cs typeface="Tahoma"/>
              </a:rPr>
              <a:t>приміщення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.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Звер-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ніть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увагу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що,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відміну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від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двох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попередніх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пунктів,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закон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містить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тут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застереження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щодо</a:t>
            </a:r>
            <a:r>
              <a:rPr dirty="0" sz="900" spc="-7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обслуговування</a:t>
            </a:r>
            <a:r>
              <a:rPr dirty="0" sz="900" spc="-8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біль-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ше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одного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приміщення. 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Тобто,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те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інженерне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обладнання,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обслуговує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одну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квартиру,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не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є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спільним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майном,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а</a:t>
            </a:r>
            <a:r>
              <a:rPr dirty="0" sz="900" spc="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0">
                <a:solidFill>
                  <a:srgbClr val="231F20"/>
                </a:solidFill>
                <a:latin typeface="Tahoma"/>
                <a:cs typeface="Tahoma"/>
              </a:rPr>
              <a:t>от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231F20"/>
                </a:solidFill>
                <a:latin typeface="Tahoma"/>
                <a:cs typeface="Tahoma"/>
              </a:rPr>
              <a:t>те,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яке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обслуговує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дві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більше,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вже</a:t>
            </a:r>
            <a:r>
              <a:rPr dirty="0" sz="90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належить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спільного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майна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будинку.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Це,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наприклад,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стояки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систем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водопостачання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опалення,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внутрішньобудинкові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електричні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мережі;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Будівлі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споруди,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які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призначені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для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задоволення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потреб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будинку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розташовані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прибудинковій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5">
                <a:solidFill>
                  <a:srgbClr val="231F20"/>
                </a:solidFill>
                <a:latin typeface="Tahoma"/>
                <a:cs typeface="Tahoma"/>
              </a:rPr>
              <a:t>території.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Наприклад,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обладнання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дитя-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чих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майданчиків,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котельні,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комори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35">
                <a:solidFill>
                  <a:srgbClr val="231F20"/>
                </a:solidFill>
                <a:latin typeface="Tahoma"/>
                <a:cs typeface="Tahoma"/>
              </a:rPr>
              <a:t>тощо.</a:t>
            </a:r>
            <a:endParaRPr sz="900">
              <a:latin typeface="Tahoma"/>
              <a:cs typeface="Tahoma"/>
            </a:endParaRPr>
          </a:p>
          <a:p>
            <a:pPr algn="just" marL="192405" marR="5080" indent="-180340">
              <a:lnSpc>
                <a:spcPct val="111100"/>
              </a:lnSpc>
              <a:buFont typeface="Tahoma"/>
              <a:buChar char="■"/>
              <a:tabLst>
                <a:tab pos="193040" algn="l"/>
              </a:tabLst>
            </a:pP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Права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земельну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ділянку,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на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якій розташовані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бага-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токвартирний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будинок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належні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до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нього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будівлі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та</a:t>
            </a:r>
            <a:r>
              <a:rPr dirty="0" sz="900" spc="-4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спору-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ди</a:t>
            </a:r>
            <a:r>
              <a:rPr dirty="0" sz="900" spc="-5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і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його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прибудинкова</a:t>
            </a:r>
            <a:r>
              <a:rPr dirty="0" sz="900" spc="-5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0">
                <a:solidFill>
                  <a:srgbClr val="231F20"/>
                </a:solidFill>
                <a:latin typeface="Tahoma"/>
                <a:cs typeface="Tahoma"/>
              </a:rPr>
              <a:t>територія.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56014" y="4857865"/>
            <a:ext cx="3888104" cy="9525"/>
            <a:chOff x="6156014" y="4857865"/>
            <a:chExt cx="3888104" cy="9525"/>
          </a:xfrm>
        </p:grpSpPr>
        <p:sp>
          <p:nvSpPr>
            <p:cNvPr id="12" name="object 12"/>
            <p:cNvSpPr/>
            <p:nvPr/>
          </p:nvSpPr>
          <p:spPr>
            <a:xfrm>
              <a:off x="6187653" y="4862367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156014" y="4862367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6156014" y="5653987"/>
            <a:ext cx="3888104" cy="9525"/>
            <a:chOff x="6156014" y="5653987"/>
            <a:chExt cx="3888104" cy="9525"/>
          </a:xfrm>
        </p:grpSpPr>
        <p:sp>
          <p:nvSpPr>
            <p:cNvPr id="15" name="object 15"/>
            <p:cNvSpPr/>
            <p:nvPr/>
          </p:nvSpPr>
          <p:spPr>
            <a:xfrm>
              <a:off x="6187653" y="5658489"/>
              <a:ext cx="3834129" cy="0"/>
            </a:xfrm>
            <a:custGeom>
              <a:avLst/>
              <a:gdLst/>
              <a:ahLst/>
              <a:cxnLst/>
              <a:rect l="l" t="t" r="r" b="b"/>
              <a:pathLst>
                <a:path w="3834129" h="0">
                  <a:moveTo>
                    <a:pt x="0" y="0"/>
                  </a:moveTo>
                  <a:lnTo>
                    <a:pt x="3833743" y="0"/>
                  </a:lnTo>
                </a:path>
              </a:pathLst>
            </a:custGeom>
            <a:ln w="9004">
              <a:solidFill>
                <a:srgbClr val="AC1032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156014" y="5658489"/>
              <a:ext cx="3888104" cy="0"/>
            </a:xfrm>
            <a:custGeom>
              <a:avLst/>
              <a:gdLst/>
              <a:ahLst/>
              <a:cxnLst/>
              <a:rect l="l" t="t" r="r" b="b"/>
              <a:pathLst>
                <a:path w="3888104" h="0">
                  <a:moveTo>
                    <a:pt x="0" y="0"/>
                  </a:moveTo>
                  <a:lnTo>
                    <a:pt x="13533" y="0"/>
                  </a:lnTo>
                </a:path>
                <a:path w="3888104" h="0">
                  <a:moveTo>
                    <a:pt x="3874434" y="0"/>
                  </a:moveTo>
                  <a:lnTo>
                    <a:pt x="3887967" y="0"/>
                  </a:lnTo>
                </a:path>
              </a:pathLst>
            </a:custGeom>
            <a:ln w="9004">
              <a:solidFill>
                <a:srgbClr val="AC103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6389273" y="4953582"/>
            <a:ext cx="342201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000" spc="135">
                <a:solidFill>
                  <a:srgbClr val="AC1032"/>
                </a:solidFill>
                <a:latin typeface="Tahoma"/>
                <a:cs typeface="Tahoma"/>
              </a:rPr>
              <a:t>Власником</a:t>
            </a:r>
            <a:r>
              <a:rPr dirty="0" sz="1000" spc="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спільного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30">
                <a:solidFill>
                  <a:srgbClr val="AC1032"/>
                </a:solidFill>
                <a:latin typeface="Tahoma"/>
                <a:cs typeface="Tahoma"/>
              </a:rPr>
              <a:t>майна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багатоквартирного </a:t>
            </a:r>
            <a:r>
              <a:rPr dirty="0" sz="1000" spc="-3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будинку </a:t>
            </a:r>
            <a:r>
              <a:rPr dirty="0" sz="1000" spc="105">
                <a:solidFill>
                  <a:srgbClr val="AC1032"/>
                </a:solidFill>
                <a:latin typeface="Tahoma"/>
                <a:cs typeface="Tahoma"/>
              </a:rPr>
              <a:t>є </a:t>
            </a:r>
            <a:r>
              <a:rPr dirty="0" sz="1000" spc="125">
                <a:solidFill>
                  <a:srgbClr val="AC1032"/>
                </a:solidFill>
                <a:latin typeface="Tahoma"/>
                <a:cs typeface="Tahoma"/>
              </a:rPr>
              <a:t>власники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квартир </a:t>
            </a:r>
            <a:r>
              <a:rPr dirty="0" sz="1000" spc="50">
                <a:solidFill>
                  <a:srgbClr val="AC1032"/>
                </a:solidFill>
                <a:latin typeface="Tahoma"/>
                <a:cs typeface="Tahoma"/>
              </a:rPr>
              <a:t>і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нежитлових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 приміщень,</a:t>
            </a:r>
            <a:r>
              <a:rPr dirty="0" sz="1000" spc="1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60">
                <a:solidFill>
                  <a:srgbClr val="AC1032"/>
                </a:solidFill>
                <a:latin typeface="Tahoma"/>
                <a:cs typeface="Tahoma"/>
              </a:rPr>
              <a:t>а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20">
                <a:solidFill>
                  <a:srgbClr val="AC1032"/>
                </a:solidFill>
                <a:latin typeface="Tahoma"/>
                <a:cs typeface="Tahoma"/>
              </a:rPr>
              <a:t>не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ОСББ,</a:t>
            </a:r>
            <a:r>
              <a:rPr dirty="0" sz="1000" spc="1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00">
                <a:solidFill>
                  <a:srgbClr val="AC1032"/>
                </a:solidFill>
                <a:latin typeface="Tahoma"/>
                <a:cs typeface="Tahoma"/>
              </a:rPr>
              <a:t>«балансоутримувач»</a:t>
            </a:r>
            <a:endParaRPr sz="1000">
              <a:latin typeface="Tahoma"/>
              <a:cs typeface="Tahoma"/>
            </a:endParaRPr>
          </a:p>
          <a:p>
            <a:pPr algn="ctr" marL="3175">
              <a:lnSpc>
                <a:spcPct val="100000"/>
              </a:lnSpc>
            </a:pPr>
            <a:r>
              <a:rPr dirty="0" sz="1000" spc="110">
                <a:solidFill>
                  <a:srgbClr val="AC1032"/>
                </a:solidFill>
                <a:latin typeface="Tahoma"/>
                <a:cs typeface="Tahoma"/>
              </a:rPr>
              <a:t>чи</a:t>
            </a:r>
            <a:r>
              <a:rPr dirty="0" sz="1000" spc="-5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80">
                <a:solidFill>
                  <a:srgbClr val="AC1032"/>
                </a:solidFill>
                <a:latin typeface="Tahoma"/>
                <a:cs typeface="Tahoma"/>
              </a:rPr>
              <a:t>будь-хто</a:t>
            </a:r>
            <a:r>
              <a:rPr dirty="0" sz="1000">
                <a:solidFill>
                  <a:srgbClr val="AC1032"/>
                </a:solidFill>
                <a:latin typeface="Tahoma"/>
                <a:cs typeface="Tahoma"/>
              </a:rPr>
              <a:t> </a:t>
            </a:r>
            <a:r>
              <a:rPr dirty="0" sz="1000" spc="114">
                <a:solidFill>
                  <a:srgbClr val="AC1032"/>
                </a:solidFill>
                <a:latin typeface="Tahoma"/>
                <a:cs typeface="Tahoma"/>
              </a:rPr>
              <a:t>інший!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8304" y="7093119"/>
            <a:ext cx="14795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05" b="1">
                <a:solidFill>
                  <a:srgbClr val="AC1032"/>
                </a:solidFill>
                <a:latin typeface="Trebuchet MS"/>
                <a:cs typeface="Trebuchet MS"/>
              </a:rPr>
              <a:t>12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09071" y="7093119"/>
            <a:ext cx="147955" cy="1803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00" spc="-105" b="1">
                <a:solidFill>
                  <a:srgbClr val="AC1032"/>
                </a:solidFill>
                <a:latin typeface="Trebuchet MS"/>
                <a:cs typeface="Trebuchet MS"/>
              </a:rPr>
              <a:t>13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43312" y="5867345"/>
            <a:ext cx="3913504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 spc="120">
                <a:solidFill>
                  <a:srgbClr val="231F20"/>
                </a:solidFill>
                <a:latin typeface="Tahoma"/>
                <a:cs typeface="Tahoma"/>
              </a:rPr>
              <a:t>Попри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все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сказане,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часом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комусь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все-таки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хочеться</a:t>
            </a:r>
            <a:r>
              <a:rPr dirty="0" sz="90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трактувати </a:t>
            </a:r>
            <a:r>
              <a:rPr dirty="0" sz="900" spc="-26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30">
                <a:solidFill>
                  <a:srgbClr val="231F20"/>
                </a:solidFill>
                <a:latin typeface="Tahoma"/>
                <a:cs typeface="Tahoma"/>
              </a:rPr>
              <a:t>ОСББ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«власника»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55">
                <a:solidFill>
                  <a:srgbClr val="231F20"/>
                </a:solidFill>
                <a:latin typeface="Tahoma"/>
                <a:cs typeface="Tahoma"/>
              </a:rPr>
              <a:t>будинку.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У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0">
                <a:solidFill>
                  <a:srgbClr val="231F20"/>
                </a:solidFill>
                <a:latin typeface="Tahoma"/>
                <a:cs typeface="Tahoma"/>
              </a:rPr>
              <a:t>зв’язку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з</a:t>
            </a:r>
            <a:r>
              <a:rPr dirty="0" sz="900" spc="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25">
                <a:solidFill>
                  <a:srgbClr val="231F20"/>
                </a:solidFill>
                <a:latin typeface="Tahoma"/>
                <a:cs typeface="Tahoma"/>
              </a:rPr>
              <a:t>цим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ще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раз</a:t>
            </a:r>
            <a:r>
              <a:rPr dirty="0" sz="900" spc="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05">
                <a:solidFill>
                  <a:srgbClr val="231F20"/>
                </a:solidFill>
                <a:latin typeface="Tahoma"/>
                <a:cs typeface="Tahoma"/>
              </a:rPr>
              <a:t>звернемо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65">
                <a:solidFill>
                  <a:srgbClr val="231F20"/>
                </a:solidFill>
                <a:latin typeface="Tahoma"/>
                <a:cs typeface="Tahoma"/>
              </a:rPr>
              <a:t>увагу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на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5">
                <a:solidFill>
                  <a:srgbClr val="231F20"/>
                </a:solidFill>
                <a:latin typeface="Tahoma"/>
                <a:cs typeface="Tahoma"/>
              </a:rPr>
              <a:t>одне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важливе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90">
                <a:solidFill>
                  <a:srgbClr val="231F20"/>
                </a:solidFill>
                <a:latin typeface="Tahoma"/>
                <a:cs typeface="Tahoma"/>
              </a:rPr>
              <a:t>положення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статті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114">
                <a:solidFill>
                  <a:srgbClr val="231F20"/>
                </a:solidFill>
                <a:latin typeface="Tahoma"/>
                <a:cs typeface="Tahoma"/>
              </a:rPr>
              <a:t>4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Закону</a:t>
            </a:r>
            <a:r>
              <a:rPr dirty="0" sz="900" spc="-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України</a:t>
            </a:r>
            <a:r>
              <a:rPr dirty="0" sz="900" spc="-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«Про </a:t>
            </a:r>
            <a:r>
              <a:rPr dirty="0" sz="900" spc="-27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об’єднання </a:t>
            </a:r>
            <a:r>
              <a:rPr dirty="0" sz="900" spc="85">
                <a:solidFill>
                  <a:srgbClr val="231F20"/>
                </a:solidFill>
                <a:latin typeface="Tahoma"/>
                <a:cs typeface="Tahoma"/>
              </a:rPr>
              <a:t>співвласників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багатоквартирного </a:t>
            </a:r>
            <a:r>
              <a:rPr dirty="0" sz="900" spc="40">
                <a:solidFill>
                  <a:srgbClr val="231F20"/>
                </a:solidFill>
                <a:latin typeface="Tahoma"/>
                <a:cs typeface="Tahoma"/>
              </a:rPr>
              <a:t>будинку»: </a:t>
            </a:r>
            <a:r>
              <a:rPr dirty="0" sz="900" spc="10" i="1">
                <a:solidFill>
                  <a:srgbClr val="231F20"/>
                </a:solidFill>
                <a:latin typeface="Verdana"/>
                <a:cs typeface="Verdana"/>
              </a:rPr>
              <a:t>«Май-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-20" i="1">
                <a:solidFill>
                  <a:srgbClr val="231F20"/>
                </a:solidFill>
                <a:latin typeface="Verdana"/>
                <a:cs typeface="Verdana"/>
              </a:rPr>
              <a:t>но, </a:t>
            </a:r>
            <a:r>
              <a:rPr dirty="0" sz="900" spc="55" i="1">
                <a:solidFill>
                  <a:srgbClr val="231F20"/>
                </a:solidFill>
                <a:latin typeface="Verdana"/>
                <a:cs typeface="Verdana"/>
              </a:rPr>
              <a:t>придбане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об’єднанням </a:t>
            </a:r>
            <a:r>
              <a:rPr dirty="0" sz="900" spc="50" i="1">
                <a:solidFill>
                  <a:srgbClr val="231F20"/>
                </a:solidFill>
                <a:latin typeface="Verdana"/>
                <a:cs typeface="Verdana"/>
              </a:rPr>
              <a:t>за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рахунок </a:t>
            </a:r>
            <a:r>
              <a:rPr dirty="0" sz="900" spc="25" i="1">
                <a:solidFill>
                  <a:srgbClr val="231F20"/>
                </a:solidFill>
                <a:latin typeface="Verdana"/>
                <a:cs typeface="Verdana"/>
              </a:rPr>
              <a:t>внесків та платежів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20" i="1">
                <a:solidFill>
                  <a:srgbClr val="231F20"/>
                </a:solidFill>
                <a:latin typeface="Verdana"/>
                <a:cs typeface="Verdana"/>
              </a:rPr>
              <a:t>співвласників,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5" i="1">
                <a:solidFill>
                  <a:srgbClr val="231F20"/>
                </a:solidFill>
                <a:latin typeface="Verdana"/>
                <a:cs typeface="Verdana"/>
              </a:rPr>
              <a:t>є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15" i="1">
                <a:solidFill>
                  <a:srgbClr val="231F20"/>
                </a:solidFill>
                <a:latin typeface="Verdana"/>
                <a:cs typeface="Verdana"/>
              </a:rPr>
              <a:t>їхньою</a:t>
            </a:r>
            <a:r>
              <a:rPr dirty="0" sz="9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30" i="1">
                <a:solidFill>
                  <a:srgbClr val="231F20"/>
                </a:solidFill>
                <a:latin typeface="Verdana"/>
                <a:cs typeface="Verdana"/>
              </a:rPr>
              <a:t>спільною</a:t>
            </a:r>
            <a:r>
              <a:rPr dirty="0" sz="900" spc="-6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i="1">
                <a:solidFill>
                  <a:srgbClr val="231F20"/>
                </a:solidFill>
                <a:latin typeface="Verdana"/>
                <a:cs typeface="Verdana"/>
              </a:rPr>
              <a:t>власністю.»</a:t>
            </a:r>
            <a:r>
              <a:rPr dirty="0" sz="900" spc="-6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900" spc="70">
                <a:solidFill>
                  <a:srgbClr val="231F20"/>
                </a:solidFill>
                <a:latin typeface="Tahoma"/>
                <a:cs typeface="Tahoma"/>
              </a:rPr>
              <a:t>Навіть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75">
                <a:solidFill>
                  <a:srgbClr val="231F20"/>
                </a:solidFill>
                <a:latin typeface="Tahoma"/>
                <a:cs typeface="Tahoma"/>
              </a:rPr>
              <a:t>майно,</a:t>
            </a:r>
            <a:r>
              <a:rPr dirty="0" sz="900" spc="-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00" spc="80">
                <a:solidFill>
                  <a:srgbClr val="231F20"/>
                </a:solidFill>
                <a:latin typeface="Tahoma"/>
                <a:cs typeface="Tahoma"/>
              </a:rPr>
              <a:t>яке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2021-03-24T09:27:00Z</dcterms:created>
  <dcterms:modified xsi:type="dcterms:W3CDTF">2021-03-24T09:27:00Z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2020-11-19T00:00:00Z</vt:filetime>
  </property>
  <property fmtid="{D5CDD505-2E9C-101B-9397-08002B2CF9AE}" pid="3" name="Creator">
    <vt:lpwstr>PDF24 Creator</vt:lpwstr>
  </property>
  <property fmtid="{D5CDD505-2E9C-101B-9397-08002B2CF9AE}" pid="4" name="LastSaved">
    <vt:filetime>2021-03-24T00:00:00Z</vt:filetime>
  </property>
</Properties>
</file>